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6" r:id="rId5"/>
    <p:sldId id="257" r:id="rId6"/>
    <p:sldId id="258" r:id="rId7"/>
    <p:sldId id="259" r:id="rId8"/>
    <p:sldId id="270" r:id="rId9"/>
    <p:sldId id="260" r:id="rId10"/>
    <p:sldId id="261" r:id="rId11"/>
    <p:sldId id="262" r:id="rId12"/>
    <p:sldId id="263" r:id="rId13"/>
    <p:sldId id="264" r:id="rId14"/>
    <p:sldId id="265" r:id="rId15"/>
    <p:sldId id="266" r:id="rId16"/>
    <p:sldId id="271" r:id="rId17"/>
    <p:sldId id="267" r:id="rId18"/>
    <p:sldId id="268"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 userDrawn="1">
          <p15:clr>
            <a:srgbClr val="A4A3A4"/>
          </p15:clr>
        </p15:guide>
        <p15:guide id="2" pos="574" userDrawn="1">
          <p15:clr>
            <a:srgbClr val="A4A3A4"/>
          </p15:clr>
        </p15:guide>
        <p15:guide id="3" pos="1549" userDrawn="1">
          <p15:clr>
            <a:srgbClr val="A4A3A4"/>
          </p15:clr>
        </p15:guide>
        <p15:guide id="4" pos="1685" userDrawn="1">
          <p15:clr>
            <a:srgbClr val="A4A3A4"/>
          </p15:clr>
        </p15:guide>
        <p15:guide id="5" pos="2661" userDrawn="1">
          <p15:clr>
            <a:srgbClr val="A4A3A4"/>
          </p15:clr>
        </p15:guide>
        <p15:guide id="6" pos="2797" userDrawn="1">
          <p15:clr>
            <a:srgbClr val="A4A3A4"/>
          </p15:clr>
        </p15:guide>
        <p15:guide id="7" pos="3772" userDrawn="1">
          <p15:clr>
            <a:srgbClr val="A4A3A4"/>
          </p15:clr>
        </p15:guide>
        <p15:guide id="8" pos="3908" userDrawn="1">
          <p15:clr>
            <a:srgbClr val="A4A3A4"/>
          </p15:clr>
        </p15:guide>
        <p15:guide id="9" pos="4883" userDrawn="1">
          <p15:clr>
            <a:srgbClr val="A4A3A4"/>
          </p15:clr>
        </p15:guide>
        <p15:guide id="10" pos="4997" userDrawn="1">
          <p15:clr>
            <a:srgbClr val="A4A3A4"/>
          </p15:clr>
        </p15:guide>
        <p15:guide id="11" pos="5995" userDrawn="1">
          <p15:clr>
            <a:srgbClr val="A4A3A4"/>
          </p15:clr>
        </p15:guide>
        <p15:guide id="12" pos="6108" userDrawn="1">
          <p15:clr>
            <a:srgbClr val="A4A3A4"/>
          </p15:clr>
        </p15:guide>
        <p15:guide id="13" pos="7106" userDrawn="1">
          <p15:clr>
            <a:srgbClr val="A4A3A4"/>
          </p15:clr>
        </p15:guide>
        <p15:guide id="14" orient="horz" pos="3997" userDrawn="1">
          <p15:clr>
            <a:srgbClr val="A4A3A4"/>
          </p15:clr>
        </p15:guide>
        <p15:guide id="15" orient="horz" pos="1026" userDrawn="1">
          <p15:clr>
            <a:srgbClr val="A4A3A4"/>
          </p15:clr>
        </p15:guide>
        <p15:guide id="16" orient="horz" pos="2160" userDrawn="1">
          <p15:clr>
            <a:srgbClr val="A4A3A4"/>
          </p15:clr>
        </p15:guide>
        <p15:guide id="17" orient="horz" pos="1434" userDrawn="1">
          <p15:clr>
            <a:srgbClr val="A4A3A4"/>
          </p15:clr>
        </p15:guide>
        <p15:guide id="18" orient="horz" pos="2886" userDrawn="1">
          <p15:clr>
            <a:srgbClr val="A4A3A4"/>
          </p15:clr>
        </p15:guide>
        <p15:guide id="19" orient="horz" pos="572" userDrawn="1">
          <p15:clr>
            <a:srgbClr val="A4A3A4"/>
          </p15:clr>
        </p15:guide>
        <p15:guide id="20" orient="horz" pos="37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837"/>
    <a:srgbClr val="231F20"/>
    <a:srgbClr val="327D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85507-1997-4832-AB59-3384D7E6F3DA}" v="5" dt="2026-09-28T17:13:25.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98"/>
    <p:restoredTop sz="80116" autoAdjust="0"/>
  </p:normalViewPr>
  <p:slideViewPr>
    <p:cSldViewPr snapToGrid="0" snapToObjects="1">
      <p:cViewPr varScale="1">
        <p:scale>
          <a:sx n="76" d="100"/>
          <a:sy n="76" d="100"/>
        </p:scale>
        <p:origin x="1387" y="62"/>
      </p:cViewPr>
      <p:guideLst>
        <p:guide orient="horz" pos="323"/>
        <p:guide pos="574"/>
        <p:guide pos="1549"/>
        <p:guide pos="1685"/>
        <p:guide pos="2661"/>
        <p:guide pos="2797"/>
        <p:guide pos="3772"/>
        <p:guide pos="3908"/>
        <p:guide pos="4883"/>
        <p:guide pos="4997"/>
        <p:guide pos="5995"/>
        <p:guide pos="6108"/>
        <p:guide pos="7106"/>
        <p:guide orient="horz" pos="3997"/>
        <p:guide orient="horz" pos="1026"/>
        <p:guide orient="horz" pos="2160"/>
        <p:guide orient="horz" pos="1434"/>
        <p:guide orient="horz" pos="2886"/>
        <p:guide orient="horz" pos="572"/>
        <p:guide orient="horz" pos="3748"/>
      </p:guideLst>
    </p:cSldViewPr>
  </p:slideViewPr>
  <p:outlineViewPr>
    <p:cViewPr>
      <p:scale>
        <a:sx n="33" d="100"/>
        <a:sy n="33" d="100"/>
      </p:scale>
      <p:origin x="-16"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AA1BBC-5F41-43D4-A098-2088A1168F0A}" type="datetimeFigureOut">
              <a:rPr lang="en-US" smtClean="0"/>
              <a:t>9/28/2026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078C3F-F8D9-44F1-A294-D55F8D0C682A}" type="slidenum">
              <a:rPr lang="en-US" smtClean="0"/>
              <a:t>‹#›</a:t>
            </a:fld>
            <a:endParaRPr lang="en-US" dirty="0"/>
          </a:p>
        </p:txBody>
      </p:sp>
    </p:spTree>
    <p:extLst>
      <p:ext uri="{BB962C8B-B14F-4D97-AF65-F5344CB8AC3E}">
        <p14:creationId xmlns:p14="http://schemas.microsoft.com/office/powerpoint/2010/main" val="1158565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E2ACD-159C-E145-817A-159B923B64B7}" type="datetimeFigureOut">
              <a:rPr lang="en-US" smtClean="0"/>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076383-3F01-D642-B035-A1434BCCCA3D}" type="slidenum">
              <a:rPr lang="en-US" smtClean="0"/>
              <a:t>‹#›</a:t>
            </a:fld>
            <a:endParaRPr lang="en-US" dirty="0"/>
          </a:p>
        </p:txBody>
      </p:sp>
    </p:spTree>
    <p:extLst>
      <p:ext uri="{BB962C8B-B14F-4D97-AF65-F5344CB8AC3E}">
        <p14:creationId xmlns:p14="http://schemas.microsoft.com/office/powerpoint/2010/main" val="2176675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Thank you for coming!</a:t>
            </a:r>
            <a:endParaRPr lang="en-CA" dirty="0"/>
          </a:p>
          <a:p>
            <a:pPr marL="171450" lvl="0" indent="-171450">
              <a:buFont typeface="Arial" panose="020B0604020202020204" pitchFamily="34" charset="0"/>
              <a:buChar char="•"/>
            </a:pPr>
            <a:r>
              <a:rPr lang="en-US" dirty="0"/>
              <a:t>I’m pleased to be here to speak to you about The Royal Canadian Legion. </a:t>
            </a:r>
            <a:endParaRPr lang="en-CA" dirty="0"/>
          </a:p>
          <a:p>
            <a:pPr marL="171450" lvl="0" indent="-171450">
              <a:buFont typeface="Arial" panose="020B0604020202020204" pitchFamily="34" charset="0"/>
              <a:buChar char="•"/>
            </a:pPr>
            <a:r>
              <a:rPr lang="en-US" dirty="0"/>
              <a:t>I’ll give you a snapshot of our history, what we do, and where we’re going.</a:t>
            </a:r>
            <a:endParaRPr lang="en-CA" dirty="0"/>
          </a:p>
          <a:p>
            <a:pPr marL="171450" lvl="0" indent="-171450">
              <a:buFont typeface="Arial" panose="020B0604020202020204" pitchFamily="34" charset="0"/>
              <a:buChar char="•"/>
            </a:pPr>
            <a:r>
              <a:rPr lang="en-US" dirty="0"/>
              <a:t>At the end (or during my presentation) I’d be happy to take any questions.</a:t>
            </a:r>
            <a:endParaRPr lang="en-CA" dirty="0"/>
          </a:p>
        </p:txBody>
      </p:sp>
      <p:sp>
        <p:nvSpPr>
          <p:cNvPr id="4" name="Slide Number Placeholder 3"/>
          <p:cNvSpPr>
            <a:spLocks noGrp="1"/>
          </p:cNvSpPr>
          <p:nvPr>
            <p:ph type="sldNum" sz="quarter" idx="10"/>
          </p:nvPr>
        </p:nvSpPr>
        <p:spPr/>
        <p:txBody>
          <a:bodyPr/>
          <a:lstStyle/>
          <a:p>
            <a:fld id="{18076383-3F01-D642-B035-A1434BCCCA3D}" type="slidenum">
              <a:rPr lang="en-US" smtClean="0"/>
              <a:t>1</a:t>
            </a:fld>
            <a:endParaRPr lang="en-US" dirty="0"/>
          </a:p>
        </p:txBody>
      </p:sp>
    </p:spTree>
    <p:extLst>
      <p:ext uri="{BB962C8B-B14F-4D97-AF65-F5344CB8AC3E}">
        <p14:creationId xmlns:p14="http://schemas.microsoft.com/office/powerpoint/2010/main" val="698457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The Royal Canadian Legion’s mission is to serve Veterans and their families – including still serving and retired military, RCMP members and their families. We also promote Remembrance, and serve our communities and country. </a:t>
            </a:r>
            <a:endParaRPr lang="en-CA" dirty="0"/>
          </a:p>
          <a:p>
            <a:pPr marL="171450" lvl="0" indent="-171450">
              <a:buFont typeface="Arial" panose="020B0604020202020204" pitchFamily="34" charset="0"/>
              <a:buChar char="•"/>
            </a:pPr>
            <a:r>
              <a:rPr lang="en-US" dirty="0"/>
              <a:t>These badges represent the Canadian Armed Forces, the RCMP, and The Royal Canadian Legion.</a:t>
            </a:r>
            <a:endParaRPr lang="en-CA" dirty="0"/>
          </a:p>
          <a:p>
            <a:pPr marL="171450" lvl="0" indent="-171450">
              <a:buFont typeface="Arial" panose="020B0604020202020204" pitchFamily="34" charset="0"/>
              <a:buChar char="•"/>
            </a:pPr>
            <a:r>
              <a:rPr lang="en-US" dirty="0"/>
              <a:t>We are Canada’s largest Veteran support organization.</a:t>
            </a:r>
            <a:endParaRPr lang="en-CA" dirty="0"/>
          </a:p>
          <a:p>
            <a:pPr marL="171450" lvl="0" indent="-171450">
              <a:buFont typeface="Arial" panose="020B0604020202020204" pitchFamily="34" charset="0"/>
              <a:buChar char="•"/>
            </a:pPr>
            <a:r>
              <a:rPr lang="en-US" dirty="0"/>
              <a:t>I’ll get into examples of The Legion’s work in just a bit.</a:t>
            </a: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2</a:t>
            </a:fld>
            <a:endParaRPr lang="en-US" dirty="0"/>
          </a:p>
        </p:txBody>
      </p:sp>
    </p:spTree>
    <p:extLst>
      <p:ext uri="{BB962C8B-B14F-4D97-AF65-F5344CB8AC3E}">
        <p14:creationId xmlns:p14="http://schemas.microsoft.com/office/powerpoint/2010/main" val="3734655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Our national headquarters are in Ottawa. </a:t>
            </a:r>
            <a:endParaRPr lang="en-CA" dirty="0"/>
          </a:p>
          <a:p>
            <a:pPr marL="171450" lvl="0" indent="-171450">
              <a:buFont typeface="Arial" panose="020B0604020202020204" pitchFamily="34" charset="0"/>
              <a:buChar char="•"/>
            </a:pPr>
            <a:r>
              <a:rPr lang="en-US" dirty="0"/>
              <a:t>We have ten provincial Commands, which include all provinces and territories. Some of our regions are combined as you see here.</a:t>
            </a:r>
            <a:endParaRPr lang="en-CA" dirty="0"/>
          </a:p>
          <a:p>
            <a:pPr marL="171450" lvl="0" indent="-171450">
              <a:buFont typeface="Arial" panose="020B0604020202020204" pitchFamily="34" charset="0"/>
              <a:buChar char="•"/>
            </a:pPr>
            <a:r>
              <a:rPr lang="en-US" dirty="0"/>
              <a:t>Across the country there are 1,350 branches and over 300,000 members and that includes thousands of volunteers. They’re the ones who help us with everything from our yearly Poppy Campaign to our local Branch events.</a:t>
            </a:r>
            <a:endParaRPr lang="en-CA" dirty="0"/>
          </a:p>
          <a:p>
            <a:pPr marL="171450" lvl="0" indent="-171450">
              <a:buFont typeface="Arial" panose="020B0604020202020204" pitchFamily="34" charset="0"/>
              <a:buChar char="•"/>
            </a:pPr>
            <a:r>
              <a:rPr lang="en-US" dirty="0"/>
              <a:t>Although the Legion has national headquarters and provincial-territorial Commands, each level operates autonomously. We also operate independently from government and receive no government funding under normal circumstances. (Our Branches did receive substantial federal funding -14 million total - for the first time ever, during the COVID-19 pandemic.)</a:t>
            </a:r>
            <a:endParaRPr lang="en-CA" dirty="0"/>
          </a:p>
          <a:p>
            <a:pPr marL="171450" lvl="0" indent="-171450">
              <a:buFont typeface="Arial" panose="020B0604020202020204" pitchFamily="34" charset="0"/>
              <a:buChar char="•"/>
            </a:pPr>
            <a:r>
              <a:rPr lang="en-US" dirty="0"/>
              <a:t>We operate according to the Legion’s General By-Laws and there are also Provincial and Branch By-Laws to govern regional operations.</a:t>
            </a:r>
            <a:endParaRPr lang="en-CA" dirty="0"/>
          </a:p>
          <a:p>
            <a:pPr marL="171450" lvl="0" indent="-171450">
              <a:buFont typeface="Arial" panose="020B0604020202020204" pitchFamily="34" charset="0"/>
              <a:buChar char="•"/>
            </a:pPr>
            <a:r>
              <a:rPr lang="en-US" dirty="0"/>
              <a:t>We hold regular meetings at the Branch, Regional, and National level – our large Dominion Convention is held every two years. The last one was in August 2026 in Winnipeg, MB and the next one will be in August 2028 in Saskatoon, SK. At these meetings, the Legion reviews operations and members can put forward and vote upon resolutions that propose some sort of change.</a:t>
            </a:r>
            <a:endParaRPr lang="en-CA" dirty="0"/>
          </a:p>
          <a:p>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3</a:t>
            </a:fld>
            <a:endParaRPr lang="en-US" dirty="0"/>
          </a:p>
        </p:txBody>
      </p:sp>
    </p:spTree>
    <p:extLst>
      <p:ext uri="{BB962C8B-B14F-4D97-AF65-F5344CB8AC3E}">
        <p14:creationId xmlns:p14="http://schemas.microsoft.com/office/powerpoint/2010/main" val="635827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9514"/>
            <a:ext cx="5486400" cy="4284663"/>
          </a:xfrm>
        </p:spPr>
        <p:txBody>
          <a:bodyPr/>
          <a:lstStyle/>
          <a:p>
            <a:pPr marL="171450" lvl="0" indent="-171450">
              <a:buFont typeface="Arial" panose="020B0604020202020204" pitchFamily="34" charset="0"/>
              <a:buChar char="•"/>
            </a:pPr>
            <a:r>
              <a:rPr lang="en-US" dirty="0"/>
              <a:t>I’d like to share a bit of history…and we have a long one! We celebrated 100 years of the Poppy symbol in 2021… and the organization’s centenary is being celebrated this year in 2026 – more on that in a moment.</a:t>
            </a:r>
            <a:endParaRPr lang="en-CA" dirty="0"/>
          </a:p>
          <a:p>
            <a:pPr marL="171450" lvl="0" indent="-171450">
              <a:buFont typeface="Arial" panose="020B0604020202020204" pitchFamily="34" charset="0"/>
              <a:buChar char="•"/>
            </a:pPr>
            <a:r>
              <a:rPr lang="en-US" dirty="0"/>
              <a:t>The Legion was born as The Canadian Legion of the British Empire Services League in Winnipeg in 1925. At the urging of Founder Field Marshal Earl Haig of Britain, Veterans Groups in Canada decided to come together to speak with a common voice especially in dealing with governments.</a:t>
            </a:r>
            <a:endParaRPr lang="en-CA" dirty="0"/>
          </a:p>
          <a:p>
            <a:pPr marL="171450" lvl="0" indent="-171450">
              <a:buFont typeface="Arial" panose="020B0604020202020204" pitchFamily="34" charset="0"/>
              <a:buChar char="•"/>
            </a:pPr>
            <a:r>
              <a:rPr lang="en-US" dirty="0"/>
              <a:t>By 1926, a Charter was created and the organization was established. In 1948 an Act of Parliament incorporated the Legion.</a:t>
            </a:r>
            <a:endParaRPr lang="en-CA" dirty="0"/>
          </a:p>
          <a:p>
            <a:pPr marL="171450" lvl="0" indent="-171450">
              <a:buFont typeface="Arial" panose="020B0604020202020204" pitchFamily="34" charset="0"/>
              <a:buChar char="•"/>
            </a:pPr>
            <a:r>
              <a:rPr lang="en-US" dirty="0"/>
              <a:t>The first Dominion Convention was in Winnipeg in 1927.</a:t>
            </a:r>
            <a:endParaRPr lang="en-CA" dirty="0"/>
          </a:p>
          <a:p>
            <a:pPr marL="171450" lvl="0" indent="-171450">
              <a:buFont typeface="Arial" panose="020B0604020202020204" pitchFamily="34" charset="0"/>
              <a:buChar char="•"/>
            </a:pPr>
            <a:r>
              <a:rPr lang="en-US" dirty="0"/>
              <a:t>These black and white photos show some of the Legion’s early activities – the top photo is of soldiers in front of a branch </a:t>
            </a:r>
            <a:r>
              <a:rPr lang="en-US" i="1" dirty="0"/>
              <a:t>(Clear Lake but we’re not 100% sure which province – AB or BC)</a:t>
            </a:r>
            <a:r>
              <a:rPr lang="en-US" dirty="0"/>
              <a:t>….below, is the Ladies Committee Convenor sharing a hot drink with soldiers.</a:t>
            </a:r>
            <a:endParaRPr lang="en-CA" dirty="0"/>
          </a:p>
          <a:p>
            <a:pPr marL="171450" lvl="0" indent="-171450">
              <a:buFont typeface="Arial" panose="020B0604020202020204" pitchFamily="34" charset="0"/>
              <a:buChar char="•"/>
            </a:pPr>
            <a:r>
              <a:rPr lang="en-US" dirty="0"/>
              <a:t>Over the years, the Legion expanded to provide a way for returning soldiers to reunite and receive support.</a:t>
            </a:r>
            <a:endParaRPr lang="en-CA" dirty="0"/>
          </a:p>
          <a:p>
            <a:pPr marL="171450" lvl="0" indent="-171450">
              <a:buFont typeface="Arial" panose="020B0604020202020204" pitchFamily="34" charset="0"/>
              <a:buChar char="•"/>
            </a:pPr>
            <a:r>
              <a:rPr lang="en-US" dirty="0"/>
              <a:t>We became the Royal Canadian Legion after Queen Elizabeth II consented to the prefix in 1960.</a:t>
            </a:r>
            <a:endParaRPr lang="en-CA" dirty="0"/>
          </a:p>
          <a:p>
            <a:pPr marL="171450" lvl="0" indent="-171450">
              <a:buFont typeface="Arial" panose="020B0604020202020204" pitchFamily="34" charset="0"/>
              <a:buChar char="•"/>
            </a:pPr>
            <a:r>
              <a:rPr lang="en-US" dirty="0"/>
              <a:t>The official change was made in 1961 and that has been our name ever since. </a:t>
            </a:r>
            <a:endParaRPr lang="en-CA" dirty="0"/>
          </a:p>
          <a:p>
            <a:pPr marL="171450" lvl="0" indent="-171450">
              <a:buFont typeface="Arial" panose="020B0604020202020204" pitchFamily="34" charset="0"/>
              <a:buChar char="•"/>
            </a:pPr>
            <a:r>
              <a:rPr lang="en-US" dirty="0"/>
              <a:t>The Legion’s identity is tied to its original badge which you saw at the beginning of the presentation, and with our fresh modern logo which you see here at the bottom corner of the presentation. We also created a centenary logo for 2026, which was on the title page.</a:t>
            </a:r>
            <a:endParaRPr lang="en-CA" dirty="0"/>
          </a:p>
          <a:p>
            <a:pPr marL="171450" lvl="0" indent="-171450">
              <a:buFont typeface="Arial" panose="020B0604020202020204" pitchFamily="34" charset="0"/>
              <a:buChar char="•"/>
            </a:pPr>
            <a:r>
              <a:rPr lang="en-US" dirty="0"/>
              <a:t>We also maintain an official dress code for formal events, which includes navy blazers, grey pants and accessories such as gloves, berets and medals as appropriate. Our Ladies’ Auxiliary has a complementary dress code as well.</a:t>
            </a: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4</a:t>
            </a:fld>
            <a:endParaRPr lang="en-US" dirty="0"/>
          </a:p>
        </p:txBody>
      </p:sp>
    </p:spTree>
    <p:extLst>
      <p:ext uri="{BB962C8B-B14F-4D97-AF65-F5344CB8AC3E}">
        <p14:creationId xmlns:p14="http://schemas.microsoft.com/office/powerpoint/2010/main" val="1616569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CA" dirty="0"/>
              <a:t>As you have seen, the Legion has been around for a very long time…  a century, as of this year.</a:t>
            </a:r>
          </a:p>
          <a:p>
            <a:pPr marL="171450" lvl="0" indent="-171450">
              <a:buFont typeface="Arial" panose="020B0604020202020204" pitchFamily="34" charset="0"/>
              <a:buChar char="•"/>
            </a:pPr>
            <a:r>
              <a:rPr lang="en-CA" dirty="0"/>
              <a:t>On July 17, 2026 we held an official centenary event with special remarks and a Remembrance ceremony at the National War Memorial in Ottawa.</a:t>
            </a:r>
          </a:p>
          <a:p>
            <a:pPr marL="171450" lvl="0" indent="-171450">
              <a:buFont typeface="Arial" panose="020B0604020202020204" pitchFamily="34" charset="0"/>
              <a:buChar char="•"/>
            </a:pPr>
            <a:r>
              <a:rPr lang="en-CA" dirty="0"/>
              <a:t>Throughout the year, other events were planned at the national, local and regional levels.</a:t>
            </a:r>
          </a:p>
          <a:p>
            <a:pPr marL="171450" lvl="0" indent="-171450">
              <a:buFont typeface="Arial" panose="020B0604020202020204" pitchFamily="34" charset="0"/>
              <a:buChar char="•"/>
            </a:pPr>
            <a:r>
              <a:rPr lang="en-CA" dirty="0"/>
              <a:t>We also have worked on commemorative projects both at the Legion and in collaboration with others – things like commemorative items in our Poppy store, a Legion 100 stamp with Canada Post, and several commemorative coins with the Royal Canadian Mint.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76383-3F01-D642-B035-A1434BCC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651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We’re all very familiar with the red Poppy as a symbol of Remembrance.</a:t>
            </a:r>
            <a:endParaRPr lang="en-CA" dirty="0"/>
          </a:p>
          <a:p>
            <a:pPr marL="171450" lvl="0" indent="-171450">
              <a:buFont typeface="Arial" panose="020B0604020202020204" pitchFamily="34" charset="0"/>
              <a:buChar char="•"/>
            </a:pPr>
            <a:r>
              <a:rPr lang="en-US" dirty="0"/>
              <a:t>We celebrated </a:t>
            </a:r>
            <a:r>
              <a:rPr lang="en-US" b="1" dirty="0"/>
              <a:t>its </a:t>
            </a:r>
            <a:r>
              <a:rPr lang="en-US" dirty="0"/>
              <a:t>100</a:t>
            </a:r>
            <a:r>
              <a:rPr lang="en-US" baseline="30000" dirty="0"/>
              <a:t>th</a:t>
            </a:r>
            <a:r>
              <a:rPr lang="en-US" dirty="0"/>
              <a:t> year in 2021. And it became biodegradable in 2022.</a:t>
            </a:r>
            <a:endParaRPr lang="en-CA" dirty="0"/>
          </a:p>
          <a:p>
            <a:pPr marL="171450" lvl="0" indent="-171450">
              <a:buFont typeface="Arial" panose="020B0604020202020204" pitchFamily="34" charset="0"/>
              <a:buChar char="•"/>
            </a:pPr>
            <a:r>
              <a:rPr lang="en-US" dirty="0"/>
              <a:t>It was first immortalized as part of Lt. John McCrae’s poem “In Flanders Fields.”</a:t>
            </a:r>
            <a:endParaRPr lang="en-CA" dirty="0"/>
          </a:p>
          <a:p>
            <a:pPr marL="171450" lvl="0" indent="-171450">
              <a:buFont typeface="Arial" panose="020B0604020202020204" pitchFamily="34" charset="0"/>
              <a:buChar char="•"/>
            </a:pPr>
            <a:r>
              <a:rPr lang="en-CA" dirty="0"/>
              <a:t>The Legion was given the responsibility to safeguard the Poppy as a sacred symbol of Remembrance through an Act of Parliament.</a:t>
            </a:r>
          </a:p>
          <a:p>
            <a:pPr marL="171450" lvl="0" indent="-171450">
              <a:buFont typeface="Arial" panose="020B0604020202020204" pitchFamily="34" charset="0"/>
              <a:buChar char="•"/>
            </a:pPr>
            <a:r>
              <a:rPr lang="en-CA" dirty="0"/>
              <a:t>The Legion was granted the trademark of the Poppy symbol in Canada. This trademark was registered in 1948.  </a:t>
            </a:r>
          </a:p>
          <a:p>
            <a:pPr marL="171450" lvl="0" indent="-171450">
              <a:buFont typeface="Arial" panose="020B0604020202020204" pitchFamily="34" charset="0"/>
              <a:buChar char="•"/>
            </a:pPr>
            <a:r>
              <a:rPr lang="en-CA" dirty="0"/>
              <a:t>As the largest Veterans organization in the country, we were given the responsibility of preserving the Poppy as the symbol of the sacrifice of our Veterans. </a:t>
            </a:r>
          </a:p>
          <a:p>
            <a:pPr marL="171450" lvl="0" indent="-171450">
              <a:buFont typeface="Arial" panose="020B0604020202020204" pitchFamily="34" charset="0"/>
              <a:buChar char="•"/>
            </a:pPr>
            <a:r>
              <a:rPr lang="en-CA" dirty="0"/>
              <a:t>This was to ensure that it would never be used for commercial or personal gain or would never be desecrated through inappropriate use.  </a:t>
            </a:r>
          </a:p>
          <a:p>
            <a:pPr marL="171450" lvl="0" indent="-171450">
              <a:buFont typeface="Arial" panose="020B0604020202020204" pitchFamily="34" charset="0"/>
              <a:buChar char="•"/>
            </a:pPr>
            <a:r>
              <a:rPr lang="en-CA" dirty="0"/>
              <a:t>Only the Legion can grant the use of this symbol in the context of Remembrance (via National Headquarters)</a:t>
            </a:r>
          </a:p>
        </p:txBody>
      </p:sp>
      <p:sp>
        <p:nvSpPr>
          <p:cNvPr id="4" name="Slide Number Placeholder 3"/>
          <p:cNvSpPr>
            <a:spLocks noGrp="1"/>
          </p:cNvSpPr>
          <p:nvPr>
            <p:ph type="sldNum" sz="quarter" idx="10"/>
          </p:nvPr>
        </p:nvSpPr>
        <p:spPr/>
        <p:txBody>
          <a:bodyPr/>
          <a:lstStyle/>
          <a:p>
            <a:fld id="{18076383-3F01-D642-B035-A1434BCCCA3D}" type="slidenum">
              <a:rPr lang="en-US" smtClean="0"/>
              <a:t>6</a:t>
            </a:fld>
            <a:endParaRPr lang="en-US" dirty="0"/>
          </a:p>
        </p:txBody>
      </p:sp>
    </p:spTree>
    <p:extLst>
      <p:ext uri="{BB962C8B-B14F-4D97-AF65-F5344CB8AC3E}">
        <p14:creationId xmlns:p14="http://schemas.microsoft.com/office/powerpoint/2010/main" val="1390999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The Legion has 3 main pillars or focus areas.</a:t>
            </a:r>
            <a:endParaRPr lang="en-CA" dirty="0"/>
          </a:p>
          <a:p>
            <a:pPr marL="171450" lvl="0" indent="-171450">
              <a:buFont typeface="Arial" panose="020B0604020202020204" pitchFamily="34" charset="0"/>
              <a:buChar char="•"/>
            </a:pPr>
            <a:r>
              <a:rPr lang="en-US" dirty="0"/>
              <a:t>We serve our Veterans and their families</a:t>
            </a:r>
            <a:r>
              <a:rPr lang="en-CA" dirty="0"/>
              <a:t>…</a:t>
            </a:r>
          </a:p>
          <a:p>
            <a:pPr marL="171450" lvl="0" indent="-171450">
              <a:buFont typeface="Arial" panose="020B0604020202020204" pitchFamily="34" charset="0"/>
              <a:buChar char="•"/>
            </a:pPr>
            <a:r>
              <a:rPr lang="en-US" dirty="0"/>
              <a:t>We promote Remembrance throughout the year, nationally and locally…. (Picture: In 2023 we developed a public relations program to encourage people to take 2 minutes of silence no matter where they are on Remembrance Day)</a:t>
            </a:r>
            <a:endParaRPr lang="en-CA" dirty="0"/>
          </a:p>
          <a:p>
            <a:pPr marL="171450" lvl="0" indent="-171450">
              <a:buFont typeface="Arial" panose="020B0604020202020204" pitchFamily="34" charset="0"/>
              <a:buChar char="•"/>
            </a:pPr>
            <a:r>
              <a:rPr lang="en-US" dirty="0"/>
              <a:t>And we serve our communities in a variety of ways…</a:t>
            </a:r>
          </a:p>
        </p:txBody>
      </p:sp>
      <p:sp>
        <p:nvSpPr>
          <p:cNvPr id="4" name="Slide Number Placeholder 3"/>
          <p:cNvSpPr>
            <a:spLocks noGrp="1"/>
          </p:cNvSpPr>
          <p:nvPr>
            <p:ph type="sldNum" sz="quarter" idx="10"/>
          </p:nvPr>
        </p:nvSpPr>
        <p:spPr/>
        <p:txBody>
          <a:bodyPr/>
          <a:lstStyle/>
          <a:p>
            <a:fld id="{18076383-3F01-D642-B035-A1434BCCCA3D}" type="slidenum">
              <a:rPr lang="en-US" smtClean="0"/>
              <a:t>7</a:t>
            </a:fld>
            <a:endParaRPr lang="en-US" dirty="0"/>
          </a:p>
        </p:txBody>
      </p:sp>
    </p:spTree>
    <p:extLst>
      <p:ext uri="{BB962C8B-B14F-4D97-AF65-F5344CB8AC3E}">
        <p14:creationId xmlns:p14="http://schemas.microsoft.com/office/powerpoint/2010/main" val="403310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389120"/>
          </a:xfrm>
        </p:spPr>
        <p:txBody>
          <a:bodyPr/>
          <a:lstStyle/>
          <a:p>
            <a:pPr marL="171450" lvl="0" indent="-171450">
              <a:buFont typeface="Arial" panose="020B0604020202020204" pitchFamily="34" charset="0"/>
              <a:buChar char="•"/>
            </a:pPr>
            <a:r>
              <a:rPr lang="en-US" dirty="0"/>
              <a:t>Serving our Veterans and their families includes a lot of things that we’re very proud of…here are some examples…</a:t>
            </a:r>
            <a:endParaRPr lang="en-CA" dirty="0"/>
          </a:p>
          <a:p>
            <a:pPr marL="171450" lvl="0" indent="-171450">
              <a:buFont typeface="Arial" panose="020B0604020202020204" pitchFamily="34" charset="0"/>
              <a:buChar char="•"/>
            </a:pPr>
            <a:r>
              <a:rPr lang="en-US" dirty="0"/>
              <a:t>Our Veterans Services department operates at a national, provincial and Branch level. We have hundreds of Service Officers spread across the country, who are ready to help guide Veterans who might need financial help or help filling out forms to receive benefits from Veterans Affairs Canada. We take all that stress away. These services don’t cost anything and the Veteran doesn’t have to be a Legion member to receive them.</a:t>
            </a:r>
            <a:endParaRPr lang="en-CA" dirty="0"/>
          </a:p>
          <a:p>
            <a:pPr marL="171450" lvl="0" indent="-171450">
              <a:buFont typeface="Arial" panose="020B0604020202020204" pitchFamily="34" charset="0"/>
              <a:buChar char="•"/>
            </a:pPr>
            <a:r>
              <a:rPr lang="en-US" dirty="0"/>
              <a:t>The Legion’s Leave the Streets Behind program includes</a:t>
            </a:r>
            <a:r>
              <a:rPr lang="en-CA" dirty="0"/>
              <a:t> emergency financial support and helps homeless or near homeless Veterans get off the streets and into a home of their own.</a:t>
            </a:r>
          </a:p>
          <a:p>
            <a:pPr marL="171450" lvl="0" indent="-171450">
              <a:buFont typeface="Arial" panose="020B0604020202020204" pitchFamily="34" charset="0"/>
              <a:buChar char="•"/>
            </a:pPr>
            <a:r>
              <a:rPr lang="en-US" dirty="0"/>
              <a:t>We advocate on behalf of Veterans by speaking with media, and by approaching government and other partners to propose ideas and changes. A couple of topics include tackling the backlog of applications at Veterans Affairs Canada, and ensuring our still-serving Veterans have the tools they need to do their jobs well.</a:t>
            </a:r>
          </a:p>
          <a:p>
            <a:pPr marL="171450" lvl="0" indent="-171450">
              <a:buFont typeface="Arial" panose="020B0604020202020204" pitchFamily="34" charset="0"/>
              <a:buChar char="•"/>
            </a:pPr>
            <a:r>
              <a:rPr lang="en-US" dirty="0"/>
              <a:t>We also support programs such as Peer support initiatives like Buddy Check Coffee and Op Vet Build.</a:t>
            </a:r>
          </a:p>
          <a:p>
            <a:pPr marL="171450" indent="-171450">
              <a:buFont typeface="Arial" panose="020B0604020202020204" pitchFamily="34" charset="0"/>
              <a:buChar char="•"/>
            </a:pPr>
            <a:r>
              <a:rPr lang="en-US" dirty="0"/>
              <a:t>In July and December, we fill bags of goodies for troops overseas through the Canadian Armed Forces’ Operation Santa Claus and Operation Canada Day.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provide educational bursaries for family members of Veterans and we support research – such as through our $50,000 scholarship for PhD. students studying an area of importance to Veteran health.</a:t>
            </a:r>
            <a:endParaRPr lang="en-CA" dirty="0"/>
          </a:p>
          <a:p>
            <a:pPr marL="171450" indent="-171450">
              <a:buFont typeface="Arial" panose="020B0604020202020204" pitchFamily="34" charset="0"/>
              <a:buChar char="•"/>
            </a:pPr>
            <a:r>
              <a:rPr lang="en-US" dirty="0"/>
              <a:t>The Legion’s Ladies Auxiliary was originally formed by the wives of Veterans, and they remain an important part of many Legion branches and continue to organize support services and special events in communities across this country.</a:t>
            </a:r>
            <a:endParaRPr lang="en-CA" dirty="0"/>
          </a:p>
          <a:p>
            <a:pPr marL="171450" lvl="0" indent="-171450">
              <a:buFont typeface="Arial" panose="020B0604020202020204" pitchFamily="34" charset="0"/>
              <a:buChar char="•"/>
            </a:pP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8</a:t>
            </a:fld>
            <a:endParaRPr lang="en-US" dirty="0"/>
          </a:p>
        </p:txBody>
      </p:sp>
    </p:spTree>
    <p:extLst>
      <p:ext uri="{BB962C8B-B14F-4D97-AF65-F5344CB8AC3E}">
        <p14:creationId xmlns:p14="http://schemas.microsoft.com/office/powerpoint/2010/main" val="1838560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377690"/>
          </a:xfrm>
        </p:spPr>
        <p:txBody>
          <a:bodyPr/>
          <a:lstStyle/>
          <a:p>
            <a:pPr marL="171450" lvl="0" indent="-171450">
              <a:buFont typeface="Arial" panose="020B0604020202020204" pitchFamily="34" charset="0"/>
              <a:buChar char="•"/>
            </a:pPr>
            <a:r>
              <a:rPr lang="en-US" dirty="0"/>
              <a:t>We organize and participate in many Remembrance-related activities throughout the year.</a:t>
            </a:r>
            <a:endParaRPr lang="en-CA" dirty="0"/>
          </a:p>
          <a:p>
            <a:pPr marL="171450" lvl="0" indent="-171450">
              <a:buFont typeface="Arial" panose="020B0604020202020204" pitchFamily="34" charset="0"/>
              <a:buChar char="•"/>
            </a:pPr>
            <a:r>
              <a:rPr lang="en-US" dirty="0"/>
              <a:t>Through our National Poppy Campaign starting on October 24 each year, we receive millions of dollars in donations from generous Canadians. These Poppy Trust Funds go back into the community to help Veterans, their families and our communities. We have several ways to donate including traditional and tap to donate boxes, plus online at Legion.ca.</a:t>
            </a:r>
            <a:endParaRPr lang="en-CA" dirty="0"/>
          </a:p>
          <a:p>
            <a:pPr marL="171450" lvl="0" indent="-171450">
              <a:buFont typeface="Arial" panose="020B0604020202020204" pitchFamily="34" charset="0"/>
              <a:buChar char="•"/>
            </a:pPr>
            <a:r>
              <a:rPr lang="en-US" dirty="0"/>
              <a:t>We organize and oversee the National Remembrance Day Ceremony at the National War memorial in Ottawa. We select the National Silver Cross Mother from nominations made by Canadians, and on November 11, she places a wreath on behalf of all mothers and families who have lost a child in the service to their country. </a:t>
            </a:r>
            <a:r>
              <a:rPr lang="en-CA" dirty="0"/>
              <a:t>Our local Branches hold many ceremonies as well.</a:t>
            </a:r>
          </a:p>
          <a:p>
            <a:pPr marL="171450" lvl="0" indent="-171450">
              <a:buFont typeface="Arial" panose="020B0604020202020204" pitchFamily="34" charset="0"/>
              <a:buChar char="•"/>
            </a:pPr>
            <a:r>
              <a:rPr lang="en-US" dirty="0"/>
              <a:t>As part of the Remembrance period, we also showcase a Poppy Drop on Parliament Hill (except during construction), and on the Senate building -  with virtual poppies falling on the buildings at night, and it is broadcast on Facebook live for all to see. Canadians send us pictures of Veterans, and they are also displayed on a Virtual Wall of Honour on the Hill.</a:t>
            </a:r>
          </a:p>
          <a:p>
            <a:pPr marL="171450" lvl="0" indent="-171450">
              <a:buFont typeface="Arial" panose="020B0604020202020204" pitchFamily="34" charset="0"/>
              <a:buChar char="•"/>
            </a:pPr>
            <a:r>
              <a:rPr lang="en-US" dirty="0"/>
              <a:t>Canadian landmarks light up to commemorate as well  - places like the CN Tower and BC Place Stadium in Vancouver.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Each year, we also help promote Remembrance through our annual national youth remembrance contests. </a:t>
            </a:r>
            <a:r>
              <a:rPr lang="en-CA" sz="1800" dirty="0">
                <a:solidFill>
                  <a:srgbClr val="000000"/>
                </a:solidFill>
                <a:effectLst/>
                <a:latin typeface="__Montserrat_Fallback_061548"/>
              </a:rPr>
              <a:t>T</a:t>
            </a:r>
            <a:r>
              <a:rPr lang="en-CA" sz="1800" dirty="0">
                <a:solidFill>
                  <a:srgbClr val="000000"/>
                </a:solidFill>
                <a:effectLst/>
                <a:latin typeface="__Montserrat_Fallback_061548"/>
                <a:ea typeface="Aptos" panose="020B0004020202020204" pitchFamily="34" charset="0"/>
                <a:cs typeface="Aptos" panose="020B0004020202020204" pitchFamily="34" charset="0"/>
              </a:rPr>
              <a:t>he Legion National Foundation - with the support of The Royal Canadian Legion and schools across the country - invites our youth to honour our Veterans through artwork, writing, and video.</a:t>
            </a:r>
            <a:endParaRPr lang="en-CA" sz="1800" dirty="0">
              <a:effectLst/>
              <a:latin typeface="Aptos" panose="020B0004020202020204" pitchFamily="34" charset="0"/>
              <a:ea typeface="Aptos" panose="020B0004020202020204" pitchFamily="34" charset="0"/>
              <a:cs typeface="Aptos" panose="020B0004020202020204" pitchFamily="34" charset="0"/>
            </a:endParaRPr>
          </a:p>
          <a:p>
            <a:pPr marL="0" lvl="0" indent="0">
              <a:buFont typeface="Arial" panose="020B0604020202020204" pitchFamily="34" charset="0"/>
              <a:buNone/>
            </a:pPr>
            <a:endParaRPr lang="en-CA" dirty="0"/>
          </a:p>
          <a:p>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9</a:t>
            </a:fld>
            <a:endParaRPr lang="en-US" dirty="0"/>
          </a:p>
        </p:txBody>
      </p:sp>
    </p:spTree>
    <p:extLst>
      <p:ext uri="{BB962C8B-B14F-4D97-AF65-F5344CB8AC3E}">
        <p14:creationId xmlns:p14="http://schemas.microsoft.com/office/powerpoint/2010/main" val="1290051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Every year, our Branches complete an amazing amount of work – mostly with the help of volunteers…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At the local and national levels, we make significant donations to organizations that provide services accessed by our Veterans or projects that promote remembrance. For example, we provided $100,000 to the Juno Beach Centre for a </a:t>
            </a:r>
            <a:r>
              <a:rPr lang="en-US" b="0" i="0" dirty="0">
                <a:solidFill>
                  <a:srgbClr val="3D3D3D"/>
                </a:solidFill>
                <a:effectLst/>
                <a:latin typeface="Sense"/>
              </a:rPr>
              <a:t>project to </a:t>
            </a:r>
            <a:r>
              <a:rPr lang="en-US" b="0" i="0" dirty="0" err="1">
                <a:solidFill>
                  <a:srgbClr val="3D3D3D"/>
                </a:solidFill>
                <a:effectLst/>
                <a:latin typeface="Sense"/>
              </a:rPr>
              <a:t>honour</a:t>
            </a:r>
            <a:r>
              <a:rPr lang="en-US" b="0" i="0" dirty="0">
                <a:solidFill>
                  <a:srgbClr val="3D3D3D"/>
                </a:solidFill>
                <a:effectLst/>
                <a:latin typeface="Sense"/>
              </a:rPr>
              <a:t> and remember the contribution of our ethnically diverse society during times of conflict and peace.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D3D3D"/>
                </a:solidFill>
                <a:effectLst/>
                <a:latin typeface="Sense"/>
              </a:rPr>
              <a:t>Locally, using their general funds, our branches also support community projects, charities and other groups not related to Veterans.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sponsor and support hundreds of Cadet corps units across the country, </a:t>
            </a:r>
            <a:r>
              <a:rPr lang="en-CA" dirty="0"/>
              <a:t>including Air, Army, Sea, and the Junior Rangers.</a:t>
            </a:r>
          </a:p>
          <a:p>
            <a:pPr marL="171450" lvl="0" indent="-171450">
              <a:buFont typeface="Arial" panose="020B0604020202020204" pitchFamily="34" charset="0"/>
              <a:buChar char="•"/>
            </a:pPr>
            <a:r>
              <a:rPr lang="en-US" dirty="0"/>
              <a:t>Our Branches are often the hubs of their communities, with special theme nights, events and dinners, and are regularly used for community meetings.</a:t>
            </a: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10</a:t>
            </a:fld>
            <a:endParaRPr lang="en-US" dirty="0"/>
          </a:p>
        </p:txBody>
      </p:sp>
    </p:spTree>
    <p:extLst>
      <p:ext uri="{BB962C8B-B14F-4D97-AF65-F5344CB8AC3E}">
        <p14:creationId xmlns:p14="http://schemas.microsoft.com/office/powerpoint/2010/main" val="1229980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I’d like to share </a:t>
            </a:r>
            <a:r>
              <a:rPr lang="en-CA" dirty="0"/>
              <a:t>a short overview of the sorts of things we are able to accomplish at the Legion thanks to the support of our members, and individual and corporate donors.</a:t>
            </a:r>
          </a:p>
          <a:p>
            <a:pPr marL="171450" lvl="0" indent="-171450">
              <a:buFont typeface="Arial" panose="020B0604020202020204" pitchFamily="34" charset="0"/>
              <a:buChar char="•"/>
            </a:pPr>
            <a:r>
              <a:rPr lang="en-US" dirty="0"/>
              <a:t>As part of our National Poppy Campaign, close to 20 million dollars are donated each year and close to that same amount goes back into our communities to support Veterans, families and communities.</a:t>
            </a:r>
          </a:p>
          <a:p>
            <a:pPr marL="171450" lvl="0" indent="-171450">
              <a:buFont typeface="Arial" panose="020B0604020202020204" pitchFamily="34" charset="0"/>
              <a:buChar char="•"/>
            </a:pPr>
            <a:r>
              <a:rPr lang="en-US" dirty="0"/>
              <a:t>In 2025 for example, our national Veterans Services department assisted several thousand Veterans with benefits-related applications. Many more Veterans were helped at a local level.</a:t>
            </a:r>
          </a:p>
          <a:p>
            <a:pPr marL="171450" lvl="0" indent="-171450">
              <a:buFont typeface="Arial" panose="020B0604020202020204" pitchFamily="34" charset="0"/>
              <a:buChar char="•"/>
            </a:pPr>
            <a:r>
              <a:rPr lang="en-US" dirty="0"/>
              <a:t>We take on a range of advocacy issues each year. Things like pushing for an end to the benefits application backlog at Veterans Affairs Canada, and asking for operational changes in the Canadian Forces in the wake of reported military sexual trauma cases. We promote Remembrance yearly, such as with our PR campaign to take 2 minutes of silence on Remembrance Day, no matter where you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Each year, we help around several dozen Veterans and their spouses living in over a dozen Caribbean countries, through the Royal Commonwealth Ex-Services League. These Commonwealth Veterans include Canadians. </a:t>
            </a:r>
            <a:r>
              <a:rPr lang="en-US" i="1" dirty="0"/>
              <a:t>(Also Veterans and spouses from Great Britain, Australia, New Zealand, South Africa). </a:t>
            </a:r>
            <a:r>
              <a:rPr lang="en-US" dirty="0"/>
              <a:t>The goal is to provide each with at least two hot meals per day. We also help their Branches such as providing Poppies or helping with office needs. (Photo: This is a colleague with a widow in St. Lucia. In this instance, the UK provided the funding to beneficiaries, and the Legion provided poppy materials to help manage their poppy campaign and raise funds to help their Veterans.)</a:t>
            </a:r>
            <a:endParaRPr lang="en-CA" dirty="0"/>
          </a:p>
          <a:p>
            <a:pPr marL="0" lvl="0" indent="0">
              <a:buFont typeface="Arial" panose="020B0604020202020204" pitchFamily="34" charset="0"/>
              <a:buNone/>
            </a:pPr>
            <a:endParaRPr lang="en-CA" dirty="0"/>
          </a:p>
          <a:p>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11</a:t>
            </a:fld>
            <a:endParaRPr lang="en-US" dirty="0"/>
          </a:p>
        </p:txBody>
      </p:sp>
    </p:spTree>
    <p:extLst>
      <p:ext uri="{BB962C8B-B14F-4D97-AF65-F5344CB8AC3E}">
        <p14:creationId xmlns:p14="http://schemas.microsoft.com/office/powerpoint/2010/main" val="3521850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7650"/>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provide a 50-thousand-dollar master’s scholarship to a university student annually – it is awarded to a student studying a health topic focused on Veteran well-being.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support Canada’s youth - including through a national Track and Field championships called the Legion Nationals. The most recent version was held in August in Regina, SK, with over 800 athletes meeting for friendly competition, learning about Remembrance, and coming away with new leadership skills and friends. Many competitors are supported by Legion branches and commands.</a:t>
            </a:r>
            <a:endParaRPr lang="en-CA"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Branches also hold local leagues for darts, eight-ball and cribbage – and the Legion holds local and national competitions in these games. </a:t>
            </a:r>
          </a:p>
          <a:p>
            <a:pPr marL="171450" lvl="0" indent="-171450">
              <a:buFont typeface="Arial" panose="020B0604020202020204" pitchFamily="34" charset="0"/>
              <a:buChar char="•"/>
            </a:pPr>
            <a:r>
              <a:rPr lang="en-US" dirty="0"/>
              <a:t>Each year, we create thousands of care packages that are sent to our soldiers serving overseas. This is part of the Canadian Armed Forces’ Operation Santa Claus and Operation Canada Day projects. </a:t>
            </a: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12</a:t>
            </a:fld>
            <a:endParaRPr lang="en-US" dirty="0"/>
          </a:p>
        </p:txBody>
      </p:sp>
    </p:spTree>
    <p:extLst>
      <p:ext uri="{BB962C8B-B14F-4D97-AF65-F5344CB8AC3E}">
        <p14:creationId xmlns:p14="http://schemas.microsoft.com/office/powerpoint/2010/main" val="2751282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CC84C-E3AB-177B-7FF5-58D59DCE8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36749-589C-CE36-57A4-C8F0677026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BC6BD-B95C-3C4C-4F81-0B8728659D25}"/>
              </a:ext>
            </a:extLst>
          </p:cNvPr>
          <p:cNvSpPr>
            <a:spLocks noGrp="1"/>
          </p:cNvSpPr>
          <p:nvPr>
            <p:ph type="body" idx="1"/>
          </p:nvPr>
        </p:nvSpPr>
        <p:spPr/>
        <p:txBody>
          <a:bodyPr/>
          <a:lstStyle/>
          <a:p>
            <a:pPr marL="171450" lvl="0" indent="-171450">
              <a:buFont typeface="Arial" panose="020B0604020202020204" pitchFamily="34" charset="0"/>
              <a:buChar char="•"/>
            </a:pPr>
            <a:r>
              <a:rPr lang="en-US" dirty="0"/>
              <a:t>When it comes to operations…we’ve seen some excellent growth in membership over the past 5 years, and with our free membership campaign this year as part of our Centenary celebrations we have seen over 100,000 new members join us, which is unprecedented.</a:t>
            </a:r>
          </a:p>
          <a:p>
            <a:pPr marL="171450" lvl="0" indent="-171450">
              <a:buFont typeface="Arial" panose="020B0604020202020204" pitchFamily="34" charset="0"/>
              <a:buChar char="•"/>
            </a:pPr>
            <a:r>
              <a:rPr lang="en-US" dirty="0"/>
              <a:t>Our revamped Membership portal is more efficient and allows people to sign up online. We have downloadable digital membership cards and more member benefits have been added.</a:t>
            </a:r>
          </a:p>
          <a:p>
            <a:pPr marL="171450" lvl="0" indent="-171450">
              <a:buFont typeface="Arial" panose="020B0604020202020204" pitchFamily="34" charset="0"/>
              <a:buChar char="•"/>
            </a:pPr>
            <a:r>
              <a:rPr lang="en-US" dirty="0"/>
              <a:t>Going forward, the Legion remains focused on attracting and engaging new members – like you - and remaining relevant to Veterans and the community, while modernizing what we offer.</a:t>
            </a:r>
          </a:p>
          <a:p>
            <a:pPr marL="171450" lvl="0" indent="-171450">
              <a:buFont typeface="Arial" panose="020B0604020202020204" pitchFamily="34" charset="0"/>
              <a:buChar char="•"/>
            </a:pPr>
            <a:r>
              <a:rPr lang="en-US" dirty="0"/>
              <a:t>We have regular new items in our Poppy Store to help people visually remember our Veterans. Support for our store helps us and our branches with our operations to support our Veterans.</a:t>
            </a:r>
          </a:p>
          <a:p>
            <a:pPr marL="171450" lvl="0" indent="-171450">
              <a:buFont typeface="Arial" panose="020B0604020202020204" pitchFamily="34" charset="0"/>
              <a:buChar char="•"/>
            </a:pPr>
            <a:r>
              <a:rPr lang="en-US" dirty="0"/>
              <a:t>We’ve also continued to see growth in the number of people signing up for our </a:t>
            </a:r>
            <a:r>
              <a:rPr lang="en-US" dirty="0" err="1"/>
              <a:t>MemberPerks</a:t>
            </a:r>
            <a:r>
              <a:rPr lang="en-US" dirty="0"/>
              <a:t> program and since it debuted in 2020, members have saved well over 2 million dollars on items provided by outside vendors.</a:t>
            </a:r>
            <a:endParaRPr lang="en-CA" dirty="0"/>
          </a:p>
          <a:p>
            <a:pPr marL="171450" lvl="0" indent="-171450">
              <a:buFont typeface="Arial" panose="020B0604020202020204" pitchFamily="34" charset="0"/>
              <a:buChar char="•"/>
            </a:pPr>
            <a:endParaRPr lang="en-CA"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FC693E0-0F10-8278-1E46-93B550E82AE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76383-3F01-D642-B035-A1434BCC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78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We’re proud to hear the feedback we receive each year from Veterans we’ve been able to help. This quote is from one person who was assisted by a local service officer and shared how their life has stabilized thanks to the Legion and to those who support our National Poppy Campaign.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bit about what’s next…in 2027 we’ll hold our next Legion Nationals Track and Field event in Regina SK for the second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Our next national Dominion Convention in 2027 will be in Saskatoon, Saskatchewan, and we’re already busy planning for that too. At these meetings, we review operations and members can put forward and vote upon resolutions if they are proposing some sort of change.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will also continue with strategic planning as we head into the next century. Stay tuned!</a:t>
            </a:r>
          </a:p>
          <a:p>
            <a:pPr marL="0" lvl="0" indent="0">
              <a:buFont typeface="Arial" panose="020B0604020202020204" pitchFamily="34" charset="0"/>
              <a:buNone/>
            </a:pP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14</a:t>
            </a:fld>
            <a:endParaRPr lang="en-US" dirty="0"/>
          </a:p>
        </p:txBody>
      </p:sp>
    </p:spTree>
    <p:extLst>
      <p:ext uri="{BB962C8B-B14F-4D97-AF65-F5344CB8AC3E}">
        <p14:creationId xmlns:p14="http://schemas.microsoft.com/office/powerpoint/2010/main" val="3162237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Finally, a quick note that while our National Poppy Campaign in November is very familiar to Canadians, some of you may not be aware of other ways to help support the Legion. </a:t>
            </a:r>
            <a:endParaRPr lang="en-CA" dirty="0"/>
          </a:p>
          <a:p>
            <a:pPr marL="171450" lvl="0" indent="-171450">
              <a:buFont typeface="Arial" panose="020B0604020202020204" pitchFamily="34" charset="0"/>
              <a:buChar char="•"/>
            </a:pPr>
            <a:r>
              <a:rPr lang="en-US" dirty="0"/>
              <a:t>I mentioned our Poppy Store earlier… it is located online at poppystore.ca – there, you will find many interesting Remembrance items including pins, clothing and household items. Each time you purchase an item, the funds raised help us operate so we can support our Veterans.</a:t>
            </a:r>
            <a:endParaRPr lang="en-CA" dirty="0"/>
          </a:p>
          <a:p>
            <a:pPr marL="171450" lvl="0" indent="-171450">
              <a:buFont typeface="Arial" panose="020B0604020202020204" pitchFamily="34" charset="0"/>
              <a:buChar char="•"/>
            </a:pPr>
            <a:r>
              <a:rPr lang="en-CA" dirty="0"/>
              <a:t>The Legion also has an online donation portal through which you are welcome to support our work.</a:t>
            </a:r>
          </a:p>
          <a:p>
            <a:pPr marL="171450" lvl="0" indent="-171450">
              <a:buFont typeface="Arial" panose="020B0604020202020204" pitchFamily="34" charset="0"/>
              <a:buChar char="•"/>
            </a:pPr>
            <a:r>
              <a:rPr lang="en-CA" dirty="0"/>
              <a:t>Thank you for listening!</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15</a:t>
            </a:fld>
            <a:endParaRPr lang="en-US" dirty="0"/>
          </a:p>
        </p:txBody>
      </p:sp>
    </p:spTree>
    <p:extLst>
      <p:ext uri="{BB962C8B-B14F-4D97-AF65-F5344CB8AC3E}">
        <p14:creationId xmlns:p14="http://schemas.microsoft.com/office/powerpoint/2010/main" val="1302769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I’m happy to take any questions.</a:t>
            </a:r>
            <a:endParaRPr lang="en-CA" dirty="0"/>
          </a:p>
          <a:p>
            <a:pPr marL="171450" lvl="0" indent="-171450">
              <a:buFont typeface="Arial" panose="020B0604020202020204" pitchFamily="34" charset="0"/>
              <a:buChar char="•"/>
            </a:pPr>
            <a:r>
              <a:rPr lang="en-US" dirty="0"/>
              <a:t>If I can’t answer your question today, I </a:t>
            </a:r>
            <a:r>
              <a:rPr lang="en-US" i="1" dirty="0"/>
              <a:t>(or another colleague) </a:t>
            </a:r>
            <a:r>
              <a:rPr lang="en-US" dirty="0"/>
              <a:t>will get back to you with the information as soon as possible.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And if you aren’t already one, we invite you to become a member either by joining online or visiting your local Legion branch. You can find all you need to know at Legion.ca</a:t>
            </a:r>
            <a:endParaRPr lang="en-CA"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8076383-3F01-D642-B035-A1434BCCCA3D}" type="slidenum">
              <a:rPr lang="en-US" smtClean="0"/>
              <a:t>16</a:t>
            </a:fld>
            <a:endParaRPr lang="en-US" dirty="0"/>
          </a:p>
        </p:txBody>
      </p:sp>
    </p:spTree>
    <p:extLst>
      <p:ext uri="{BB962C8B-B14F-4D97-AF65-F5344CB8AC3E}">
        <p14:creationId xmlns:p14="http://schemas.microsoft.com/office/powerpoint/2010/main" val="285867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59E94D-F972-B244-A18C-7A69DD23AB6C}"/>
              </a:ext>
            </a:extLst>
          </p:cNvPr>
          <p:cNvPicPr>
            <a:picLocks noChangeAspect="1"/>
          </p:cNvPicPr>
          <p:nvPr userDrawn="1"/>
        </p:nvPicPr>
        <p:blipFill>
          <a:blip r:embed="rId2">
            <a:alphaModFix amt="5000"/>
          </a:blip>
          <a:stretch>
            <a:fillRect/>
          </a:stretch>
        </p:blipFill>
        <p:spPr>
          <a:xfrm>
            <a:off x="9049299" y="2537417"/>
            <a:ext cx="6284376" cy="5802199"/>
          </a:xfrm>
          <a:prstGeom prst="rect">
            <a:avLst/>
          </a:prstGeom>
        </p:spPr>
      </p:pic>
      <p:pic>
        <p:nvPicPr>
          <p:cNvPr id="11" name="Picture 10">
            <a:extLst>
              <a:ext uri="{FF2B5EF4-FFF2-40B4-BE49-F238E27FC236}">
                <a16:creationId xmlns:a16="http://schemas.microsoft.com/office/drawing/2014/main" id="{1096B199-8C77-1445-99D3-3E90B13D62B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4533" y="6446382"/>
            <a:ext cx="856242" cy="299787"/>
          </a:xfrm>
          <a:prstGeom prst="rect">
            <a:avLst/>
          </a:prstGeom>
        </p:spPr>
      </p:pic>
      <p:cxnSp>
        <p:nvCxnSpPr>
          <p:cNvPr id="12" name="Straight Connector 11">
            <a:extLst>
              <a:ext uri="{FF2B5EF4-FFF2-40B4-BE49-F238E27FC236}">
                <a16:creationId xmlns:a16="http://schemas.microsoft.com/office/drawing/2014/main" id="{D092CFEF-8BD1-3749-8631-383F400B4B1E}"/>
              </a:ext>
            </a:extLst>
          </p:cNvPr>
          <p:cNvCxnSpPr>
            <a:cxnSpLocks/>
          </p:cNvCxnSpPr>
          <p:nvPr userDrawn="1"/>
        </p:nvCxnSpPr>
        <p:spPr>
          <a:xfrm flipV="1">
            <a:off x="911225" y="6332048"/>
            <a:ext cx="8191524" cy="25890"/>
          </a:xfrm>
          <a:prstGeom prst="line">
            <a:avLst/>
          </a:prstGeom>
          <a:ln>
            <a:solidFill>
              <a:srgbClr val="231F2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BF7B3F7-D20E-1F4F-A96A-7B1FE4BAF2D1}"/>
              </a:ext>
            </a:extLst>
          </p:cNvPr>
          <p:cNvSpPr txBox="1"/>
          <p:nvPr userDrawn="1"/>
        </p:nvSpPr>
        <p:spPr>
          <a:xfrm>
            <a:off x="924774" y="6523606"/>
            <a:ext cx="3313113" cy="184666"/>
          </a:xfrm>
          <a:prstGeom prst="rect">
            <a:avLst/>
          </a:prstGeom>
          <a:noFill/>
        </p:spPr>
        <p:txBody>
          <a:bodyPr wrap="square" rtlCol="0">
            <a:spAutoFit/>
          </a:bodyPr>
          <a:lstStyle/>
          <a:p>
            <a:fld id="{9F40952D-2C21-B546-B603-D09D1B7B1171}" type="datetime1">
              <a:rPr lang="en-CA" sz="600" b="1" cap="all" spc="300" baseline="0" smtClean="0">
                <a:solidFill>
                  <a:srgbClr val="231F20">
                    <a:alpha val="25000"/>
                  </a:srgbClr>
                </a:solidFill>
                <a:latin typeface="Arial Black" panose="020B0604020202020204" pitchFamily="34" charset="0"/>
                <a:cs typeface="Arial Black" panose="020B0604020202020204" pitchFamily="34" charset="0"/>
              </a:rPr>
              <a:t>2026-09-28</a:t>
            </a:fld>
            <a:endParaRPr lang="en-US" sz="600" b="1" u="sng" cap="all" spc="300" baseline="0" dirty="0">
              <a:solidFill>
                <a:srgbClr val="231F20">
                  <a:alpha val="25000"/>
                </a:srgbClr>
              </a:solidFill>
              <a:latin typeface="Arial Black" panose="020B0604020202020204" pitchFamily="34" charset="0"/>
              <a:cs typeface="Arial Black" panose="020B0604020202020204" pitchFamily="34" charset="0"/>
            </a:endParaRPr>
          </a:p>
        </p:txBody>
      </p:sp>
      <p:sp>
        <p:nvSpPr>
          <p:cNvPr id="14" name="TextBox 13">
            <a:extLst>
              <a:ext uri="{FF2B5EF4-FFF2-40B4-BE49-F238E27FC236}">
                <a16:creationId xmlns:a16="http://schemas.microsoft.com/office/drawing/2014/main" id="{10A6DBCB-2E1D-FE4F-9341-D85BBCA642E5}"/>
              </a:ext>
            </a:extLst>
          </p:cNvPr>
          <p:cNvSpPr txBox="1"/>
          <p:nvPr userDrawn="1"/>
        </p:nvSpPr>
        <p:spPr>
          <a:xfrm>
            <a:off x="4454554" y="6523606"/>
            <a:ext cx="3313113" cy="184666"/>
          </a:xfrm>
          <a:prstGeom prst="rect">
            <a:avLst/>
          </a:prstGeom>
          <a:noFill/>
        </p:spPr>
        <p:txBody>
          <a:bodyPr wrap="square" rtlCol="0">
            <a:spAutoFit/>
          </a:bodyPr>
          <a:lstStyle/>
          <a:p>
            <a:r>
              <a:rPr lang="en-CA" sz="600" b="1" spc="300" dirty="0">
                <a:solidFill>
                  <a:srgbClr val="231F20">
                    <a:alpha val="25000"/>
                  </a:srgbClr>
                </a:solidFill>
                <a:latin typeface="Arial Black" panose="020B0604020202020204" pitchFamily="34" charset="0"/>
                <a:cs typeface="Arial Black" panose="020B0604020202020204" pitchFamily="34" charset="0"/>
              </a:rPr>
              <a:t>©THE ROYAL CANADIAN LEGION</a:t>
            </a:r>
            <a:endParaRPr lang="en-US" sz="600" b="1" u="sng" spc="300" dirty="0">
              <a:solidFill>
                <a:srgbClr val="231F20">
                  <a:alpha val="25000"/>
                </a:srgbClr>
              </a:solidFill>
              <a:latin typeface="Arial Black" panose="020B0604020202020204" pitchFamily="34" charset="0"/>
              <a:cs typeface="Arial Black" panose="020B0604020202020204" pitchFamily="34" charset="0"/>
            </a:endParaRPr>
          </a:p>
        </p:txBody>
      </p:sp>
      <p:cxnSp>
        <p:nvCxnSpPr>
          <p:cNvPr id="16" name="Straight Connector 15">
            <a:extLst>
              <a:ext uri="{FF2B5EF4-FFF2-40B4-BE49-F238E27FC236}">
                <a16:creationId xmlns:a16="http://schemas.microsoft.com/office/drawing/2014/main" id="{2A7470AE-077B-C244-A8EC-F7E7C273CC38}"/>
              </a:ext>
            </a:extLst>
          </p:cNvPr>
          <p:cNvCxnSpPr/>
          <p:nvPr userDrawn="1"/>
        </p:nvCxnSpPr>
        <p:spPr>
          <a:xfrm>
            <a:off x="1078883" y="663866"/>
            <a:ext cx="1408436" cy="0"/>
          </a:xfrm>
          <a:prstGeom prst="line">
            <a:avLst/>
          </a:prstGeom>
          <a:ln w="19050">
            <a:solidFill>
              <a:srgbClr val="327DC8"/>
            </a:solidFill>
          </a:ln>
        </p:spPr>
        <p:style>
          <a:lnRef idx="1">
            <a:schemeClr val="accent1"/>
          </a:lnRef>
          <a:fillRef idx="0">
            <a:schemeClr val="accent1"/>
          </a:fillRef>
          <a:effectRef idx="0">
            <a:schemeClr val="accent1"/>
          </a:effectRef>
          <a:fontRef idx="minor">
            <a:schemeClr val="tx1"/>
          </a:fontRef>
        </p:style>
      </p:cxnSp>
      <p:sp>
        <p:nvSpPr>
          <p:cNvPr id="24" name="Text Placeholder 23">
            <a:extLst>
              <a:ext uri="{FF2B5EF4-FFF2-40B4-BE49-F238E27FC236}">
                <a16:creationId xmlns:a16="http://schemas.microsoft.com/office/drawing/2014/main" id="{FE80AE78-F47C-F14A-9BDD-A79081A918BF}"/>
              </a:ext>
            </a:extLst>
          </p:cNvPr>
          <p:cNvSpPr>
            <a:spLocks noGrp="1"/>
          </p:cNvSpPr>
          <p:nvPr>
            <p:ph type="body" sz="quarter" idx="11" hasCustomPrompt="1"/>
          </p:nvPr>
        </p:nvSpPr>
        <p:spPr>
          <a:xfrm>
            <a:off x="1078883" y="1698805"/>
            <a:ext cx="6003789" cy="1303843"/>
          </a:xfrm>
        </p:spPr>
        <p:txBody>
          <a:bodyPr lIns="0" tIns="0" rIns="0" bIns="0">
            <a:noAutofit/>
          </a:bodyPr>
          <a:lstStyle>
            <a:lvl1pPr marL="0" indent="0">
              <a:buNone/>
              <a:defRPr sz="4500" b="1" baseline="0">
                <a:latin typeface="Arial" panose="020B0604020202020204" pitchFamily="34" charset="0"/>
                <a:cs typeface="Arial" panose="020B0604020202020204" pitchFamily="34" charset="0"/>
              </a:defRPr>
            </a:lvl1pPr>
          </a:lstStyle>
          <a:p>
            <a:pPr lvl="0"/>
            <a:r>
              <a:rPr lang="en-US" dirty="0"/>
              <a:t>Single column text </a:t>
            </a:r>
            <a:br>
              <a:rPr lang="en-US" dirty="0"/>
            </a:br>
            <a:r>
              <a:rPr lang="en-US" dirty="0"/>
              <a:t>slide without images.</a:t>
            </a:r>
          </a:p>
        </p:txBody>
      </p:sp>
      <p:sp>
        <p:nvSpPr>
          <p:cNvPr id="27" name="Text Placeholder 26">
            <a:extLst>
              <a:ext uri="{FF2B5EF4-FFF2-40B4-BE49-F238E27FC236}">
                <a16:creationId xmlns:a16="http://schemas.microsoft.com/office/drawing/2014/main" id="{8FC493B0-0E01-B94B-859E-AF3B353A219F}"/>
              </a:ext>
            </a:extLst>
          </p:cNvPr>
          <p:cNvSpPr>
            <a:spLocks noGrp="1"/>
          </p:cNvSpPr>
          <p:nvPr>
            <p:ph type="body" sz="quarter" idx="12" hasCustomPrompt="1"/>
          </p:nvPr>
        </p:nvSpPr>
        <p:spPr>
          <a:xfrm>
            <a:off x="1079246" y="3242330"/>
            <a:ext cx="6003426" cy="507483"/>
          </a:xfrm>
        </p:spPr>
        <p:txBody>
          <a:bodyPr lIns="0" tIns="0" rIns="0" bIns="0">
            <a:noAutofit/>
          </a:bodyPr>
          <a:lstStyle>
            <a:lvl1pPr marL="0" indent="0">
              <a:buFontTx/>
              <a:buNone/>
              <a:defRPr sz="2400" b="1" i="0" baseline="0">
                <a:latin typeface="Arial" panose="020B0604020202020204" pitchFamily="34" charset="0"/>
                <a:cs typeface="Arial" panose="020B0604020202020204" pitchFamily="34" charset="0"/>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dirty="0" err="1"/>
              <a:t>Fusce</a:t>
            </a:r>
            <a:r>
              <a:rPr lang="en-US" dirty="0"/>
              <a:t> </a:t>
            </a:r>
            <a:r>
              <a:rPr lang="en-US" dirty="0" err="1"/>
              <a:t>aenean</a:t>
            </a:r>
            <a:endParaRPr lang="en-US" dirty="0"/>
          </a:p>
        </p:txBody>
      </p:sp>
      <p:sp>
        <p:nvSpPr>
          <p:cNvPr id="29" name="Text Placeholder 28">
            <a:extLst>
              <a:ext uri="{FF2B5EF4-FFF2-40B4-BE49-F238E27FC236}">
                <a16:creationId xmlns:a16="http://schemas.microsoft.com/office/drawing/2014/main" id="{7A47F1F8-4ADE-CB4D-9AA1-ACF371F0AC01}"/>
              </a:ext>
            </a:extLst>
          </p:cNvPr>
          <p:cNvSpPr>
            <a:spLocks noGrp="1"/>
          </p:cNvSpPr>
          <p:nvPr>
            <p:ph type="body" sz="quarter" idx="13" hasCustomPrompt="1"/>
          </p:nvPr>
        </p:nvSpPr>
        <p:spPr>
          <a:xfrm>
            <a:off x="1079246" y="3751399"/>
            <a:ext cx="6003426" cy="2503681"/>
          </a:xfrm>
        </p:spPr>
        <p:txBody>
          <a:bodyPr lIns="0" tIns="0" rIns="0" bIns="0">
            <a:noAutofit/>
          </a:bodyPr>
          <a:lstStyle>
            <a:lvl1pPr marL="285750" indent="-285750">
              <a:spcAft>
                <a:spcPts val="1200"/>
              </a:spcAft>
              <a:buClr>
                <a:srgbClr val="E31837"/>
              </a:buClr>
              <a:buSzPct val="150000"/>
              <a:buFont typeface="Arial" panose="020B0604020202020204" pitchFamily="34" charset="0"/>
              <a:buChar char="•"/>
              <a:defRPr sz="1800"/>
            </a:lvl1pPr>
            <a:lvl2pPr marL="742950" indent="-285750">
              <a:spcAft>
                <a:spcPts val="1200"/>
              </a:spcAft>
              <a:buClr>
                <a:srgbClr val="231F20"/>
              </a:buClr>
              <a:buSzPct val="75000"/>
              <a:buFont typeface="Arial" panose="020B0604020202020204" pitchFamily="34" charset="0"/>
              <a:buChar char="•"/>
              <a:defRPr sz="1800"/>
            </a:lvl2pPr>
          </a:lstStyle>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Aenean</a:t>
            </a:r>
            <a:r>
              <a:rPr lang="en-US" dirty="0">
                <a:latin typeface="Arial" panose="020B0604020202020204" pitchFamily="34" charset="0"/>
                <a:cs typeface="Arial" panose="020B0604020202020204" pitchFamily="34" charset="0"/>
              </a:rPr>
              <a:t> lacinia </a:t>
            </a:r>
            <a:r>
              <a:rPr lang="en-US" dirty="0" err="1">
                <a:latin typeface="Arial" panose="020B0604020202020204" pitchFamily="34" charset="0"/>
                <a:cs typeface="Arial" panose="020B0604020202020204" pitchFamily="34" charset="0"/>
              </a:rPr>
              <a:t>bibendum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a:latin typeface="Arial" panose="020B0604020202020204" pitchFamily="34" charset="0"/>
                <a:cs typeface="Arial" panose="020B0604020202020204" pitchFamily="34" charset="0"/>
              </a:rPr>
              <a:t>Integer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erat</a:t>
            </a:r>
            <a:r>
              <a:rPr lang="en-US" dirty="0">
                <a:latin typeface="Arial" panose="020B0604020202020204" pitchFamily="34" charset="0"/>
                <a:cs typeface="Arial" panose="020B0604020202020204" pitchFamily="34" charset="0"/>
              </a:rPr>
              <a:t> a ante </a:t>
            </a:r>
            <a:r>
              <a:rPr lang="en-US" dirty="0" err="1">
                <a:latin typeface="Arial" panose="020B0604020202020204" pitchFamily="34" charset="0"/>
                <a:cs typeface="Arial" panose="020B0604020202020204" pitchFamily="34" charset="0"/>
              </a:rPr>
              <a:t>venenatis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dapibus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Donec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ullamcorper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non </a:t>
            </a:r>
            <a:r>
              <a:rPr lang="en-US" dirty="0" err="1">
                <a:latin typeface="Arial" panose="020B0604020202020204" pitchFamily="34" charset="0"/>
                <a:cs typeface="Arial" panose="020B0604020202020204" pitchFamily="34" charset="0"/>
              </a:rPr>
              <a:t>metus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auctor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fringilla</a:t>
            </a:r>
            <a:r>
              <a:rPr lang="en-US" dirty="0">
                <a:latin typeface="Arial" panose="020B0604020202020204" pitchFamily="34" charset="0"/>
                <a:cs typeface="Arial" panose="020B0604020202020204" pitchFamily="34" charset="0"/>
              </a:rPr>
              <a:t>.</a:t>
            </a:r>
          </a:p>
          <a:p>
            <a:pPr marL="742950" lvl="1" indent="-285750">
              <a:spcAft>
                <a:spcPts val="1200"/>
              </a:spcAft>
              <a:buClr>
                <a:srgbClr val="231F20"/>
              </a:buClr>
              <a:buSzPct val="75000"/>
              <a:buFont typeface="Arial" panose="020B0604020202020204" pitchFamily="34" charset="0"/>
              <a:buChar char="•"/>
            </a:pPr>
            <a:r>
              <a:rPr lang="en-US" dirty="0">
                <a:latin typeface="Arial" panose="020B0604020202020204" pitchFamily="34" charset="0"/>
                <a:cs typeface="Arial" panose="020B0604020202020204" pitchFamily="34" charset="0"/>
              </a:rPr>
              <a:t>Pharetra </a:t>
            </a:r>
            <a:r>
              <a:rPr lang="en-US" dirty="0" err="1">
                <a:latin typeface="Arial" panose="020B0604020202020204" pitchFamily="34" charset="0"/>
                <a:cs typeface="Arial" panose="020B0604020202020204" pitchFamily="34" charset="0"/>
              </a:rPr>
              <a:t>Nullam</a:t>
            </a:r>
            <a:r>
              <a:rPr lang="en-US" dirty="0">
                <a:latin typeface="Arial" panose="020B0604020202020204" pitchFamily="34" charset="0"/>
                <a:cs typeface="Arial" panose="020B0604020202020204" pitchFamily="34" charset="0"/>
              </a:rPr>
              <a:t> Parturient Cras Cursus</a:t>
            </a:r>
          </a:p>
          <a:p>
            <a:pPr marL="742950" lvl="1" indent="-285750">
              <a:spcAft>
                <a:spcPts val="1200"/>
              </a:spcAft>
              <a:buClr>
                <a:srgbClr val="231F20"/>
              </a:buClr>
              <a:buSzPct val="75000"/>
              <a:buFont typeface="Arial" panose="020B0604020202020204" pitchFamily="34" charset="0"/>
              <a:buChar char="•"/>
            </a:pPr>
            <a:r>
              <a:rPr lang="en-US" dirty="0" err="1">
                <a:latin typeface="Arial" panose="020B0604020202020204" pitchFamily="34" charset="0"/>
                <a:cs typeface="Arial" panose="020B0604020202020204" pitchFamily="34" charset="0"/>
              </a:rPr>
              <a:t>Tortor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Euismod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015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91406D6-D5F1-8B4B-ADE9-5C3CC8BBF3FB}"/>
              </a:ext>
            </a:extLst>
          </p:cNvPr>
          <p:cNvCxnSpPr/>
          <p:nvPr userDrawn="1"/>
        </p:nvCxnSpPr>
        <p:spPr>
          <a:xfrm>
            <a:off x="1078883" y="663866"/>
            <a:ext cx="1408436" cy="0"/>
          </a:xfrm>
          <a:prstGeom prst="line">
            <a:avLst/>
          </a:prstGeom>
          <a:ln w="19050">
            <a:solidFill>
              <a:srgbClr val="327DC8"/>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FB54DD4-921A-8446-BFEE-86A239B9B2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4533" y="6446382"/>
            <a:ext cx="856242" cy="299787"/>
          </a:xfrm>
          <a:prstGeom prst="rect">
            <a:avLst/>
          </a:prstGeom>
        </p:spPr>
      </p:pic>
      <p:cxnSp>
        <p:nvCxnSpPr>
          <p:cNvPr id="14" name="Straight Connector 13">
            <a:extLst>
              <a:ext uri="{FF2B5EF4-FFF2-40B4-BE49-F238E27FC236}">
                <a16:creationId xmlns:a16="http://schemas.microsoft.com/office/drawing/2014/main" id="{867CDC42-D409-1441-8C82-028261D40E0A}"/>
              </a:ext>
            </a:extLst>
          </p:cNvPr>
          <p:cNvCxnSpPr/>
          <p:nvPr userDrawn="1"/>
        </p:nvCxnSpPr>
        <p:spPr>
          <a:xfrm>
            <a:off x="911225" y="6345238"/>
            <a:ext cx="10369550" cy="0"/>
          </a:xfrm>
          <a:prstGeom prst="line">
            <a:avLst/>
          </a:prstGeom>
          <a:ln>
            <a:solidFill>
              <a:srgbClr val="231F2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251CB53-7523-0344-BA40-599C772AAC6D}"/>
              </a:ext>
            </a:extLst>
          </p:cNvPr>
          <p:cNvSpPr txBox="1"/>
          <p:nvPr userDrawn="1"/>
        </p:nvSpPr>
        <p:spPr>
          <a:xfrm>
            <a:off x="924774" y="6523606"/>
            <a:ext cx="3313113" cy="184666"/>
          </a:xfrm>
          <a:prstGeom prst="rect">
            <a:avLst/>
          </a:prstGeom>
          <a:noFill/>
        </p:spPr>
        <p:txBody>
          <a:bodyPr wrap="square" rtlCol="0">
            <a:spAutoFit/>
          </a:bodyPr>
          <a:lstStyle/>
          <a:p>
            <a:fld id="{928C232A-74C5-A443-BDD2-425645DE38C8}" type="datetime1">
              <a:rPr lang="en-CA" sz="600" b="1" cap="all" spc="300" baseline="0" smtClean="0">
                <a:solidFill>
                  <a:srgbClr val="231F20">
                    <a:alpha val="25000"/>
                  </a:srgbClr>
                </a:solidFill>
                <a:latin typeface="Arial Black" panose="020B0604020202020204" pitchFamily="34" charset="0"/>
                <a:cs typeface="Arial Black" panose="020B0604020202020204" pitchFamily="34" charset="0"/>
              </a:rPr>
              <a:t>2026-09-28</a:t>
            </a:fld>
            <a:endParaRPr lang="en-US" sz="600" b="1" u="sng" cap="all" spc="300" baseline="0" dirty="0">
              <a:solidFill>
                <a:srgbClr val="231F20">
                  <a:alpha val="25000"/>
                </a:srgbClr>
              </a:solidFill>
              <a:latin typeface="Arial Black" panose="020B0604020202020204" pitchFamily="34" charset="0"/>
              <a:cs typeface="Arial Black" panose="020B0604020202020204" pitchFamily="34" charset="0"/>
            </a:endParaRPr>
          </a:p>
        </p:txBody>
      </p:sp>
      <p:sp>
        <p:nvSpPr>
          <p:cNvPr id="16" name="TextBox 15">
            <a:extLst>
              <a:ext uri="{FF2B5EF4-FFF2-40B4-BE49-F238E27FC236}">
                <a16:creationId xmlns:a16="http://schemas.microsoft.com/office/drawing/2014/main" id="{84CCCBAB-C68A-174F-B561-202C748ABFED}"/>
              </a:ext>
            </a:extLst>
          </p:cNvPr>
          <p:cNvSpPr txBox="1"/>
          <p:nvPr userDrawn="1"/>
        </p:nvSpPr>
        <p:spPr>
          <a:xfrm>
            <a:off x="4454554" y="6523606"/>
            <a:ext cx="3313113" cy="184666"/>
          </a:xfrm>
          <a:prstGeom prst="rect">
            <a:avLst/>
          </a:prstGeom>
          <a:noFill/>
        </p:spPr>
        <p:txBody>
          <a:bodyPr wrap="square" rtlCol="0">
            <a:spAutoFit/>
          </a:bodyPr>
          <a:lstStyle/>
          <a:p>
            <a:r>
              <a:rPr lang="en-CA" sz="600" b="1" spc="300" dirty="0">
                <a:solidFill>
                  <a:srgbClr val="231F20">
                    <a:alpha val="25000"/>
                  </a:srgbClr>
                </a:solidFill>
                <a:latin typeface="Arial Black" panose="020B0604020202020204" pitchFamily="34" charset="0"/>
                <a:cs typeface="Arial Black" panose="020B0604020202020204" pitchFamily="34" charset="0"/>
              </a:rPr>
              <a:t>©THE ROYAL CANADIAN LEGION</a:t>
            </a:r>
            <a:endParaRPr lang="en-US" sz="600" b="1" u="sng" spc="300" dirty="0">
              <a:solidFill>
                <a:srgbClr val="231F20">
                  <a:alpha val="25000"/>
                </a:srgbClr>
              </a:solidFill>
              <a:latin typeface="Arial Black" panose="020B0604020202020204" pitchFamily="34" charset="0"/>
              <a:cs typeface="Arial Black" panose="020B0604020202020204" pitchFamily="34" charset="0"/>
            </a:endParaRPr>
          </a:p>
        </p:txBody>
      </p:sp>
      <p:sp>
        <p:nvSpPr>
          <p:cNvPr id="21" name="Text Placeholder 23">
            <a:extLst>
              <a:ext uri="{FF2B5EF4-FFF2-40B4-BE49-F238E27FC236}">
                <a16:creationId xmlns:a16="http://schemas.microsoft.com/office/drawing/2014/main" id="{2338C63D-6B99-554B-9154-3B6A13203269}"/>
              </a:ext>
            </a:extLst>
          </p:cNvPr>
          <p:cNvSpPr>
            <a:spLocks noGrp="1"/>
          </p:cNvSpPr>
          <p:nvPr>
            <p:ph type="body" sz="quarter" idx="11" hasCustomPrompt="1"/>
          </p:nvPr>
        </p:nvSpPr>
        <p:spPr>
          <a:xfrm>
            <a:off x="1078883" y="1698805"/>
            <a:ext cx="6003789" cy="1303843"/>
          </a:xfrm>
        </p:spPr>
        <p:txBody>
          <a:bodyPr lIns="0" tIns="0" rIns="0" bIns="0">
            <a:noAutofit/>
          </a:bodyPr>
          <a:lstStyle>
            <a:lvl1pPr marL="0" indent="0">
              <a:buNone/>
              <a:defRPr sz="4500" b="1" baseline="0">
                <a:latin typeface="Arial" panose="020B0604020202020204" pitchFamily="34" charset="0"/>
                <a:cs typeface="Arial" panose="020B0604020202020204" pitchFamily="34" charset="0"/>
              </a:defRPr>
            </a:lvl1pPr>
          </a:lstStyle>
          <a:p>
            <a:pPr lvl="0"/>
            <a:r>
              <a:rPr lang="en-US" dirty="0"/>
              <a:t>Single column text </a:t>
            </a:r>
            <a:br>
              <a:rPr lang="en-US" dirty="0"/>
            </a:br>
            <a:r>
              <a:rPr lang="en-US" dirty="0"/>
              <a:t>slide with images.</a:t>
            </a:r>
          </a:p>
        </p:txBody>
      </p:sp>
      <p:sp>
        <p:nvSpPr>
          <p:cNvPr id="22" name="Text Placeholder 26">
            <a:extLst>
              <a:ext uri="{FF2B5EF4-FFF2-40B4-BE49-F238E27FC236}">
                <a16:creationId xmlns:a16="http://schemas.microsoft.com/office/drawing/2014/main" id="{35896873-9925-D044-B0B4-262C3CA96079}"/>
              </a:ext>
            </a:extLst>
          </p:cNvPr>
          <p:cNvSpPr>
            <a:spLocks noGrp="1"/>
          </p:cNvSpPr>
          <p:nvPr>
            <p:ph type="body" sz="quarter" idx="12" hasCustomPrompt="1"/>
          </p:nvPr>
        </p:nvSpPr>
        <p:spPr>
          <a:xfrm>
            <a:off x="1079246" y="3242330"/>
            <a:ext cx="6003426" cy="507483"/>
          </a:xfrm>
        </p:spPr>
        <p:txBody>
          <a:bodyPr lIns="0" tIns="0" rIns="0" bIns="0">
            <a:noAutofit/>
          </a:bodyPr>
          <a:lstStyle>
            <a:lvl1pPr marL="0" indent="0">
              <a:buFontTx/>
              <a:buNone/>
              <a:defRPr sz="2400" b="1" i="0" baseline="0">
                <a:latin typeface="Arial" panose="020B0604020202020204" pitchFamily="34" charset="0"/>
                <a:cs typeface="Arial" panose="020B0604020202020204" pitchFamily="34" charset="0"/>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dirty="0" err="1"/>
              <a:t>Fusce</a:t>
            </a:r>
            <a:r>
              <a:rPr lang="en-US" dirty="0"/>
              <a:t> </a:t>
            </a:r>
            <a:r>
              <a:rPr lang="en-US" dirty="0" err="1"/>
              <a:t>aenean</a:t>
            </a:r>
            <a:endParaRPr lang="en-US" dirty="0"/>
          </a:p>
        </p:txBody>
      </p:sp>
      <p:sp>
        <p:nvSpPr>
          <p:cNvPr id="23" name="Text Placeholder 28">
            <a:extLst>
              <a:ext uri="{FF2B5EF4-FFF2-40B4-BE49-F238E27FC236}">
                <a16:creationId xmlns:a16="http://schemas.microsoft.com/office/drawing/2014/main" id="{832AEBF6-1F54-4149-A84B-01B23C3E7FFB}"/>
              </a:ext>
            </a:extLst>
          </p:cNvPr>
          <p:cNvSpPr>
            <a:spLocks noGrp="1"/>
          </p:cNvSpPr>
          <p:nvPr>
            <p:ph type="body" sz="quarter" idx="13" hasCustomPrompt="1"/>
          </p:nvPr>
        </p:nvSpPr>
        <p:spPr>
          <a:xfrm>
            <a:off x="1079246" y="3751399"/>
            <a:ext cx="6003426" cy="2503681"/>
          </a:xfrm>
        </p:spPr>
        <p:txBody>
          <a:bodyPr lIns="0" tIns="0" rIns="0" bIns="0">
            <a:noAutofit/>
          </a:bodyPr>
          <a:lstStyle>
            <a:lvl1pPr marL="285750" indent="-285750">
              <a:spcAft>
                <a:spcPts val="1200"/>
              </a:spcAft>
              <a:buClr>
                <a:srgbClr val="E31837"/>
              </a:buClr>
              <a:buSzPct val="150000"/>
              <a:buFont typeface="Arial" panose="020B0604020202020204" pitchFamily="34" charset="0"/>
              <a:buChar char="•"/>
              <a:defRPr sz="1800"/>
            </a:lvl1pPr>
            <a:lvl2pPr marL="742950" indent="-285750">
              <a:spcAft>
                <a:spcPts val="1200"/>
              </a:spcAft>
              <a:buClr>
                <a:srgbClr val="231F20"/>
              </a:buClr>
              <a:buSzPct val="75000"/>
              <a:buFont typeface="Arial" panose="020B0604020202020204" pitchFamily="34" charset="0"/>
              <a:buChar char="•"/>
              <a:defRPr sz="1800"/>
            </a:lvl2pPr>
          </a:lstStyle>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Aenean</a:t>
            </a:r>
            <a:r>
              <a:rPr lang="en-US" dirty="0">
                <a:latin typeface="Arial" panose="020B0604020202020204" pitchFamily="34" charset="0"/>
                <a:cs typeface="Arial" panose="020B0604020202020204" pitchFamily="34" charset="0"/>
              </a:rPr>
              <a:t> lacinia </a:t>
            </a:r>
            <a:r>
              <a:rPr lang="en-US" dirty="0" err="1">
                <a:latin typeface="Arial" panose="020B0604020202020204" pitchFamily="34" charset="0"/>
                <a:cs typeface="Arial" panose="020B0604020202020204" pitchFamily="34" charset="0"/>
              </a:rPr>
              <a:t>bibendum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a:latin typeface="Arial" panose="020B0604020202020204" pitchFamily="34" charset="0"/>
                <a:cs typeface="Arial" panose="020B0604020202020204" pitchFamily="34" charset="0"/>
              </a:rPr>
              <a:t>Integer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erat</a:t>
            </a:r>
            <a:r>
              <a:rPr lang="en-US" dirty="0">
                <a:latin typeface="Arial" panose="020B0604020202020204" pitchFamily="34" charset="0"/>
                <a:cs typeface="Arial" panose="020B0604020202020204" pitchFamily="34" charset="0"/>
              </a:rPr>
              <a:t> a ante </a:t>
            </a:r>
            <a:r>
              <a:rPr lang="en-US" dirty="0" err="1">
                <a:latin typeface="Arial" panose="020B0604020202020204" pitchFamily="34" charset="0"/>
                <a:cs typeface="Arial" panose="020B0604020202020204" pitchFamily="34" charset="0"/>
              </a:rPr>
              <a:t>venenatis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dapibus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Donec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ullamcorper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non </a:t>
            </a:r>
            <a:r>
              <a:rPr lang="en-US" dirty="0" err="1">
                <a:latin typeface="Arial" panose="020B0604020202020204" pitchFamily="34" charset="0"/>
                <a:cs typeface="Arial" panose="020B0604020202020204" pitchFamily="34" charset="0"/>
              </a:rPr>
              <a:t>metus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auctor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fringilla</a:t>
            </a:r>
            <a:r>
              <a:rPr lang="en-US" dirty="0">
                <a:latin typeface="Arial" panose="020B0604020202020204" pitchFamily="34" charset="0"/>
                <a:cs typeface="Arial" panose="020B0604020202020204" pitchFamily="34" charset="0"/>
              </a:rPr>
              <a:t>.</a:t>
            </a:r>
          </a:p>
          <a:p>
            <a:pPr marL="742950" lvl="1" indent="-285750">
              <a:spcAft>
                <a:spcPts val="1200"/>
              </a:spcAft>
              <a:buClr>
                <a:srgbClr val="231F20"/>
              </a:buClr>
              <a:buSzPct val="75000"/>
              <a:buFont typeface="Arial" panose="020B0604020202020204" pitchFamily="34" charset="0"/>
              <a:buChar char="•"/>
            </a:pPr>
            <a:r>
              <a:rPr lang="en-US" dirty="0">
                <a:latin typeface="Arial" panose="020B0604020202020204" pitchFamily="34" charset="0"/>
                <a:cs typeface="Arial" panose="020B0604020202020204" pitchFamily="34" charset="0"/>
              </a:rPr>
              <a:t>Pharetra </a:t>
            </a:r>
            <a:r>
              <a:rPr lang="en-US" dirty="0" err="1">
                <a:latin typeface="Arial" panose="020B0604020202020204" pitchFamily="34" charset="0"/>
                <a:cs typeface="Arial" panose="020B0604020202020204" pitchFamily="34" charset="0"/>
              </a:rPr>
              <a:t>Nullam</a:t>
            </a:r>
            <a:r>
              <a:rPr lang="en-US" dirty="0">
                <a:latin typeface="Arial" panose="020B0604020202020204" pitchFamily="34" charset="0"/>
                <a:cs typeface="Arial" panose="020B0604020202020204" pitchFamily="34" charset="0"/>
              </a:rPr>
              <a:t> Parturient Cras Cursus</a:t>
            </a:r>
          </a:p>
          <a:p>
            <a:pPr marL="742950" lvl="1" indent="-285750">
              <a:spcAft>
                <a:spcPts val="1200"/>
              </a:spcAft>
              <a:buClr>
                <a:srgbClr val="231F20"/>
              </a:buClr>
              <a:buSzPct val="75000"/>
              <a:buFont typeface="Arial" panose="020B0604020202020204" pitchFamily="34" charset="0"/>
              <a:buChar char="•"/>
            </a:pPr>
            <a:r>
              <a:rPr lang="en-US" dirty="0" err="1">
                <a:latin typeface="Arial" panose="020B0604020202020204" pitchFamily="34" charset="0"/>
                <a:cs typeface="Arial" panose="020B0604020202020204" pitchFamily="34" charset="0"/>
              </a:rPr>
              <a:t>Tortor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Euismod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endParaRPr lang="en-US" dirty="0">
              <a:latin typeface="Arial" panose="020B0604020202020204" pitchFamily="34" charset="0"/>
              <a:cs typeface="Arial" panose="020B0604020202020204" pitchFamily="34" charset="0"/>
            </a:endParaRPr>
          </a:p>
        </p:txBody>
      </p:sp>
      <p:sp>
        <p:nvSpPr>
          <p:cNvPr id="28" name="Picture Placeholder 24">
            <a:extLst>
              <a:ext uri="{FF2B5EF4-FFF2-40B4-BE49-F238E27FC236}">
                <a16:creationId xmlns:a16="http://schemas.microsoft.com/office/drawing/2014/main" id="{79348CC8-6135-F24E-B027-7C4CC44BCCFF}"/>
              </a:ext>
            </a:extLst>
          </p:cNvPr>
          <p:cNvSpPr>
            <a:spLocks noGrp="1"/>
          </p:cNvSpPr>
          <p:nvPr>
            <p:ph type="pic" sz="quarter" idx="15"/>
          </p:nvPr>
        </p:nvSpPr>
        <p:spPr>
          <a:xfrm>
            <a:off x="7932738" y="906463"/>
            <a:ext cx="3348037" cy="1584325"/>
          </a:xfrm>
        </p:spPr>
        <p:txBody>
          <a:bodyPr/>
          <a:lstStyle/>
          <a:p>
            <a:endParaRPr lang="en-US" dirty="0"/>
          </a:p>
        </p:txBody>
      </p:sp>
      <p:sp>
        <p:nvSpPr>
          <p:cNvPr id="29" name="Picture Placeholder 24">
            <a:extLst>
              <a:ext uri="{FF2B5EF4-FFF2-40B4-BE49-F238E27FC236}">
                <a16:creationId xmlns:a16="http://schemas.microsoft.com/office/drawing/2014/main" id="{0FEE6A94-47B3-DF40-AC03-40AD74F9FF5D}"/>
              </a:ext>
            </a:extLst>
          </p:cNvPr>
          <p:cNvSpPr>
            <a:spLocks noGrp="1"/>
          </p:cNvSpPr>
          <p:nvPr>
            <p:ph type="pic" sz="quarter" idx="16"/>
          </p:nvPr>
        </p:nvSpPr>
        <p:spPr>
          <a:xfrm>
            <a:off x="7932738" y="2636111"/>
            <a:ext cx="3348037" cy="1584325"/>
          </a:xfrm>
        </p:spPr>
        <p:txBody>
          <a:bodyPr/>
          <a:lstStyle/>
          <a:p>
            <a:endParaRPr lang="en-US" dirty="0"/>
          </a:p>
        </p:txBody>
      </p:sp>
      <p:sp>
        <p:nvSpPr>
          <p:cNvPr id="30" name="Picture Placeholder 24">
            <a:extLst>
              <a:ext uri="{FF2B5EF4-FFF2-40B4-BE49-F238E27FC236}">
                <a16:creationId xmlns:a16="http://schemas.microsoft.com/office/drawing/2014/main" id="{CB4DC07D-5F32-014E-80A0-E40D30049FD1}"/>
              </a:ext>
            </a:extLst>
          </p:cNvPr>
          <p:cNvSpPr>
            <a:spLocks noGrp="1"/>
          </p:cNvSpPr>
          <p:nvPr>
            <p:ph type="pic" sz="quarter" idx="17"/>
          </p:nvPr>
        </p:nvSpPr>
        <p:spPr>
          <a:xfrm>
            <a:off x="7932738" y="4365759"/>
            <a:ext cx="3348037" cy="1584325"/>
          </a:xfrm>
        </p:spPr>
        <p:txBody>
          <a:bodyPr/>
          <a:lstStyle/>
          <a:p>
            <a:endParaRPr lang="en-US" dirty="0"/>
          </a:p>
        </p:txBody>
      </p:sp>
    </p:spTree>
    <p:extLst>
      <p:ext uri="{BB962C8B-B14F-4D97-AF65-F5344CB8AC3E}">
        <p14:creationId xmlns:p14="http://schemas.microsoft.com/office/powerpoint/2010/main" val="360998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762DA7D-594E-754D-8074-B19B4EB0A26B}"/>
              </a:ext>
            </a:extLst>
          </p:cNvPr>
          <p:cNvCxnSpPr/>
          <p:nvPr userDrawn="1"/>
        </p:nvCxnSpPr>
        <p:spPr>
          <a:xfrm>
            <a:off x="1078883" y="663866"/>
            <a:ext cx="1408436" cy="0"/>
          </a:xfrm>
          <a:prstGeom prst="line">
            <a:avLst/>
          </a:prstGeom>
          <a:ln w="19050">
            <a:solidFill>
              <a:srgbClr val="327DC8"/>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9F5D6A9-1026-C842-9154-CF6AE2A2D9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4533" y="6446382"/>
            <a:ext cx="856242" cy="299787"/>
          </a:xfrm>
          <a:prstGeom prst="rect">
            <a:avLst/>
          </a:prstGeom>
        </p:spPr>
      </p:pic>
      <p:cxnSp>
        <p:nvCxnSpPr>
          <p:cNvPr id="13" name="Straight Connector 12">
            <a:extLst>
              <a:ext uri="{FF2B5EF4-FFF2-40B4-BE49-F238E27FC236}">
                <a16:creationId xmlns:a16="http://schemas.microsoft.com/office/drawing/2014/main" id="{43C8B559-5487-9049-A96E-B640803D35CF}"/>
              </a:ext>
            </a:extLst>
          </p:cNvPr>
          <p:cNvCxnSpPr/>
          <p:nvPr userDrawn="1"/>
        </p:nvCxnSpPr>
        <p:spPr>
          <a:xfrm>
            <a:off x="911225" y="6345238"/>
            <a:ext cx="10369550" cy="0"/>
          </a:xfrm>
          <a:prstGeom prst="line">
            <a:avLst/>
          </a:prstGeom>
          <a:ln>
            <a:solidFill>
              <a:srgbClr val="231F2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FFE2204-A455-864C-A9B0-49092FC3F8AD}"/>
              </a:ext>
            </a:extLst>
          </p:cNvPr>
          <p:cNvSpPr txBox="1"/>
          <p:nvPr userDrawn="1"/>
        </p:nvSpPr>
        <p:spPr>
          <a:xfrm>
            <a:off x="924774" y="6523606"/>
            <a:ext cx="3313113" cy="184666"/>
          </a:xfrm>
          <a:prstGeom prst="rect">
            <a:avLst/>
          </a:prstGeom>
          <a:noFill/>
        </p:spPr>
        <p:txBody>
          <a:bodyPr wrap="square" rtlCol="0">
            <a:spAutoFit/>
          </a:bodyPr>
          <a:lstStyle/>
          <a:p>
            <a:fld id="{C52924FC-DC08-2442-AAD9-757324E509CD}" type="datetime1">
              <a:rPr lang="en-CA" sz="600" b="1" cap="all" spc="300" baseline="0" smtClean="0">
                <a:solidFill>
                  <a:srgbClr val="231F20">
                    <a:alpha val="25000"/>
                  </a:srgbClr>
                </a:solidFill>
                <a:latin typeface="Arial Black" panose="020B0604020202020204" pitchFamily="34" charset="0"/>
                <a:cs typeface="Arial Black" panose="020B0604020202020204" pitchFamily="34" charset="0"/>
              </a:rPr>
              <a:t>2026-09-28</a:t>
            </a:fld>
            <a:endParaRPr lang="en-US" sz="600" b="1" u="sng" cap="all" spc="300" baseline="0" dirty="0">
              <a:solidFill>
                <a:srgbClr val="231F20">
                  <a:alpha val="25000"/>
                </a:srgbClr>
              </a:solidFill>
              <a:latin typeface="Arial Black" panose="020B0604020202020204" pitchFamily="34" charset="0"/>
              <a:cs typeface="Arial Black" panose="020B0604020202020204" pitchFamily="34" charset="0"/>
            </a:endParaRPr>
          </a:p>
        </p:txBody>
      </p:sp>
      <p:sp>
        <p:nvSpPr>
          <p:cNvPr id="15" name="TextBox 14">
            <a:extLst>
              <a:ext uri="{FF2B5EF4-FFF2-40B4-BE49-F238E27FC236}">
                <a16:creationId xmlns:a16="http://schemas.microsoft.com/office/drawing/2014/main" id="{1CEF119C-1F4B-BE4B-BFE6-D2BF8A49119E}"/>
              </a:ext>
            </a:extLst>
          </p:cNvPr>
          <p:cNvSpPr txBox="1"/>
          <p:nvPr userDrawn="1"/>
        </p:nvSpPr>
        <p:spPr>
          <a:xfrm>
            <a:off x="4454554" y="6523606"/>
            <a:ext cx="3313113" cy="184666"/>
          </a:xfrm>
          <a:prstGeom prst="rect">
            <a:avLst/>
          </a:prstGeom>
          <a:noFill/>
        </p:spPr>
        <p:txBody>
          <a:bodyPr wrap="square" rtlCol="0">
            <a:spAutoFit/>
          </a:bodyPr>
          <a:lstStyle/>
          <a:p>
            <a:r>
              <a:rPr lang="en-CA" sz="600" b="1" spc="300" dirty="0">
                <a:solidFill>
                  <a:srgbClr val="231F20">
                    <a:alpha val="25000"/>
                  </a:srgbClr>
                </a:solidFill>
                <a:latin typeface="Arial Black" panose="020B0604020202020204" pitchFamily="34" charset="0"/>
                <a:cs typeface="Arial Black" panose="020B0604020202020204" pitchFamily="34" charset="0"/>
              </a:rPr>
              <a:t>©THE ROYAL CANADIAN LEGION</a:t>
            </a:r>
            <a:endParaRPr lang="en-US" sz="600" b="1" u="sng" spc="300" dirty="0">
              <a:solidFill>
                <a:srgbClr val="231F20">
                  <a:alpha val="25000"/>
                </a:srgbClr>
              </a:solidFill>
              <a:latin typeface="Arial Black" panose="020B0604020202020204" pitchFamily="34" charset="0"/>
              <a:cs typeface="Arial Black" panose="020B0604020202020204" pitchFamily="34" charset="0"/>
            </a:endParaRPr>
          </a:p>
        </p:txBody>
      </p:sp>
      <p:sp>
        <p:nvSpPr>
          <p:cNvPr id="20" name="Text Placeholder 23">
            <a:extLst>
              <a:ext uri="{FF2B5EF4-FFF2-40B4-BE49-F238E27FC236}">
                <a16:creationId xmlns:a16="http://schemas.microsoft.com/office/drawing/2014/main" id="{D28E4F47-3C68-3141-9D71-4F9C96A82E7F}"/>
              </a:ext>
            </a:extLst>
          </p:cNvPr>
          <p:cNvSpPr>
            <a:spLocks noGrp="1"/>
          </p:cNvSpPr>
          <p:nvPr>
            <p:ph type="body" sz="quarter" idx="11" hasCustomPrompt="1"/>
          </p:nvPr>
        </p:nvSpPr>
        <p:spPr>
          <a:xfrm>
            <a:off x="1078884" y="1698805"/>
            <a:ext cx="4471312" cy="1303843"/>
          </a:xfrm>
        </p:spPr>
        <p:txBody>
          <a:bodyPr lIns="0" tIns="0" rIns="0" bIns="0">
            <a:noAutofit/>
          </a:bodyPr>
          <a:lstStyle>
            <a:lvl1pPr marL="0" indent="0">
              <a:buNone/>
              <a:defRPr sz="4500" b="1" baseline="0">
                <a:latin typeface="Arial" panose="020B0604020202020204" pitchFamily="34" charset="0"/>
                <a:cs typeface="Arial" panose="020B0604020202020204" pitchFamily="34" charset="0"/>
              </a:defRPr>
            </a:lvl1pPr>
          </a:lstStyle>
          <a:p>
            <a:pPr lvl="0"/>
            <a:r>
              <a:rPr lang="en-US" dirty="0"/>
              <a:t>Two column </a:t>
            </a:r>
            <a:br>
              <a:rPr lang="en-US" dirty="0"/>
            </a:br>
            <a:r>
              <a:rPr lang="en-US" dirty="0"/>
              <a:t>text slide</a:t>
            </a:r>
          </a:p>
        </p:txBody>
      </p:sp>
      <p:sp>
        <p:nvSpPr>
          <p:cNvPr id="21" name="Text Placeholder 26">
            <a:extLst>
              <a:ext uri="{FF2B5EF4-FFF2-40B4-BE49-F238E27FC236}">
                <a16:creationId xmlns:a16="http://schemas.microsoft.com/office/drawing/2014/main" id="{A642B34C-3648-BA45-A0B9-94727A70995B}"/>
              </a:ext>
            </a:extLst>
          </p:cNvPr>
          <p:cNvSpPr>
            <a:spLocks noGrp="1"/>
          </p:cNvSpPr>
          <p:nvPr>
            <p:ph type="body" sz="quarter" idx="12" hasCustomPrompt="1"/>
          </p:nvPr>
        </p:nvSpPr>
        <p:spPr>
          <a:xfrm>
            <a:off x="1079246" y="3242330"/>
            <a:ext cx="4470949" cy="507483"/>
          </a:xfrm>
        </p:spPr>
        <p:txBody>
          <a:bodyPr lIns="0" tIns="0" rIns="0" bIns="0">
            <a:noAutofit/>
          </a:bodyPr>
          <a:lstStyle>
            <a:lvl1pPr marL="0" indent="0">
              <a:buFontTx/>
              <a:buNone/>
              <a:defRPr sz="2400" b="1" i="0" baseline="0">
                <a:latin typeface="Arial" panose="020B0604020202020204" pitchFamily="34" charset="0"/>
                <a:cs typeface="Arial" panose="020B0604020202020204" pitchFamily="34" charset="0"/>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dirty="0" err="1"/>
              <a:t>Fusce</a:t>
            </a:r>
            <a:r>
              <a:rPr lang="en-US" dirty="0"/>
              <a:t> </a:t>
            </a:r>
            <a:r>
              <a:rPr lang="en-US" dirty="0" err="1"/>
              <a:t>aenean</a:t>
            </a:r>
            <a:endParaRPr lang="en-US" dirty="0"/>
          </a:p>
        </p:txBody>
      </p:sp>
      <p:sp>
        <p:nvSpPr>
          <p:cNvPr id="22" name="Text Placeholder 28">
            <a:extLst>
              <a:ext uri="{FF2B5EF4-FFF2-40B4-BE49-F238E27FC236}">
                <a16:creationId xmlns:a16="http://schemas.microsoft.com/office/drawing/2014/main" id="{81DD768F-5F30-EA4A-A045-5C81CA114A01}"/>
              </a:ext>
            </a:extLst>
          </p:cNvPr>
          <p:cNvSpPr>
            <a:spLocks noGrp="1"/>
          </p:cNvSpPr>
          <p:nvPr>
            <p:ph type="body" sz="quarter" idx="13" hasCustomPrompt="1"/>
          </p:nvPr>
        </p:nvSpPr>
        <p:spPr>
          <a:xfrm>
            <a:off x="1079246" y="3751399"/>
            <a:ext cx="4470949" cy="2503681"/>
          </a:xfrm>
        </p:spPr>
        <p:txBody>
          <a:bodyPr lIns="0" tIns="0" rIns="0" bIns="0">
            <a:noAutofit/>
          </a:bodyPr>
          <a:lstStyle>
            <a:lvl1pPr marL="285750" indent="-285750">
              <a:spcAft>
                <a:spcPts val="1200"/>
              </a:spcAft>
              <a:buClr>
                <a:srgbClr val="E31837"/>
              </a:buClr>
              <a:buSzPct val="150000"/>
              <a:buFont typeface="Arial" panose="020B0604020202020204" pitchFamily="34" charset="0"/>
              <a:buChar char="•"/>
              <a:defRPr sz="1800"/>
            </a:lvl1pPr>
            <a:lvl2pPr marL="742950" indent="-285750">
              <a:spcAft>
                <a:spcPts val="1200"/>
              </a:spcAft>
              <a:buClr>
                <a:srgbClr val="231F20"/>
              </a:buClr>
              <a:buSzPct val="75000"/>
              <a:buFont typeface="Arial" panose="020B0604020202020204" pitchFamily="34" charset="0"/>
              <a:buChar char="•"/>
              <a:defRPr sz="1800"/>
            </a:lvl2pPr>
          </a:lstStyle>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Aenean</a:t>
            </a:r>
            <a:r>
              <a:rPr lang="en-US" dirty="0">
                <a:latin typeface="Arial" panose="020B0604020202020204" pitchFamily="34" charset="0"/>
                <a:cs typeface="Arial" panose="020B0604020202020204" pitchFamily="34" charset="0"/>
              </a:rPr>
              <a:t> lacinia </a:t>
            </a:r>
            <a:r>
              <a:rPr lang="en-US" dirty="0" err="1">
                <a:latin typeface="Arial" panose="020B0604020202020204" pitchFamily="34" charset="0"/>
                <a:cs typeface="Arial" panose="020B0604020202020204" pitchFamily="34" charset="0"/>
              </a:rPr>
              <a:t>bibendum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a:latin typeface="Arial" panose="020B0604020202020204" pitchFamily="34" charset="0"/>
                <a:cs typeface="Arial" panose="020B0604020202020204" pitchFamily="34" charset="0"/>
              </a:rPr>
              <a:t>Integer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erat</a:t>
            </a:r>
            <a:r>
              <a:rPr lang="en-US" dirty="0">
                <a:latin typeface="Arial" panose="020B0604020202020204" pitchFamily="34" charset="0"/>
                <a:cs typeface="Arial" panose="020B0604020202020204" pitchFamily="34" charset="0"/>
              </a:rPr>
              <a:t> a ante </a:t>
            </a:r>
            <a:r>
              <a:rPr lang="en-US" dirty="0" err="1">
                <a:latin typeface="Arial" panose="020B0604020202020204" pitchFamily="34" charset="0"/>
                <a:cs typeface="Arial" panose="020B0604020202020204" pitchFamily="34" charset="0"/>
              </a:rPr>
              <a:t>venenatis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dapibus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Donec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ullamcorper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non </a:t>
            </a:r>
            <a:r>
              <a:rPr lang="en-US" dirty="0" err="1">
                <a:latin typeface="Arial" panose="020B0604020202020204" pitchFamily="34" charset="0"/>
                <a:cs typeface="Arial" panose="020B0604020202020204" pitchFamily="34" charset="0"/>
              </a:rPr>
              <a:t>metus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auctor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fringilla</a:t>
            </a:r>
            <a:r>
              <a:rPr lang="en-US" dirty="0">
                <a:latin typeface="Arial" panose="020B0604020202020204" pitchFamily="34" charset="0"/>
                <a:cs typeface="Arial" panose="020B0604020202020204" pitchFamily="34" charset="0"/>
              </a:rPr>
              <a:t>.</a:t>
            </a:r>
          </a:p>
        </p:txBody>
      </p:sp>
      <p:sp>
        <p:nvSpPr>
          <p:cNvPr id="23" name="Text Placeholder 23">
            <a:extLst>
              <a:ext uri="{FF2B5EF4-FFF2-40B4-BE49-F238E27FC236}">
                <a16:creationId xmlns:a16="http://schemas.microsoft.com/office/drawing/2014/main" id="{015221E9-8480-EB4F-83AD-E3004EB0C77F}"/>
              </a:ext>
            </a:extLst>
          </p:cNvPr>
          <p:cNvSpPr>
            <a:spLocks noGrp="1"/>
          </p:cNvSpPr>
          <p:nvPr>
            <p:ph type="body" sz="quarter" idx="15" hasCustomPrompt="1"/>
          </p:nvPr>
        </p:nvSpPr>
        <p:spPr>
          <a:xfrm>
            <a:off x="6338459" y="1698805"/>
            <a:ext cx="4471312" cy="1303843"/>
          </a:xfrm>
        </p:spPr>
        <p:txBody>
          <a:bodyPr lIns="0" tIns="0" rIns="0" bIns="0">
            <a:noAutofit/>
          </a:bodyPr>
          <a:lstStyle>
            <a:lvl1pPr marL="0" indent="0">
              <a:buNone/>
              <a:defRPr sz="4500" b="1" baseline="0">
                <a:latin typeface="Arial" panose="020B0604020202020204" pitchFamily="34" charset="0"/>
                <a:cs typeface="Arial" panose="020B0604020202020204" pitchFamily="34" charset="0"/>
              </a:defRPr>
            </a:lvl1pPr>
          </a:lstStyle>
          <a:p>
            <a:pPr lvl="0"/>
            <a:r>
              <a:rPr lang="en-US" dirty="0"/>
              <a:t>Two column </a:t>
            </a:r>
            <a:br>
              <a:rPr lang="en-US" dirty="0"/>
            </a:br>
            <a:r>
              <a:rPr lang="en-US" dirty="0"/>
              <a:t>text slide</a:t>
            </a:r>
          </a:p>
        </p:txBody>
      </p:sp>
      <p:sp>
        <p:nvSpPr>
          <p:cNvPr id="24" name="Text Placeholder 26">
            <a:extLst>
              <a:ext uri="{FF2B5EF4-FFF2-40B4-BE49-F238E27FC236}">
                <a16:creationId xmlns:a16="http://schemas.microsoft.com/office/drawing/2014/main" id="{3F368E03-B29E-F84C-AEB3-CCA15FDD1536}"/>
              </a:ext>
            </a:extLst>
          </p:cNvPr>
          <p:cNvSpPr>
            <a:spLocks noGrp="1"/>
          </p:cNvSpPr>
          <p:nvPr>
            <p:ph type="body" sz="quarter" idx="16" hasCustomPrompt="1"/>
          </p:nvPr>
        </p:nvSpPr>
        <p:spPr>
          <a:xfrm>
            <a:off x="6338821" y="3242330"/>
            <a:ext cx="4470949" cy="507483"/>
          </a:xfrm>
        </p:spPr>
        <p:txBody>
          <a:bodyPr lIns="0" tIns="0" rIns="0" bIns="0">
            <a:noAutofit/>
          </a:bodyPr>
          <a:lstStyle>
            <a:lvl1pPr marL="0" indent="0">
              <a:buFontTx/>
              <a:buNone/>
              <a:defRPr sz="2400" b="1" i="0" baseline="0">
                <a:latin typeface="Arial" panose="020B0604020202020204" pitchFamily="34" charset="0"/>
                <a:cs typeface="Arial" panose="020B0604020202020204" pitchFamily="34" charset="0"/>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dirty="0" err="1"/>
              <a:t>Fusce</a:t>
            </a:r>
            <a:r>
              <a:rPr lang="en-US" dirty="0"/>
              <a:t> </a:t>
            </a:r>
            <a:r>
              <a:rPr lang="en-US" dirty="0" err="1"/>
              <a:t>aenean</a:t>
            </a:r>
            <a:endParaRPr lang="en-US" dirty="0"/>
          </a:p>
        </p:txBody>
      </p:sp>
      <p:sp>
        <p:nvSpPr>
          <p:cNvPr id="25" name="Text Placeholder 28">
            <a:extLst>
              <a:ext uri="{FF2B5EF4-FFF2-40B4-BE49-F238E27FC236}">
                <a16:creationId xmlns:a16="http://schemas.microsoft.com/office/drawing/2014/main" id="{7C738FF4-7299-A54D-A6CA-57BF2C20A8CB}"/>
              </a:ext>
            </a:extLst>
          </p:cNvPr>
          <p:cNvSpPr>
            <a:spLocks noGrp="1"/>
          </p:cNvSpPr>
          <p:nvPr>
            <p:ph type="body" sz="quarter" idx="17" hasCustomPrompt="1"/>
          </p:nvPr>
        </p:nvSpPr>
        <p:spPr>
          <a:xfrm>
            <a:off x="6338821" y="3751399"/>
            <a:ext cx="4470949" cy="2503681"/>
          </a:xfrm>
        </p:spPr>
        <p:txBody>
          <a:bodyPr lIns="0" tIns="0" rIns="0" bIns="0">
            <a:noAutofit/>
          </a:bodyPr>
          <a:lstStyle>
            <a:lvl1pPr marL="285750" indent="-285750">
              <a:spcAft>
                <a:spcPts val="1200"/>
              </a:spcAft>
              <a:buClr>
                <a:srgbClr val="E31837"/>
              </a:buClr>
              <a:buSzPct val="150000"/>
              <a:buFont typeface="Arial" panose="020B0604020202020204" pitchFamily="34" charset="0"/>
              <a:buChar char="•"/>
              <a:defRPr sz="1800"/>
            </a:lvl1pPr>
            <a:lvl2pPr marL="742950" indent="-285750">
              <a:spcAft>
                <a:spcPts val="1200"/>
              </a:spcAft>
              <a:buClr>
                <a:srgbClr val="231F20"/>
              </a:buClr>
              <a:buSzPct val="75000"/>
              <a:buFont typeface="Arial" panose="020B0604020202020204" pitchFamily="34" charset="0"/>
              <a:buChar char="•"/>
              <a:defRPr sz="1800"/>
            </a:lvl2pPr>
          </a:lstStyle>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Aenean</a:t>
            </a:r>
            <a:r>
              <a:rPr lang="en-US" dirty="0">
                <a:latin typeface="Arial" panose="020B0604020202020204" pitchFamily="34" charset="0"/>
                <a:cs typeface="Arial" panose="020B0604020202020204" pitchFamily="34" charset="0"/>
              </a:rPr>
              <a:t> lacinia </a:t>
            </a:r>
            <a:r>
              <a:rPr lang="en-US" dirty="0" err="1">
                <a:latin typeface="Arial" panose="020B0604020202020204" pitchFamily="34" charset="0"/>
                <a:cs typeface="Arial" panose="020B0604020202020204" pitchFamily="34" charset="0"/>
              </a:rPr>
              <a:t>bibendum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sed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consectetur</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a:latin typeface="Arial" panose="020B0604020202020204" pitchFamily="34" charset="0"/>
                <a:cs typeface="Arial" panose="020B0604020202020204" pitchFamily="34" charset="0"/>
              </a:rPr>
              <a:t>Integer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erat</a:t>
            </a:r>
            <a:r>
              <a:rPr lang="en-US" dirty="0">
                <a:latin typeface="Arial" panose="020B0604020202020204" pitchFamily="34" charset="0"/>
                <a:cs typeface="Arial" panose="020B0604020202020204" pitchFamily="34" charset="0"/>
              </a:rPr>
              <a:t> a ante </a:t>
            </a:r>
            <a:r>
              <a:rPr lang="en-US" dirty="0" err="1">
                <a:latin typeface="Arial" panose="020B0604020202020204" pitchFamily="34" charset="0"/>
                <a:cs typeface="Arial" panose="020B0604020202020204" pitchFamily="34" charset="0"/>
              </a:rPr>
              <a:t>venenatis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dapibus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posuere</a:t>
            </a:r>
            <a:r>
              <a:rPr lang="en-US" dirty="0">
                <a:latin typeface="Arial" panose="020B0604020202020204" pitchFamily="34" charset="0"/>
                <a:cs typeface="Arial" panose="020B0604020202020204" pitchFamily="34" charset="0"/>
              </a:rPr>
              <a:t>.</a:t>
            </a:r>
          </a:p>
          <a:p>
            <a:pPr marL="285750" indent="-285750">
              <a:spcAft>
                <a:spcPts val="1200"/>
              </a:spcAft>
              <a:buClr>
                <a:srgbClr val="E31837"/>
              </a:buClr>
              <a:buSzPct val="150000"/>
              <a:buFont typeface="Arial" panose="020B0604020202020204" pitchFamily="34" charset="0"/>
              <a:buChar char="•"/>
            </a:pPr>
            <a:r>
              <a:rPr lang="en-US" dirty="0" err="1">
                <a:latin typeface="Arial" panose="020B0604020202020204" pitchFamily="34" charset="0"/>
                <a:cs typeface="Arial" panose="020B0604020202020204" pitchFamily="34" charset="0"/>
              </a:rPr>
              <a:t>Donec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ullamcorper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nulla</a:t>
            </a:r>
            <a:r>
              <a:rPr lang="en-US" dirty="0">
                <a:latin typeface="Arial" panose="020B0604020202020204" pitchFamily="34" charset="0"/>
                <a:cs typeface="Arial" panose="020B0604020202020204" pitchFamily="34" charset="0"/>
              </a:rPr>
              <a:t> non </a:t>
            </a:r>
            <a:r>
              <a:rPr lang="en-US" dirty="0" err="1">
                <a:latin typeface="Arial" panose="020B0604020202020204" pitchFamily="34" charset="0"/>
                <a:cs typeface="Arial" panose="020B0604020202020204" pitchFamily="34" charset="0"/>
              </a:rPr>
              <a:t>metus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auctor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fringilla</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35745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EA6766-C821-1740-8F94-CFA31E8A6D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pic>
        <p:nvPicPr>
          <p:cNvPr id="9" name="Picture 8">
            <a:extLst>
              <a:ext uri="{FF2B5EF4-FFF2-40B4-BE49-F238E27FC236}">
                <a16:creationId xmlns:a16="http://schemas.microsoft.com/office/drawing/2014/main" id="{97DF2A19-2C91-B241-B485-2E351D3AF8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23897" y="6312307"/>
            <a:ext cx="1147045" cy="401603"/>
          </a:xfrm>
          <a:prstGeom prst="rect">
            <a:avLst/>
          </a:prstGeom>
        </p:spPr>
      </p:pic>
      <p:cxnSp>
        <p:nvCxnSpPr>
          <p:cNvPr id="11" name="Straight Connector 10">
            <a:extLst>
              <a:ext uri="{FF2B5EF4-FFF2-40B4-BE49-F238E27FC236}">
                <a16:creationId xmlns:a16="http://schemas.microsoft.com/office/drawing/2014/main" id="{E5E2763D-2D96-CF46-9750-E5024DABF00D}"/>
              </a:ext>
            </a:extLst>
          </p:cNvPr>
          <p:cNvCxnSpPr/>
          <p:nvPr userDrawn="1"/>
        </p:nvCxnSpPr>
        <p:spPr>
          <a:xfrm>
            <a:off x="1050602" y="3978621"/>
            <a:ext cx="1408436" cy="0"/>
          </a:xfrm>
          <a:prstGeom prst="line">
            <a:avLst/>
          </a:prstGeom>
          <a:ln w="19050">
            <a:solidFill>
              <a:srgbClr val="E31837"/>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B67A42C4-E69E-CB4C-96FC-67997D1F0162}"/>
              </a:ext>
            </a:extLst>
          </p:cNvPr>
          <p:cNvSpPr>
            <a:spLocks noGrp="1"/>
          </p:cNvSpPr>
          <p:nvPr>
            <p:ph type="body" sz="quarter" idx="10" hasCustomPrompt="1"/>
          </p:nvPr>
        </p:nvSpPr>
        <p:spPr>
          <a:xfrm>
            <a:off x="1050602" y="2927867"/>
            <a:ext cx="7067550" cy="1182688"/>
          </a:xfrm>
        </p:spPr>
        <p:txBody>
          <a:bodyPr lIns="0" tIns="0" rIns="0" bIns="0">
            <a:normAutofit/>
          </a:bodyPr>
          <a:lstStyle>
            <a:lvl1pPr marL="0" indent="0">
              <a:buFontTx/>
              <a:buNone/>
              <a:defRPr sz="6600" b="1" i="0">
                <a:solidFill>
                  <a:schemeClr val="bg1"/>
                </a:solidFill>
                <a:latin typeface="Arial" panose="020B0604020202020204" pitchFamily="34" charset="0"/>
                <a:cs typeface="Arial" panose="020B0604020202020204" pitchFamily="34" charset="0"/>
              </a:defRPr>
            </a:lvl1pPr>
            <a:lvl2pPr>
              <a:defRPr b="1" i="0">
                <a:solidFill>
                  <a:schemeClr val="bg1"/>
                </a:solidFill>
                <a:latin typeface="Arial" panose="020B0604020202020204" pitchFamily="34" charset="0"/>
                <a:cs typeface="Arial" panose="020B0604020202020204" pitchFamily="34" charset="0"/>
              </a:defRPr>
            </a:lvl2pPr>
            <a:lvl3pPr>
              <a:defRPr b="1" i="0">
                <a:solidFill>
                  <a:schemeClr val="bg1"/>
                </a:solidFill>
                <a:latin typeface="Arial" panose="020B0604020202020204" pitchFamily="34" charset="0"/>
                <a:cs typeface="Arial" panose="020B0604020202020204" pitchFamily="34" charset="0"/>
              </a:defRPr>
            </a:lvl3pPr>
            <a:lvl4pPr>
              <a:defRPr b="1" i="0">
                <a:solidFill>
                  <a:schemeClr val="bg1"/>
                </a:solidFill>
                <a:latin typeface="Arial" panose="020B0604020202020204" pitchFamily="34" charset="0"/>
                <a:cs typeface="Arial" panose="020B0604020202020204" pitchFamily="34" charset="0"/>
              </a:defRPr>
            </a:lvl4pPr>
            <a:lvl5pPr>
              <a:defRPr b="1" i="0">
                <a:solidFill>
                  <a:schemeClr val="bg1"/>
                </a:solidFill>
                <a:latin typeface="Arial" panose="020B0604020202020204" pitchFamily="34" charset="0"/>
                <a:cs typeface="Arial" panose="020B0604020202020204" pitchFamily="34" charset="0"/>
              </a:defRPr>
            </a:lvl5pPr>
          </a:lstStyle>
          <a:p>
            <a:pPr lvl="0"/>
            <a:r>
              <a:rPr lang="en-US" dirty="0"/>
              <a:t>Dividing slide.</a:t>
            </a:r>
          </a:p>
        </p:txBody>
      </p:sp>
    </p:spTree>
    <p:extLst>
      <p:ext uri="{BB962C8B-B14F-4D97-AF65-F5344CB8AC3E}">
        <p14:creationId xmlns:p14="http://schemas.microsoft.com/office/powerpoint/2010/main" val="1169364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39F84C-4920-7C4C-8AE6-03E7CE9550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7999"/>
          </a:xfrm>
          <a:prstGeom prst="rect">
            <a:avLst/>
          </a:prstGeom>
        </p:spPr>
      </p:pic>
      <p:pic>
        <p:nvPicPr>
          <p:cNvPr id="11" name="Picture 10">
            <a:extLst>
              <a:ext uri="{FF2B5EF4-FFF2-40B4-BE49-F238E27FC236}">
                <a16:creationId xmlns:a16="http://schemas.microsoft.com/office/drawing/2014/main" id="{A2E8CB41-10D8-A34E-B48C-63FA8B242F2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23897" y="6312307"/>
            <a:ext cx="1147045" cy="401603"/>
          </a:xfrm>
          <a:prstGeom prst="rect">
            <a:avLst/>
          </a:prstGeom>
        </p:spPr>
      </p:pic>
      <p:cxnSp>
        <p:nvCxnSpPr>
          <p:cNvPr id="13" name="Straight Connector 12">
            <a:extLst>
              <a:ext uri="{FF2B5EF4-FFF2-40B4-BE49-F238E27FC236}">
                <a16:creationId xmlns:a16="http://schemas.microsoft.com/office/drawing/2014/main" id="{F4EF8E5C-DFFC-714A-99E8-A3612E28820A}"/>
              </a:ext>
            </a:extLst>
          </p:cNvPr>
          <p:cNvCxnSpPr/>
          <p:nvPr userDrawn="1"/>
        </p:nvCxnSpPr>
        <p:spPr>
          <a:xfrm>
            <a:off x="1050602" y="3978621"/>
            <a:ext cx="1408436" cy="0"/>
          </a:xfrm>
          <a:prstGeom prst="line">
            <a:avLst/>
          </a:prstGeom>
          <a:ln w="19050">
            <a:solidFill>
              <a:srgbClr val="E31837"/>
            </a:solidFill>
          </a:ln>
        </p:spPr>
        <p:style>
          <a:lnRef idx="1">
            <a:schemeClr val="accent1"/>
          </a:lnRef>
          <a:fillRef idx="0">
            <a:schemeClr val="accent1"/>
          </a:fillRef>
          <a:effectRef idx="0">
            <a:schemeClr val="accent1"/>
          </a:effectRef>
          <a:fontRef idx="minor">
            <a:schemeClr val="tx1"/>
          </a:fontRef>
        </p:style>
      </p:cxnSp>
      <p:sp>
        <p:nvSpPr>
          <p:cNvPr id="14" name="Text Placeholder 12">
            <a:extLst>
              <a:ext uri="{FF2B5EF4-FFF2-40B4-BE49-F238E27FC236}">
                <a16:creationId xmlns:a16="http://schemas.microsoft.com/office/drawing/2014/main" id="{69785ECC-58C8-A145-B9AE-3A3350321F4A}"/>
              </a:ext>
            </a:extLst>
          </p:cNvPr>
          <p:cNvSpPr>
            <a:spLocks noGrp="1"/>
          </p:cNvSpPr>
          <p:nvPr>
            <p:ph type="body" sz="quarter" idx="10" hasCustomPrompt="1"/>
          </p:nvPr>
        </p:nvSpPr>
        <p:spPr>
          <a:xfrm>
            <a:off x="1050602" y="2927867"/>
            <a:ext cx="7067550" cy="1182688"/>
          </a:xfrm>
        </p:spPr>
        <p:txBody>
          <a:bodyPr lIns="0" tIns="0" rIns="0" bIns="0">
            <a:normAutofit/>
          </a:bodyPr>
          <a:lstStyle>
            <a:lvl1pPr marL="0" indent="0">
              <a:buFontTx/>
              <a:buNone/>
              <a:defRPr sz="6600" b="1" i="0">
                <a:solidFill>
                  <a:schemeClr val="bg1"/>
                </a:solidFill>
                <a:latin typeface="Arial" panose="020B0604020202020204" pitchFamily="34" charset="0"/>
                <a:cs typeface="Arial" panose="020B0604020202020204" pitchFamily="34" charset="0"/>
              </a:defRPr>
            </a:lvl1pPr>
            <a:lvl2pPr>
              <a:defRPr b="1" i="0">
                <a:solidFill>
                  <a:schemeClr val="bg1"/>
                </a:solidFill>
                <a:latin typeface="Arial" panose="020B0604020202020204" pitchFamily="34" charset="0"/>
                <a:cs typeface="Arial" panose="020B0604020202020204" pitchFamily="34" charset="0"/>
              </a:defRPr>
            </a:lvl2pPr>
            <a:lvl3pPr>
              <a:defRPr b="1" i="0">
                <a:solidFill>
                  <a:schemeClr val="bg1"/>
                </a:solidFill>
                <a:latin typeface="Arial" panose="020B0604020202020204" pitchFamily="34" charset="0"/>
                <a:cs typeface="Arial" panose="020B0604020202020204" pitchFamily="34" charset="0"/>
              </a:defRPr>
            </a:lvl3pPr>
            <a:lvl4pPr>
              <a:defRPr b="1" i="0">
                <a:solidFill>
                  <a:schemeClr val="bg1"/>
                </a:solidFill>
                <a:latin typeface="Arial" panose="020B0604020202020204" pitchFamily="34" charset="0"/>
                <a:cs typeface="Arial" panose="020B0604020202020204" pitchFamily="34" charset="0"/>
              </a:defRPr>
            </a:lvl4pPr>
            <a:lvl5pPr>
              <a:defRPr b="1" i="0">
                <a:solidFill>
                  <a:schemeClr val="bg1"/>
                </a:solidFill>
                <a:latin typeface="Arial" panose="020B0604020202020204" pitchFamily="34" charset="0"/>
                <a:cs typeface="Arial" panose="020B0604020202020204" pitchFamily="34" charset="0"/>
              </a:defRPr>
            </a:lvl5pPr>
          </a:lstStyle>
          <a:p>
            <a:pPr lvl="0"/>
            <a:r>
              <a:rPr lang="en-US" dirty="0"/>
              <a:t>Dividing slide.</a:t>
            </a:r>
          </a:p>
        </p:txBody>
      </p:sp>
    </p:spTree>
    <p:extLst>
      <p:ext uri="{BB962C8B-B14F-4D97-AF65-F5344CB8AC3E}">
        <p14:creationId xmlns:p14="http://schemas.microsoft.com/office/powerpoint/2010/main" val="3322197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2D2ADB-5098-C948-A716-6A5F50C7FC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pic>
        <p:nvPicPr>
          <p:cNvPr id="7" name="Picture 6">
            <a:extLst>
              <a:ext uri="{FF2B5EF4-FFF2-40B4-BE49-F238E27FC236}">
                <a16:creationId xmlns:a16="http://schemas.microsoft.com/office/drawing/2014/main" id="{91D4F8EA-FBE5-5949-ADF4-0453757DE6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23897" y="6312307"/>
            <a:ext cx="1147045" cy="401603"/>
          </a:xfrm>
          <a:prstGeom prst="rect">
            <a:avLst/>
          </a:prstGeom>
        </p:spPr>
      </p:pic>
      <p:cxnSp>
        <p:nvCxnSpPr>
          <p:cNvPr id="9" name="Straight Connector 8">
            <a:extLst>
              <a:ext uri="{FF2B5EF4-FFF2-40B4-BE49-F238E27FC236}">
                <a16:creationId xmlns:a16="http://schemas.microsoft.com/office/drawing/2014/main" id="{3D64E32C-45E0-0648-89B4-946294B62A4F}"/>
              </a:ext>
            </a:extLst>
          </p:cNvPr>
          <p:cNvCxnSpPr/>
          <p:nvPr userDrawn="1"/>
        </p:nvCxnSpPr>
        <p:spPr>
          <a:xfrm>
            <a:off x="1050602" y="3978621"/>
            <a:ext cx="1408436" cy="0"/>
          </a:xfrm>
          <a:prstGeom prst="line">
            <a:avLst/>
          </a:prstGeom>
          <a:ln w="19050">
            <a:solidFill>
              <a:srgbClr val="E31837"/>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70EF318E-67D1-FF46-9709-83D575362B00}"/>
              </a:ext>
            </a:extLst>
          </p:cNvPr>
          <p:cNvSpPr>
            <a:spLocks noGrp="1"/>
          </p:cNvSpPr>
          <p:nvPr>
            <p:ph type="body" sz="quarter" idx="10" hasCustomPrompt="1"/>
          </p:nvPr>
        </p:nvSpPr>
        <p:spPr>
          <a:xfrm>
            <a:off x="1050602" y="2927867"/>
            <a:ext cx="7067550" cy="1182688"/>
          </a:xfrm>
        </p:spPr>
        <p:txBody>
          <a:bodyPr lIns="0" tIns="0" rIns="0" bIns="0">
            <a:normAutofit/>
          </a:bodyPr>
          <a:lstStyle>
            <a:lvl1pPr marL="0" indent="0">
              <a:buFontTx/>
              <a:buNone/>
              <a:defRPr sz="6600" b="1" i="0">
                <a:solidFill>
                  <a:schemeClr val="bg1"/>
                </a:solidFill>
                <a:latin typeface="Arial" panose="020B0604020202020204" pitchFamily="34" charset="0"/>
                <a:cs typeface="Arial" panose="020B0604020202020204" pitchFamily="34" charset="0"/>
              </a:defRPr>
            </a:lvl1pPr>
            <a:lvl2pPr>
              <a:defRPr b="1" i="0">
                <a:solidFill>
                  <a:schemeClr val="bg1"/>
                </a:solidFill>
                <a:latin typeface="Arial" panose="020B0604020202020204" pitchFamily="34" charset="0"/>
                <a:cs typeface="Arial" panose="020B0604020202020204" pitchFamily="34" charset="0"/>
              </a:defRPr>
            </a:lvl2pPr>
            <a:lvl3pPr>
              <a:defRPr b="1" i="0">
                <a:solidFill>
                  <a:schemeClr val="bg1"/>
                </a:solidFill>
                <a:latin typeface="Arial" panose="020B0604020202020204" pitchFamily="34" charset="0"/>
                <a:cs typeface="Arial" panose="020B0604020202020204" pitchFamily="34" charset="0"/>
              </a:defRPr>
            </a:lvl3pPr>
            <a:lvl4pPr>
              <a:defRPr b="1" i="0">
                <a:solidFill>
                  <a:schemeClr val="bg1"/>
                </a:solidFill>
                <a:latin typeface="Arial" panose="020B0604020202020204" pitchFamily="34" charset="0"/>
                <a:cs typeface="Arial" panose="020B0604020202020204" pitchFamily="34" charset="0"/>
              </a:defRPr>
            </a:lvl4pPr>
            <a:lvl5pPr>
              <a:defRPr b="1" i="0">
                <a:solidFill>
                  <a:schemeClr val="bg1"/>
                </a:solidFill>
                <a:latin typeface="Arial" panose="020B0604020202020204" pitchFamily="34" charset="0"/>
                <a:cs typeface="Arial" panose="020B0604020202020204" pitchFamily="34" charset="0"/>
              </a:defRPr>
            </a:lvl5pPr>
          </a:lstStyle>
          <a:p>
            <a:pPr lvl="0"/>
            <a:r>
              <a:rPr lang="en-US" dirty="0"/>
              <a:t>Dividing slide.</a:t>
            </a:r>
          </a:p>
        </p:txBody>
      </p:sp>
    </p:spTree>
    <p:extLst>
      <p:ext uri="{BB962C8B-B14F-4D97-AF65-F5344CB8AC3E}">
        <p14:creationId xmlns:p14="http://schemas.microsoft.com/office/powerpoint/2010/main" val="3201529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32558E-34C1-054D-95B7-D46B3D677D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4037544-772A-D140-B60E-569AB5F2C1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23897" y="6312307"/>
            <a:ext cx="1147045" cy="401603"/>
          </a:xfrm>
          <a:prstGeom prst="rect">
            <a:avLst/>
          </a:prstGeom>
        </p:spPr>
      </p:pic>
      <p:cxnSp>
        <p:nvCxnSpPr>
          <p:cNvPr id="8" name="Straight Connector 7">
            <a:extLst>
              <a:ext uri="{FF2B5EF4-FFF2-40B4-BE49-F238E27FC236}">
                <a16:creationId xmlns:a16="http://schemas.microsoft.com/office/drawing/2014/main" id="{51A45619-C97B-734A-A0EB-CDDF5C878DE2}"/>
              </a:ext>
            </a:extLst>
          </p:cNvPr>
          <p:cNvCxnSpPr/>
          <p:nvPr userDrawn="1"/>
        </p:nvCxnSpPr>
        <p:spPr>
          <a:xfrm>
            <a:off x="1050602" y="3978621"/>
            <a:ext cx="1408436" cy="0"/>
          </a:xfrm>
          <a:prstGeom prst="line">
            <a:avLst/>
          </a:prstGeom>
          <a:ln w="19050">
            <a:solidFill>
              <a:srgbClr val="E31837"/>
            </a:solidFill>
          </a:ln>
        </p:spPr>
        <p:style>
          <a:lnRef idx="1">
            <a:schemeClr val="accent1"/>
          </a:lnRef>
          <a:fillRef idx="0">
            <a:schemeClr val="accent1"/>
          </a:fillRef>
          <a:effectRef idx="0">
            <a:schemeClr val="accent1"/>
          </a:effectRef>
          <a:fontRef idx="minor">
            <a:schemeClr val="tx1"/>
          </a:fontRef>
        </p:style>
      </p:cxnSp>
      <p:sp>
        <p:nvSpPr>
          <p:cNvPr id="9" name="Text Placeholder 12">
            <a:extLst>
              <a:ext uri="{FF2B5EF4-FFF2-40B4-BE49-F238E27FC236}">
                <a16:creationId xmlns:a16="http://schemas.microsoft.com/office/drawing/2014/main" id="{62CCAA25-E0FD-204D-85DE-5192F0F8019D}"/>
              </a:ext>
            </a:extLst>
          </p:cNvPr>
          <p:cNvSpPr>
            <a:spLocks noGrp="1"/>
          </p:cNvSpPr>
          <p:nvPr>
            <p:ph type="body" sz="quarter" idx="10" hasCustomPrompt="1"/>
          </p:nvPr>
        </p:nvSpPr>
        <p:spPr>
          <a:xfrm>
            <a:off x="1050602" y="2927867"/>
            <a:ext cx="7067550" cy="1182688"/>
          </a:xfrm>
        </p:spPr>
        <p:txBody>
          <a:bodyPr lIns="0" tIns="0" rIns="0" bIns="0">
            <a:normAutofit/>
          </a:bodyPr>
          <a:lstStyle>
            <a:lvl1pPr marL="0" indent="0">
              <a:buFontTx/>
              <a:buNone/>
              <a:defRPr sz="6600" b="1" i="0">
                <a:solidFill>
                  <a:schemeClr val="bg1"/>
                </a:solidFill>
                <a:latin typeface="Arial" panose="020B0604020202020204" pitchFamily="34" charset="0"/>
                <a:cs typeface="Arial" panose="020B0604020202020204" pitchFamily="34" charset="0"/>
              </a:defRPr>
            </a:lvl1pPr>
            <a:lvl2pPr>
              <a:defRPr b="1" i="0">
                <a:solidFill>
                  <a:schemeClr val="bg1"/>
                </a:solidFill>
                <a:latin typeface="Arial" panose="020B0604020202020204" pitchFamily="34" charset="0"/>
                <a:cs typeface="Arial" panose="020B0604020202020204" pitchFamily="34" charset="0"/>
              </a:defRPr>
            </a:lvl2pPr>
            <a:lvl3pPr>
              <a:defRPr b="1" i="0">
                <a:solidFill>
                  <a:schemeClr val="bg1"/>
                </a:solidFill>
                <a:latin typeface="Arial" panose="020B0604020202020204" pitchFamily="34" charset="0"/>
                <a:cs typeface="Arial" panose="020B0604020202020204" pitchFamily="34" charset="0"/>
              </a:defRPr>
            </a:lvl3pPr>
            <a:lvl4pPr>
              <a:defRPr b="1" i="0">
                <a:solidFill>
                  <a:schemeClr val="bg1"/>
                </a:solidFill>
                <a:latin typeface="Arial" panose="020B0604020202020204" pitchFamily="34" charset="0"/>
                <a:cs typeface="Arial" panose="020B0604020202020204" pitchFamily="34" charset="0"/>
              </a:defRPr>
            </a:lvl4pPr>
            <a:lvl5pPr>
              <a:defRPr b="1" i="0">
                <a:solidFill>
                  <a:schemeClr val="bg1"/>
                </a:solidFill>
                <a:latin typeface="Arial" panose="020B0604020202020204" pitchFamily="34" charset="0"/>
                <a:cs typeface="Arial" panose="020B0604020202020204" pitchFamily="34" charset="0"/>
              </a:defRPr>
            </a:lvl5pPr>
          </a:lstStyle>
          <a:p>
            <a:pPr lvl="0"/>
            <a:r>
              <a:rPr lang="en-US" dirty="0"/>
              <a:t>Dividing slide.</a:t>
            </a:r>
          </a:p>
        </p:txBody>
      </p:sp>
    </p:spTree>
    <p:extLst>
      <p:ext uri="{BB962C8B-B14F-4D97-AF65-F5344CB8AC3E}">
        <p14:creationId xmlns:p14="http://schemas.microsoft.com/office/powerpoint/2010/main" val="343574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6CD438-AC80-6441-9598-88D8B7063D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298C47-67FA-4048-8280-6266720B2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82AA0B-EEA9-2A47-AFEC-995C3604C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6117D-FC95-D244-841D-919EAE619520}" type="datetimeFigureOut">
              <a:rPr lang="en-US" smtClean="0"/>
              <a:t>9/28/2026</a:t>
            </a:fld>
            <a:endParaRPr lang="en-US" dirty="0"/>
          </a:p>
        </p:txBody>
      </p:sp>
      <p:sp>
        <p:nvSpPr>
          <p:cNvPr id="5" name="Footer Placeholder 4">
            <a:extLst>
              <a:ext uri="{FF2B5EF4-FFF2-40B4-BE49-F238E27FC236}">
                <a16:creationId xmlns:a16="http://schemas.microsoft.com/office/drawing/2014/main" id="{14923F0A-6D72-784B-8269-51A843D92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02DB32C-72FE-B24D-823F-CB8DABD9B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00A65-1693-114F-9F77-CC2AD23A4F71}" type="slidenum">
              <a:rPr lang="en-US" smtClean="0"/>
              <a:t>‹#›</a:t>
            </a:fld>
            <a:endParaRPr lang="en-US" dirty="0"/>
          </a:p>
        </p:txBody>
      </p:sp>
    </p:spTree>
    <p:extLst>
      <p:ext uri="{BB962C8B-B14F-4D97-AF65-F5344CB8AC3E}">
        <p14:creationId xmlns:p14="http://schemas.microsoft.com/office/powerpoint/2010/main" val="266350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6.jp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3AEDF64-95CD-6F42-AAF1-5E016146C22F}"/>
              </a:ext>
            </a:extLst>
          </p:cNvPr>
          <p:cNvSpPr/>
          <p:nvPr/>
        </p:nvSpPr>
        <p:spPr>
          <a:xfrm>
            <a:off x="0" y="-1"/>
            <a:ext cx="12192000" cy="6858001"/>
          </a:xfrm>
          <a:prstGeom prst="rect">
            <a:avLst/>
          </a:prstGeom>
          <a:solidFill>
            <a:srgbClr val="E318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17277FB-AC85-FC4F-B7CC-F81DC4AB048C}"/>
              </a:ext>
            </a:extLst>
          </p:cNvPr>
          <p:cNvSpPr txBox="1"/>
          <p:nvPr/>
        </p:nvSpPr>
        <p:spPr>
          <a:xfrm>
            <a:off x="921859" y="5569774"/>
            <a:ext cx="1547814" cy="338554"/>
          </a:xfrm>
          <a:prstGeom prst="rect">
            <a:avLst/>
          </a:prstGeom>
          <a:noFill/>
        </p:spPr>
        <p:txBody>
          <a:bodyPr wrap="square" rtlCol="0">
            <a:spAutoFit/>
          </a:bodyPr>
          <a:lstStyle/>
          <a:p>
            <a:r>
              <a:rPr lang="en-US" sz="1600" b="1" dirty="0">
                <a:solidFill>
                  <a:schemeClr val="bg1"/>
                </a:solidFill>
                <a:latin typeface="Arial Black" panose="020B0604020202020204" pitchFamily="34" charset="0"/>
                <a:cs typeface="Arial Black" panose="020B0604020202020204" pitchFamily="34" charset="0"/>
              </a:rPr>
              <a:t>Legion.ca</a:t>
            </a:r>
          </a:p>
        </p:txBody>
      </p:sp>
      <p:sp>
        <p:nvSpPr>
          <p:cNvPr id="19" name="TextBox 18">
            <a:extLst>
              <a:ext uri="{FF2B5EF4-FFF2-40B4-BE49-F238E27FC236}">
                <a16:creationId xmlns:a16="http://schemas.microsoft.com/office/drawing/2014/main" id="{BEDE5464-5BFD-C346-8956-58AA4884179F}"/>
              </a:ext>
            </a:extLst>
          </p:cNvPr>
          <p:cNvSpPr txBox="1"/>
          <p:nvPr/>
        </p:nvSpPr>
        <p:spPr>
          <a:xfrm>
            <a:off x="921859" y="3991952"/>
            <a:ext cx="7287644" cy="584775"/>
          </a:xfrm>
          <a:prstGeom prst="rect">
            <a:avLst/>
          </a:prstGeom>
          <a:noFill/>
        </p:spPr>
        <p:txBody>
          <a:bodyPr wrap="square" rtlCol="0">
            <a:spAutoFit/>
          </a:bodyPr>
          <a:lstStyle/>
          <a:p>
            <a:r>
              <a:rPr lang="en-CA" sz="3200" b="1" dirty="0">
                <a:solidFill>
                  <a:schemeClr val="bg1"/>
                </a:solidFill>
                <a:latin typeface="Arial" panose="020B0604020202020204" pitchFamily="34" charset="0"/>
                <a:cs typeface="Arial" panose="020B0604020202020204" pitchFamily="34" charset="0"/>
              </a:rPr>
              <a:t>About The Royal Canadian Legion </a:t>
            </a:r>
          </a:p>
        </p:txBody>
      </p:sp>
      <p:sp>
        <p:nvSpPr>
          <p:cNvPr id="21" name="TextBox 20">
            <a:extLst>
              <a:ext uri="{FF2B5EF4-FFF2-40B4-BE49-F238E27FC236}">
                <a16:creationId xmlns:a16="http://schemas.microsoft.com/office/drawing/2014/main" id="{04BCF5FE-748D-8243-A2C0-F3AC32E798C9}"/>
              </a:ext>
            </a:extLst>
          </p:cNvPr>
          <p:cNvSpPr txBox="1"/>
          <p:nvPr/>
        </p:nvSpPr>
        <p:spPr>
          <a:xfrm>
            <a:off x="5908432" y="6437927"/>
            <a:ext cx="4360478" cy="246221"/>
          </a:xfrm>
          <a:prstGeom prst="rect">
            <a:avLst/>
          </a:prstGeom>
          <a:noFill/>
        </p:spPr>
        <p:txBody>
          <a:bodyPr wrap="square" rtlCol="0">
            <a:spAutoFit/>
          </a:bodyPr>
          <a:lstStyle/>
          <a:p>
            <a:r>
              <a:rPr lang="en-CA" sz="1000" spc="300" dirty="0">
                <a:solidFill>
                  <a:schemeClr val="bg1">
                    <a:alpha val="25000"/>
                  </a:schemeClr>
                </a:solidFill>
                <a:latin typeface="Arial Black" panose="020B0604020202020204" pitchFamily="34" charset="0"/>
                <a:cs typeface="Arial Black" panose="020B0604020202020204" pitchFamily="34" charset="0"/>
              </a:rPr>
              <a:t>©2026 THE ROYAL CANADIAN LEGION</a:t>
            </a:r>
            <a:endParaRPr lang="en-US" sz="1000" u="sng" spc="300" dirty="0">
              <a:solidFill>
                <a:schemeClr val="bg1">
                  <a:alpha val="25000"/>
                </a:schemeClr>
              </a:solidFill>
              <a:latin typeface="Arial Black" panose="020B0604020202020204" pitchFamily="34" charset="0"/>
              <a:cs typeface="Arial Black" panose="020B0604020202020204" pitchFamily="34" charset="0"/>
            </a:endParaRPr>
          </a:p>
        </p:txBody>
      </p:sp>
      <p:pic>
        <p:nvPicPr>
          <p:cNvPr id="5" name="Picture 4">
            <a:extLst>
              <a:ext uri="{FF2B5EF4-FFF2-40B4-BE49-F238E27FC236}">
                <a16:creationId xmlns:a16="http://schemas.microsoft.com/office/drawing/2014/main" id="{1803DDBD-C793-AB47-A3EA-EE4A938D5E24}"/>
              </a:ext>
            </a:extLst>
          </p:cNvPr>
          <p:cNvPicPr>
            <a:picLocks noChangeAspect="1"/>
          </p:cNvPicPr>
          <p:nvPr/>
        </p:nvPicPr>
        <p:blipFill>
          <a:blip r:embed="rId3"/>
          <a:srcRect/>
          <a:stretch/>
        </p:blipFill>
        <p:spPr>
          <a:xfrm>
            <a:off x="9978708" y="3567013"/>
            <a:ext cx="2213294" cy="1667127"/>
          </a:xfrm>
          <a:prstGeom prst="rect">
            <a:avLst/>
          </a:prstGeom>
        </p:spPr>
      </p:pic>
      <p:pic>
        <p:nvPicPr>
          <p:cNvPr id="4" name="Picture 3">
            <a:extLst>
              <a:ext uri="{FF2B5EF4-FFF2-40B4-BE49-F238E27FC236}">
                <a16:creationId xmlns:a16="http://schemas.microsoft.com/office/drawing/2014/main" id="{CCDE6F87-BCBC-5FD8-A1DE-F5BF57E62A6E}"/>
              </a:ext>
            </a:extLst>
          </p:cNvPr>
          <p:cNvPicPr>
            <a:picLocks noChangeAspect="1"/>
          </p:cNvPicPr>
          <p:nvPr/>
        </p:nvPicPr>
        <p:blipFill>
          <a:blip r:embed="rId4"/>
          <a:stretch>
            <a:fillRect/>
          </a:stretch>
        </p:blipFill>
        <p:spPr>
          <a:xfrm>
            <a:off x="0" y="1421926"/>
            <a:ext cx="5589513" cy="1898016"/>
          </a:xfrm>
          <a:prstGeom prst="rect">
            <a:avLst/>
          </a:prstGeom>
        </p:spPr>
      </p:pic>
      <p:pic>
        <p:nvPicPr>
          <p:cNvPr id="7" name="Picture 6">
            <a:extLst>
              <a:ext uri="{FF2B5EF4-FFF2-40B4-BE49-F238E27FC236}">
                <a16:creationId xmlns:a16="http://schemas.microsoft.com/office/drawing/2014/main" id="{63CBF97C-50EC-E582-9D36-C33B6DD2E7A5}"/>
              </a:ext>
            </a:extLst>
          </p:cNvPr>
          <p:cNvPicPr>
            <a:picLocks noChangeAspect="1"/>
          </p:cNvPicPr>
          <p:nvPr/>
        </p:nvPicPr>
        <p:blipFill>
          <a:blip r:embed="rId5"/>
          <a:stretch>
            <a:fillRect/>
          </a:stretch>
        </p:blipFill>
        <p:spPr>
          <a:xfrm>
            <a:off x="9978706" y="5198029"/>
            <a:ext cx="2213294" cy="1659971"/>
          </a:xfrm>
          <a:prstGeom prst="rect">
            <a:avLst/>
          </a:prstGeom>
        </p:spPr>
      </p:pic>
      <p:pic>
        <p:nvPicPr>
          <p:cNvPr id="9" name="Picture 8">
            <a:extLst>
              <a:ext uri="{FF2B5EF4-FFF2-40B4-BE49-F238E27FC236}">
                <a16:creationId xmlns:a16="http://schemas.microsoft.com/office/drawing/2014/main" id="{1B689989-5C16-7B5D-C145-A8694201C1CF}"/>
              </a:ext>
            </a:extLst>
          </p:cNvPr>
          <p:cNvPicPr>
            <a:picLocks noChangeAspect="1"/>
          </p:cNvPicPr>
          <p:nvPr/>
        </p:nvPicPr>
        <p:blipFill>
          <a:blip r:embed="rId6"/>
          <a:stretch>
            <a:fillRect/>
          </a:stretch>
        </p:blipFill>
        <p:spPr>
          <a:xfrm>
            <a:off x="9978707" y="0"/>
            <a:ext cx="2213295" cy="1659971"/>
          </a:xfrm>
          <a:prstGeom prst="rect">
            <a:avLst/>
          </a:prstGeom>
        </p:spPr>
      </p:pic>
      <p:pic>
        <p:nvPicPr>
          <p:cNvPr id="14" name="Picture 13">
            <a:extLst>
              <a:ext uri="{FF2B5EF4-FFF2-40B4-BE49-F238E27FC236}">
                <a16:creationId xmlns:a16="http://schemas.microsoft.com/office/drawing/2014/main" id="{13D39C56-7247-30F3-6527-7C245FE798FC}"/>
              </a:ext>
            </a:extLst>
          </p:cNvPr>
          <p:cNvPicPr>
            <a:picLocks noChangeAspect="1"/>
          </p:cNvPicPr>
          <p:nvPr/>
        </p:nvPicPr>
        <p:blipFill>
          <a:blip r:embed="rId7"/>
          <a:stretch>
            <a:fillRect/>
          </a:stretch>
        </p:blipFill>
        <p:spPr>
          <a:xfrm>
            <a:off x="9978708" y="1659971"/>
            <a:ext cx="2213294" cy="1659971"/>
          </a:xfrm>
          <a:prstGeom prst="rect">
            <a:avLst/>
          </a:prstGeom>
        </p:spPr>
      </p:pic>
    </p:spTree>
    <p:extLst>
      <p:ext uri="{BB962C8B-B14F-4D97-AF65-F5344CB8AC3E}">
        <p14:creationId xmlns:p14="http://schemas.microsoft.com/office/powerpoint/2010/main" val="3689154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E1A820-27CF-D246-8E1E-8C3B1FC361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92404" y="4002825"/>
            <a:ext cx="1511111" cy="1970289"/>
          </a:xfrm>
          <a:prstGeom prst="rect">
            <a:avLst/>
          </a:prstGeom>
        </p:spPr>
      </p:pic>
      <p:pic>
        <p:nvPicPr>
          <p:cNvPr id="7" name="Picture 6">
            <a:extLst>
              <a:ext uri="{FF2B5EF4-FFF2-40B4-BE49-F238E27FC236}">
                <a16:creationId xmlns:a16="http://schemas.microsoft.com/office/drawing/2014/main" id="{DB502DA0-FEE2-2B48-8B17-08BD6C350A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7636" y="4002825"/>
            <a:ext cx="1666698" cy="1919481"/>
          </a:xfrm>
          <a:prstGeom prst="rect">
            <a:avLst/>
          </a:prstGeom>
        </p:spPr>
      </p:pic>
      <p:pic>
        <p:nvPicPr>
          <p:cNvPr id="8" name="Picture 7">
            <a:extLst>
              <a:ext uri="{FF2B5EF4-FFF2-40B4-BE49-F238E27FC236}">
                <a16:creationId xmlns:a16="http://schemas.microsoft.com/office/drawing/2014/main" id="{34CB73EA-7718-184C-9C13-FE55B5ADBA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43927" y="2370236"/>
            <a:ext cx="2392424" cy="3552070"/>
          </a:xfrm>
          <a:prstGeom prst="rect">
            <a:avLst/>
          </a:prstGeom>
        </p:spPr>
      </p:pic>
      <p:sp>
        <p:nvSpPr>
          <p:cNvPr id="2" name="Text Placeholder 1">
            <a:extLst>
              <a:ext uri="{FF2B5EF4-FFF2-40B4-BE49-F238E27FC236}">
                <a16:creationId xmlns:a16="http://schemas.microsoft.com/office/drawing/2014/main" id="{D7E632FA-71A9-A24C-9EE8-4111485EF8E1}"/>
              </a:ext>
            </a:extLst>
          </p:cNvPr>
          <p:cNvSpPr>
            <a:spLocks noGrp="1"/>
          </p:cNvSpPr>
          <p:nvPr>
            <p:ph type="body" sz="quarter" idx="11"/>
          </p:nvPr>
        </p:nvSpPr>
        <p:spPr>
          <a:xfrm>
            <a:off x="1078883" y="1645465"/>
            <a:ext cx="7757468" cy="1303843"/>
          </a:xfrm>
        </p:spPr>
        <p:txBody>
          <a:bodyPr/>
          <a:lstStyle/>
          <a:p>
            <a:r>
              <a:rPr lang="en-US" sz="4400" dirty="0"/>
              <a:t>The Royal Canadian Legion</a:t>
            </a:r>
            <a:endParaRPr lang="en-US" dirty="0"/>
          </a:p>
        </p:txBody>
      </p:sp>
      <p:sp>
        <p:nvSpPr>
          <p:cNvPr id="4" name="Text Placeholder 3">
            <a:extLst>
              <a:ext uri="{FF2B5EF4-FFF2-40B4-BE49-F238E27FC236}">
                <a16:creationId xmlns:a16="http://schemas.microsoft.com/office/drawing/2014/main" id="{75680624-BC1D-E24F-B789-755E5EE4A546}"/>
              </a:ext>
            </a:extLst>
          </p:cNvPr>
          <p:cNvSpPr>
            <a:spLocks noGrp="1"/>
          </p:cNvSpPr>
          <p:nvPr>
            <p:ph type="body" sz="quarter" idx="13"/>
          </p:nvPr>
        </p:nvSpPr>
        <p:spPr>
          <a:xfrm>
            <a:off x="1079246" y="2527285"/>
            <a:ext cx="5757390" cy="2503681"/>
          </a:xfrm>
        </p:spPr>
        <p:txBody>
          <a:bodyPr/>
          <a:lstStyle/>
          <a:p>
            <a:pPr marL="0" indent="0">
              <a:lnSpc>
                <a:spcPts val="2160"/>
              </a:lnSpc>
              <a:buNone/>
            </a:pPr>
            <a:r>
              <a:rPr lang="en-CA" dirty="0">
                <a:latin typeface="Arial" panose="020B0604020202020204" pitchFamily="34" charset="0"/>
                <a:cs typeface="Arial" panose="020B0604020202020204" pitchFamily="34" charset="0"/>
              </a:rPr>
              <a:t>Our </a:t>
            </a:r>
            <a:r>
              <a:rPr lang="en-CA" b="1" dirty="0">
                <a:solidFill>
                  <a:srgbClr val="FF0000"/>
                </a:solidFill>
                <a:latin typeface="Arial" panose="020B0604020202020204" pitchFamily="34" charset="0"/>
                <a:cs typeface="Arial" panose="020B0604020202020204" pitchFamily="34" charset="0"/>
              </a:rPr>
              <a:t>mission</a:t>
            </a:r>
            <a:r>
              <a:rPr lang="en-CA" dirty="0">
                <a:latin typeface="Arial" panose="020B0604020202020204" pitchFamily="34" charset="0"/>
                <a:cs typeface="Arial" panose="020B0604020202020204" pitchFamily="34" charset="0"/>
              </a:rPr>
              <a:t> is to serve Veterans, including still serving military and RCMP members and their families, to promote Remembrance, and to serve our communities and our country.</a:t>
            </a:r>
          </a:p>
        </p:txBody>
      </p:sp>
      <p:sp>
        <p:nvSpPr>
          <p:cNvPr id="9" name="Text Placeholder 34">
            <a:extLst>
              <a:ext uri="{FF2B5EF4-FFF2-40B4-BE49-F238E27FC236}">
                <a16:creationId xmlns:a16="http://schemas.microsoft.com/office/drawing/2014/main" id="{588F07BE-0852-4C47-968D-FFF60E5FC156}"/>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spTree>
    <p:extLst>
      <p:ext uri="{BB962C8B-B14F-4D97-AF65-F5344CB8AC3E}">
        <p14:creationId xmlns:p14="http://schemas.microsoft.com/office/powerpoint/2010/main" val="2616026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402E60-F66F-624B-82EB-008A6FD4CE93}"/>
              </a:ext>
            </a:extLst>
          </p:cNvPr>
          <p:cNvSpPr>
            <a:spLocks noGrp="1"/>
          </p:cNvSpPr>
          <p:nvPr>
            <p:ph type="body" sz="quarter" idx="11"/>
          </p:nvPr>
        </p:nvSpPr>
        <p:spPr>
          <a:xfrm>
            <a:off x="1078883" y="1235556"/>
            <a:ext cx="6003789" cy="791983"/>
          </a:xfrm>
        </p:spPr>
        <p:txBody>
          <a:bodyPr/>
          <a:lstStyle/>
          <a:p>
            <a:r>
              <a:rPr lang="en-US" dirty="0"/>
              <a:t>Who we are</a:t>
            </a:r>
          </a:p>
        </p:txBody>
      </p:sp>
      <p:sp>
        <p:nvSpPr>
          <p:cNvPr id="4" name="Text Placeholder 3">
            <a:extLst>
              <a:ext uri="{FF2B5EF4-FFF2-40B4-BE49-F238E27FC236}">
                <a16:creationId xmlns:a16="http://schemas.microsoft.com/office/drawing/2014/main" id="{90FFB67A-6851-5348-A206-07CB35DE66DE}"/>
              </a:ext>
            </a:extLst>
          </p:cNvPr>
          <p:cNvSpPr>
            <a:spLocks noGrp="1"/>
          </p:cNvSpPr>
          <p:nvPr>
            <p:ph type="body" sz="quarter" idx="12"/>
          </p:nvPr>
        </p:nvSpPr>
        <p:spPr>
          <a:xfrm>
            <a:off x="1079246" y="1919120"/>
            <a:ext cx="6003426" cy="507483"/>
          </a:xfrm>
        </p:spPr>
        <p:txBody>
          <a:bodyPr/>
          <a:lstStyle/>
          <a:p>
            <a:r>
              <a:rPr lang="en-US" dirty="0">
                <a:solidFill>
                  <a:srgbClr val="FF0000"/>
                </a:solidFill>
              </a:rPr>
              <a:t>Dominion</a:t>
            </a:r>
            <a:r>
              <a:rPr lang="en-US" dirty="0">
                <a:solidFill>
                  <a:srgbClr val="000000"/>
                </a:solidFill>
              </a:rPr>
              <a:t> Command</a:t>
            </a:r>
          </a:p>
          <a:p>
            <a:endParaRPr lang="en-US" dirty="0"/>
          </a:p>
        </p:txBody>
      </p:sp>
      <p:sp>
        <p:nvSpPr>
          <p:cNvPr id="9" name="Text Placeholder 28">
            <a:extLst>
              <a:ext uri="{FF2B5EF4-FFF2-40B4-BE49-F238E27FC236}">
                <a16:creationId xmlns:a16="http://schemas.microsoft.com/office/drawing/2014/main" id="{D027194C-C5F1-B24E-A774-DF4DA57F58B8}"/>
              </a:ext>
            </a:extLst>
          </p:cNvPr>
          <p:cNvSpPr>
            <a:spLocks noGrp="1"/>
          </p:cNvSpPr>
          <p:nvPr>
            <p:ph type="body" sz="quarter" idx="13" hasCustomPrompt="1"/>
          </p:nvPr>
        </p:nvSpPr>
        <p:spPr>
          <a:xfrm>
            <a:off x="1079246" y="2348969"/>
            <a:ext cx="6003426" cy="379559"/>
          </a:xfrm>
        </p:spPr>
        <p:txBody>
          <a:bodyPr lIns="0" tIns="0" rIns="0" bIns="0">
            <a:normAutofit/>
          </a:bodyPr>
          <a:lstStyle>
            <a:lvl1pPr marL="285750" indent="-285750">
              <a:spcAft>
                <a:spcPts val="1200"/>
              </a:spcAft>
              <a:buClr>
                <a:srgbClr val="E31837"/>
              </a:buClr>
              <a:buSzPct val="150000"/>
              <a:buFont typeface="Arial" panose="020B0604020202020204" pitchFamily="34" charset="0"/>
              <a:buChar char="•"/>
              <a:defRPr sz="1800"/>
            </a:lvl1pPr>
            <a:lvl2pPr marL="742950" indent="-285750">
              <a:spcAft>
                <a:spcPts val="1200"/>
              </a:spcAft>
              <a:buClr>
                <a:srgbClr val="231F20"/>
              </a:buClr>
              <a:buSzPct val="75000"/>
              <a:buFont typeface="Arial" panose="020B0604020202020204" pitchFamily="34" charset="0"/>
              <a:buChar char="•"/>
              <a:defRPr sz="1800"/>
            </a:lvl2pPr>
          </a:lstStyle>
          <a:p>
            <a:r>
              <a:rPr lang="en-US" dirty="0">
                <a:latin typeface="Arial" panose="020B0604020202020204" pitchFamily="34" charset="0"/>
                <a:cs typeface="Arial" panose="020B0604020202020204" pitchFamily="34" charset="0"/>
              </a:rPr>
              <a:t>National Headquarters – Ottawa</a:t>
            </a:r>
          </a:p>
        </p:txBody>
      </p:sp>
      <p:sp>
        <p:nvSpPr>
          <p:cNvPr id="10" name="Text Placeholder 28">
            <a:extLst>
              <a:ext uri="{FF2B5EF4-FFF2-40B4-BE49-F238E27FC236}">
                <a16:creationId xmlns:a16="http://schemas.microsoft.com/office/drawing/2014/main" id="{B9BD4403-AFD9-D54B-8295-5462E5A8D1FF}"/>
              </a:ext>
            </a:extLst>
          </p:cNvPr>
          <p:cNvSpPr txBox="1">
            <a:spLocks/>
          </p:cNvSpPr>
          <p:nvPr/>
        </p:nvSpPr>
        <p:spPr>
          <a:xfrm>
            <a:off x="1079246" y="3349630"/>
            <a:ext cx="6003426" cy="2811565"/>
          </a:xfrm>
          <a:prstGeom prst="rect">
            <a:avLst/>
          </a:prstGeom>
        </p:spPr>
        <p:txBody>
          <a:bodyPr vert="horz" lIns="0" tIns="0" rIns="0" bIns="0" rtlCol="0">
            <a:norm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All provinces and territories</a:t>
            </a:r>
          </a:p>
          <a:p>
            <a:r>
              <a:rPr lang="en-US" dirty="0">
                <a:latin typeface="Arial" panose="020B0604020202020204" pitchFamily="34" charset="0"/>
                <a:cs typeface="Arial" panose="020B0604020202020204" pitchFamily="34" charset="0"/>
              </a:rPr>
              <a:t>Some combined regions</a:t>
            </a:r>
          </a:p>
          <a:p>
            <a:pPr lvl="1"/>
            <a:r>
              <a:rPr lang="en-US" dirty="0">
                <a:latin typeface="Arial" panose="020B0604020202020204" pitchFamily="34" charset="0"/>
                <a:cs typeface="Arial" panose="020B0604020202020204" pitchFamily="34" charset="0"/>
              </a:rPr>
              <a:t>British Columbia &amp; Yukon</a:t>
            </a:r>
          </a:p>
          <a:p>
            <a:pPr lvl="1"/>
            <a:r>
              <a:rPr lang="en-US" dirty="0">
                <a:latin typeface="Arial" panose="020B0604020202020204" pitchFamily="34" charset="0"/>
                <a:cs typeface="Arial" panose="020B0604020202020204" pitchFamily="34" charset="0"/>
              </a:rPr>
              <a:t>Alberta &amp; Northwest Territories</a:t>
            </a:r>
          </a:p>
          <a:p>
            <a:pPr lvl="1"/>
            <a:r>
              <a:rPr lang="en-US" dirty="0">
                <a:latin typeface="Arial" panose="020B0604020202020204" pitchFamily="34" charset="0"/>
                <a:cs typeface="Arial" panose="020B0604020202020204" pitchFamily="34" charset="0"/>
              </a:rPr>
              <a:t>Manitoba &amp; Northwestern Ontario</a:t>
            </a:r>
          </a:p>
          <a:p>
            <a:pPr lvl="1"/>
            <a:r>
              <a:rPr lang="en-US" dirty="0">
                <a:latin typeface="Arial" panose="020B0604020202020204" pitchFamily="34" charset="0"/>
                <a:cs typeface="Arial" panose="020B0604020202020204" pitchFamily="34" charset="0"/>
              </a:rPr>
              <a:t>Nova Scotia &amp; Nunavut</a:t>
            </a:r>
          </a:p>
          <a:p>
            <a:pPr marL="457200" lvl="1" indent="0">
              <a:buNone/>
            </a:pPr>
            <a:endParaRPr lang="en-US" dirty="0">
              <a:latin typeface="Arial" panose="020B0604020202020204" pitchFamily="34" charset="0"/>
              <a:cs typeface="Arial" panose="020B0604020202020204" pitchFamily="34" charset="0"/>
            </a:endParaRPr>
          </a:p>
        </p:txBody>
      </p:sp>
      <p:sp>
        <p:nvSpPr>
          <p:cNvPr id="11" name="Text Placeholder 3">
            <a:extLst>
              <a:ext uri="{FF2B5EF4-FFF2-40B4-BE49-F238E27FC236}">
                <a16:creationId xmlns:a16="http://schemas.microsoft.com/office/drawing/2014/main" id="{A786FA57-23C0-324A-B2E4-F533F8A0363B}"/>
              </a:ext>
            </a:extLst>
          </p:cNvPr>
          <p:cNvSpPr txBox="1">
            <a:spLocks/>
          </p:cNvSpPr>
          <p:nvPr/>
        </p:nvSpPr>
        <p:spPr>
          <a:xfrm>
            <a:off x="1079246" y="2842147"/>
            <a:ext cx="6003426" cy="50748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10 </a:t>
            </a:r>
            <a:r>
              <a:rPr lang="en-US" dirty="0">
                <a:solidFill>
                  <a:srgbClr val="FF0000"/>
                </a:solidFill>
              </a:rPr>
              <a:t>Provincial</a:t>
            </a:r>
            <a:r>
              <a:rPr lang="en-US" dirty="0"/>
              <a:t> Commands </a:t>
            </a:r>
          </a:p>
        </p:txBody>
      </p:sp>
      <p:sp>
        <p:nvSpPr>
          <p:cNvPr id="12" name="Text Placeholder 3">
            <a:extLst>
              <a:ext uri="{FF2B5EF4-FFF2-40B4-BE49-F238E27FC236}">
                <a16:creationId xmlns:a16="http://schemas.microsoft.com/office/drawing/2014/main" id="{F3855E5C-E37D-644C-95CD-466DEE34E3FB}"/>
              </a:ext>
            </a:extLst>
          </p:cNvPr>
          <p:cNvSpPr txBox="1">
            <a:spLocks/>
          </p:cNvSpPr>
          <p:nvPr/>
        </p:nvSpPr>
        <p:spPr>
          <a:xfrm>
            <a:off x="6880584" y="4825872"/>
            <a:ext cx="4009089" cy="140239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1,350 branches </a:t>
            </a:r>
            <a:br>
              <a:rPr lang="en-US" dirty="0"/>
            </a:br>
            <a:r>
              <a:rPr lang="en-US" dirty="0"/>
              <a:t>Over 300,000 members</a:t>
            </a:r>
          </a:p>
          <a:p>
            <a:pPr algn="ctr"/>
            <a:r>
              <a:rPr lang="en-US" dirty="0"/>
              <a:t>Thousands of Volunteers</a:t>
            </a:r>
          </a:p>
        </p:txBody>
      </p:sp>
      <p:pic>
        <p:nvPicPr>
          <p:cNvPr id="13" name="Picture 12">
            <a:extLst>
              <a:ext uri="{FF2B5EF4-FFF2-40B4-BE49-F238E27FC236}">
                <a16:creationId xmlns:a16="http://schemas.microsoft.com/office/drawing/2014/main" id="{280A19A4-0D23-BD49-B156-68210F64B8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97709" y="906005"/>
            <a:ext cx="1272160" cy="1888796"/>
          </a:xfrm>
          <a:prstGeom prst="rect">
            <a:avLst/>
          </a:prstGeom>
        </p:spPr>
      </p:pic>
      <p:sp>
        <p:nvSpPr>
          <p:cNvPr id="14" name="Text Placeholder 34">
            <a:extLst>
              <a:ext uri="{FF2B5EF4-FFF2-40B4-BE49-F238E27FC236}">
                <a16:creationId xmlns:a16="http://schemas.microsoft.com/office/drawing/2014/main" id="{19E3AA36-9676-D540-9DF8-FC2BE27C36FE}"/>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5" name="Picture 4" descr="A picture containing text, clipart&#10;&#10;Description automatically generated">
            <a:extLst>
              <a:ext uri="{FF2B5EF4-FFF2-40B4-BE49-F238E27FC236}">
                <a16:creationId xmlns:a16="http://schemas.microsoft.com/office/drawing/2014/main" id="{1115A5C5-8811-4BA4-8EA0-AFF9A001487A}"/>
              </a:ext>
            </a:extLst>
          </p:cNvPr>
          <p:cNvPicPr>
            <a:picLocks noChangeAspect="1"/>
          </p:cNvPicPr>
          <p:nvPr/>
        </p:nvPicPr>
        <p:blipFill>
          <a:blip r:embed="rId4"/>
          <a:stretch>
            <a:fillRect/>
          </a:stretch>
        </p:blipFill>
        <p:spPr>
          <a:xfrm>
            <a:off x="7082672" y="3066568"/>
            <a:ext cx="4009090" cy="1402399"/>
          </a:xfrm>
          <a:prstGeom prst="rect">
            <a:avLst/>
          </a:prstGeom>
        </p:spPr>
      </p:pic>
    </p:spTree>
    <p:extLst>
      <p:ext uri="{BB962C8B-B14F-4D97-AF65-F5344CB8AC3E}">
        <p14:creationId xmlns:p14="http://schemas.microsoft.com/office/powerpoint/2010/main" val="71931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08128F-13B2-7248-9828-4B22725A871F}"/>
              </a:ext>
            </a:extLst>
          </p:cNvPr>
          <p:cNvSpPr>
            <a:spLocks noGrp="1"/>
          </p:cNvSpPr>
          <p:nvPr>
            <p:ph type="body" sz="quarter" idx="11"/>
          </p:nvPr>
        </p:nvSpPr>
        <p:spPr>
          <a:xfrm>
            <a:off x="1078883" y="1439761"/>
            <a:ext cx="6003789" cy="598488"/>
          </a:xfrm>
        </p:spPr>
        <p:txBody>
          <a:bodyPr/>
          <a:lstStyle/>
          <a:p>
            <a:r>
              <a:rPr lang="en-US" dirty="0"/>
              <a:t>Our history</a:t>
            </a:r>
          </a:p>
        </p:txBody>
      </p:sp>
      <p:sp>
        <p:nvSpPr>
          <p:cNvPr id="4" name="Text Placeholder 3">
            <a:extLst>
              <a:ext uri="{FF2B5EF4-FFF2-40B4-BE49-F238E27FC236}">
                <a16:creationId xmlns:a16="http://schemas.microsoft.com/office/drawing/2014/main" id="{DB1D1118-C885-5C4A-913D-D8282152D797}"/>
              </a:ext>
            </a:extLst>
          </p:cNvPr>
          <p:cNvSpPr>
            <a:spLocks noGrp="1"/>
          </p:cNvSpPr>
          <p:nvPr>
            <p:ph type="body" sz="quarter" idx="12"/>
          </p:nvPr>
        </p:nvSpPr>
        <p:spPr>
          <a:xfrm>
            <a:off x="1079246" y="2124231"/>
            <a:ext cx="6003426" cy="788352"/>
          </a:xfrm>
        </p:spPr>
        <p:txBody>
          <a:bodyPr/>
          <a:lstStyle/>
          <a:p>
            <a:r>
              <a:rPr lang="en-US" i="1" dirty="0">
                <a:solidFill>
                  <a:srgbClr val="FF0000"/>
                </a:solidFill>
              </a:rPr>
              <a:t>Winnipeg 1925 – History begins</a:t>
            </a:r>
          </a:p>
        </p:txBody>
      </p:sp>
      <p:sp>
        <p:nvSpPr>
          <p:cNvPr id="5" name="Text Placeholder 4">
            <a:extLst>
              <a:ext uri="{FF2B5EF4-FFF2-40B4-BE49-F238E27FC236}">
                <a16:creationId xmlns:a16="http://schemas.microsoft.com/office/drawing/2014/main" id="{BE30C6F5-766B-7A4B-964C-AB52A250861E}"/>
              </a:ext>
            </a:extLst>
          </p:cNvPr>
          <p:cNvSpPr>
            <a:spLocks noGrp="1"/>
          </p:cNvSpPr>
          <p:nvPr>
            <p:ph type="body" sz="quarter" idx="13"/>
          </p:nvPr>
        </p:nvSpPr>
        <p:spPr>
          <a:xfrm>
            <a:off x="1079245" y="2529788"/>
            <a:ext cx="6417109" cy="3482197"/>
          </a:xfrm>
        </p:spPr>
        <p:txBody>
          <a:bodyPr/>
          <a:lstStyle/>
          <a:p>
            <a:pPr marL="0" indent="0">
              <a:buNone/>
            </a:pPr>
            <a:r>
              <a:rPr lang="en-US" dirty="0">
                <a:latin typeface="Arial" panose="020B0604020202020204" pitchFamily="34" charset="0"/>
                <a:cs typeface="Arial" panose="020B0604020202020204" pitchFamily="34" charset="0"/>
              </a:rPr>
              <a:t>The Canadian Legion of the British Empire Services League” Letter Patent (Charter) created/ Legion established in 1926</a:t>
            </a:r>
          </a:p>
        </p:txBody>
      </p:sp>
      <p:pic>
        <p:nvPicPr>
          <p:cNvPr id="9" name="Picture 8">
            <a:extLst>
              <a:ext uri="{FF2B5EF4-FFF2-40B4-BE49-F238E27FC236}">
                <a16:creationId xmlns:a16="http://schemas.microsoft.com/office/drawing/2014/main" id="{3DF15FD6-15E6-8B46-BE70-BF32B7FFFC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28061" y="3156011"/>
            <a:ext cx="3354552" cy="2630874"/>
          </a:xfrm>
          <a:prstGeom prst="rect">
            <a:avLst/>
          </a:prstGeom>
        </p:spPr>
      </p:pic>
      <p:pic>
        <p:nvPicPr>
          <p:cNvPr id="10" name="Picture 9">
            <a:extLst>
              <a:ext uri="{FF2B5EF4-FFF2-40B4-BE49-F238E27FC236}">
                <a16:creationId xmlns:a16="http://schemas.microsoft.com/office/drawing/2014/main" id="{1228CF64-3727-F141-A5C1-18B4214AB9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8060" y="1152266"/>
            <a:ext cx="3354553" cy="1907163"/>
          </a:xfrm>
          <a:prstGeom prst="rect">
            <a:avLst/>
          </a:prstGeom>
        </p:spPr>
      </p:pic>
      <p:sp>
        <p:nvSpPr>
          <p:cNvPr id="11" name="Text Placeholder 3">
            <a:extLst>
              <a:ext uri="{FF2B5EF4-FFF2-40B4-BE49-F238E27FC236}">
                <a16:creationId xmlns:a16="http://schemas.microsoft.com/office/drawing/2014/main" id="{9D6138C7-8F74-0F4F-9D35-69A65F771D8F}"/>
              </a:ext>
            </a:extLst>
          </p:cNvPr>
          <p:cNvSpPr txBox="1">
            <a:spLocks/>
          </p:cNvSpPr>
          <p:nvPr/>
        </p:nvSpPr>
        <p:spPr>
          <a:xfrm>
            <a:off x="1079246" y="3209944"/>
            <a:ext cx="6003426" cy="50748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solidFill>
                  <a:srgbClr val="FF0000"/>
                </a:solidFill>
              </a:rPr>
              <a:t>Ottawa 1948</a:t>
            </a:r>
          </a:p>
        </p:txBody>
      </p:sp>
      <p:sp>
        <p:nvSpPr>
          <p:cNvPr id="12" name="Text Placeholder 4">
            <a:extLst>
              <a:ext uri="{FF2B5EF4-FFF2-40B4-BE49-F238E27FC236}">
                <a16:creationId xmlns:a16="http://schemas.microsoft.com/office/drawing/2014/main" id="{894DC440-5E12-5D43-8819-0AAFD2ECE077}"/>
              </a:ext>
            </a:extLst>
          </p:cNvPr>
          <p:cNvSpPr txBox="1">
            <a:spLocks/>
          </p:cNvSpPr>
          <p:nvPr/>
        </p:nvSpPr>
        <p:spPr>
          <a:xfrm>
            <a:off x="1078883" y="3606481"/>
            <a:ext cx="6417109" cy="397907"/>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140"/>
              </a:lnSpc>
              <a:buNone/>
            </a:pPr>
            <a:r>
              <a:rPr lang="en-US" dirty="0">
                <a:latin typeface="Arial" panose="020B0604020202020204" pitchFamily="34" charset="0"/>
                <a:cs typeface="Arial" panose="020B0604020202020204" pitchFamily="34" charset="0"/>
              </a:rPr>
              <a:t>Act of Parliament incorporates Legion</a:t>
            </a:r>
          </a:p>
        </p:txBody>
      </p:sp>
      <p:sp>
        <p:nvSpPr>
          <p:cNvPr id="13" name="Text Placeholder 3">
            <a:extLst>
              <a:ext uri="{FF2B5EF4-FFF2-40B4-BE49-F238E27FC236}">
                <a16:creationId xmlns:a16="http://schemas.microsoft.com/office/drawing/2014/main" id="{AF312E10-FD06-6A4E-9A11-12CED3B3AE32}"/>
              </a:ext>
            </a:extLst>
          </p:cNvPr>
          <p:cNvSpPr txBox="1">
            <a:spLocks/>
          </p:cNvSpPr>
          <p:nvPr/>
        </p:nvSpPr>
        <p:spPr>
          <a:xfrm>
            <a:off x="1078883" y="4037718"/>
            <a:ext cx="6003426" cy="50748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solidFill>
                  <a:srgbClr val="FF0000"/>
                </a:solidFill>
              </a:rPr>
              <a:t>London 1960</a:t>
            </a:r>
          </a:p>
        </p:txBody>
      </p:sp>
      <p:sp>
        <p:nvSpPr>
          <p:cNvPr id="14" name="Text Placeholder 4">
            <a:extLst>
              <a:ext uri="{FF2B5EF4-FFF2-40B4-BE49-F238E27FC236}">
                <a16:creationId xmlns:a16="http://schemas.microsoft.com/office/drawing/2014/main" id="{64D737FB-69F0-3F44-92E3-7D148E6851DB}"/>
              </a:ext>
            </a:extLst>
          </p:cNvPr>
          <p:cNvSpPr txBox="1">
            <a:spLocks/>
          </p:cNvSpPr>
          <p:nvPr/>
        </p:nvSpPr>
        <p:spPr>
          <a:xfrm>
            <a:off x="1079245" y="4475713"/>
            <a:ext cx="6417109" cy="397907"/>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160"/>
              </a:lnSpc>
              <a:buNone/>
            </a:pPr>
            <a:r>
              <a:rPr lang="en-US" dirty="0">
                <a:latin typeface="Arial" panose="020B0604020202020204" pitchFamily="34" charset="0"/>
                <a:cs typeface="Arial" panose="020B0604020202020204" pitchFamily="34" charset="0"/>
              </a:rPr>
              <a:t>Queen Elizabeth II consents to the use of prefix “Royal” –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name becomes The Royal Canadian Legion</a:t>
            </a:r>
          </a:p>
        </p:txBody>
      </p:sp>
      <p:sp>
        <p:nvSpPr>
          <p:cNvPr id="15" name="Text Placeholder 3">
            <a:extLst>
              <a:ext uri="{FF2B5EF4-FFF2-40B4-BE49-F238E27FC236}">
                <a16:creationId xmlns:a16="http://schemas.microsoft.com/office/drawing/2014/main" id="{93E692F6-A148-3946-8FC4-DDA7D26BE603}"/>
              </a:ext>
            </a:extLst>
          </p:cNvPr>
          <p:cNvSpPr txBox="1">
            <a:spLocks/>
          </p:cNvSpPr>
          <p:nvPr/>
        </p:nvSpPr>
        <p:spPr>
          <a:xfrm>
            <a:off x="1079246" y="5208521"/>
            <a:ext cx="6003426" cy="50748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solidFill>
                  <a:srgbClr val="FF0000"/>
                </a:solidFill>
              </a:rPr>
              <a:t>Ottawa 1961</a:t>
            </a:r>
          </a:p>
        </p:txBody>
      </p:sp>
      <p:sp>
        <p:nvSpPr>
          <p:cNvPr id="16" name="Text Placeholder 4">
            <a:extLst>
              <a:ext uri="{FF2B5EF4-FFF2-40B4-BE49-F238E27FC236}">
                <a16:creationId xmlns:a16="http://schemas.microsoft.com/office/drawing/2014/main" id="{5075B512-880C-764E-BC3B-06B366126730}"/>
              </a:ext>
            </a:extLst>
          </p:cNvPr>
          <p:cNvSpPr txBox="1">
            <a:spLocks/>
          </p:cNvSpPr>
          <p:nvPr/>
        </p:nvSpPr>
        <p:spPr>
          <a:xfrm>
            <a:off x="1079245" y="5614078"/>
            <a:ext cx="6417109" cy="397907"/>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Act of Incorporation amended to make change official</a:t>
            </a:r>
          </a:p>
        </p:txBody>
      </p:sp>
      <p:sp>
        <p:nvSpPr>
          <p:cNvPr id="17" name="Text Placeholder 34">
            <a:extLst>
              <a:ext uri="{FF2B5EF4-FFF2-40B4-BE49-F238E27FC236}">
                <a16:creationId xmlns:a16="http://schemas.microsoft.com/office/drawing/2014/main" id="{0ACD67A1-F391-1F45-91C7-356DDCEFFA6C}"/>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spTree>
    <p:extLst>
      <p:ext uri="{BB962C8B-B14F-4D97-AF65-F5344CB8AC3E}">
        <p14:creationId xmlns:p14="http://schemas.microsoft.com/office/powerpoint/2010/main" val="3224523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346E06-DBF6-AC44-B540-5C21EACBE2B1}"/>
              </a:ext>
            </a:extLst>
          </p:cNvPr>
          <p:cNvSpPr>
            <a:spLocks noGrp="1"/>
          </p:cNvSpPr>
          <p:nvPr>
            <p:ph type="body" sz="quarter" idx="11"/>
          </p:nvPr>
        </p:nvSpPr>
        <p:spPr>
          <a:xfrm>
            <a:off x="1078883" y="1698805"/>
            <a:ext cx="6003789" cy="1437370"/>
          </a:xfrm>
        </p:spPr>
        <p:txBody>
          <a:bodyPr/>
          <a:lstStyle/>
          <a:p>
            <a:r>
              <a:rPr lang="en-US" dirty="0"/>
              <a:t>Legion’s </a:t>
            </a:r>
            <a:r>
              <a:rPr lang="en-US" dirty="0">
                <a:solidFill>
                  <a:srgbClr val="FF0000"/>
                </a:solidFill>
              </a:rPr>
              <a:t>100</a:t>
            </a:r>
            <a:r>
              <a:rPr lang="en-US" baseline="30000" dirty="0">
                <a:solidFill>
                  <a:srgbClr val="FF0000"/>
                </a:solidFill>
              </a:rPr>
              <a:t>th</a:t>
            </a:r>
            <a:r>
              <a:rPr lang="en-US" dirty="0">
                <a:solidFill>
                  <a:srgbClr val="FF0000"/>
                </a:solidFill>
              </a:rPr>
              <a:t> </a:t>
            </a:r>
            <a:r>
              <a:rPr lang="en-US" dirty="0"/>
              <a:t> Anniversary!</a:t>
            </a:r>
            <a:endParaRPr lang="en-US" dirty="0">
              <a:solidFill>
                <a:srgbClr val="FF0000"/>
              </a:solidFill>
            </a:endParaRPr>
          </a:p>
        </p:txBody>
      </p:sp>
      <p:sp>
        <p:nvSpPr>
          <p:cNvPr id="5" name="Text Placeholder 4">
            <a:extLst>
              <a:ext uri="{FF2B5EF4-FFF2-40B4-BE49-F238E27FC236}">
                <a16:creationId xmlns:a16="http://schemas.microsoft.com/office/drawing/2014/main" id="{B02DC207-5694-2249-957E-236029B0B161}"/>
              </a:ext>
            </a:extLst>
          </p:cNvPr>
          <p:cNvSpPr>
            <a:spLocks noGrp="1"/>
          </p:cNvSpPr>
          <p:nvPr>
            <p:ph type="body" sz="quarter" idx="13"/>
          </p:nvPr>
        </p:nvSpPr>
        <p:spPr>
          <a:xfrm>
            <a:off x="1079246" y="3429000"/>
            <a:ext cx="5656091" cy="2469776"/>
          </a:xfrm>
        </p:spPr>
        <p:txBody>
          <a:bodyPr>
            <a:noAutofit/>
          </a:bodyPr>
          <a:lstStyle/>
          <a:p>
            <a:r>
              <a:rPr lang="en-US" dirty="0">
                <a:latin typeface="Arial" panose="020B0604020202020204" pitchFamily="34" charset="0"/>
                <a:cs typeface="Arial" panose="020B0604020202020204" pitchFamily="34" charset="0"/>
              </a:rPr>
              <a:t>The Legion is celebrating its centenary in  </a:t>
            </a:r>
            <a:r>
              <a:rPr lang="en-US" sz="3200" b="1" dirty="0">
                <a:solidFill>
                  <a:srgbClr val="FF0000"/>
                </a:solidFill>
                <a:latin typeface="Arial" panose="020B0604020202020204" pitchFamily="34" charset="0"/>
                <a:cs typeface="Arial" panose="020B0604020202020204" pitchFamily="34" charset="0"/>
              </a:rPr>
              <a:t>2026</a:t>
            </a:r>
          </a:p>
          <a:p>
            <a:r>
              <a:rPr lang="en-US" dirty="0">
                <a:latin typeface="Arial" panose="020B0604020202020204" pitchFamily="34" charset="0"/>
                <a:cs typeface="Arial" panose="020B0604020202020204" pitchFamily="34" charset="0"/>
              </a:rPr>
              <a:t>Official birthday on July 17, 2026.</a:t>
            </a:r>
          </a:p>
          <a:p>
            <a:r>
              <a:rPr lang="en-US" dirty="0">
                <a:latin typeface="Arial" panose="020B0604020202020204" pitchFamily="34" charset="0"/>
                <a:cs typeface="Arial" panose="020B0604020202020204" pitchFamily="34" charset="0"/>
              </a:rPr>
              <a:t>Commemorative events and souvenir items.</a:t>
            </a:r>
          </a:p>
        </p:txBody>
      </p:sp>
      <p:sp>
        <p:nvSpPr>
          <p:cNvPr id="7" name="Text Placeholder 34">
            <a:extLst>
              <a:ext uri="{FF2B5EF4-FFF2-40B4-BE49-F238E27FC236}">
                <a16:creationId xmlns:a16="http://schemas.microsoft.com/office/drawing/2014/main" id="{55F72C7B-D5C1-AE40-B0BD-8544A75CE7FB}"/>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900" b="1" i="0" u="none" strike="noStrike" kern="1200" cap="none" spc="300" normalizeH="0" baseline="0" noProof="0" dirty="0">
                <a:ln>
                  <a:noFill/>
                </a:ln>
                <a:solidFill>
                  <a:prstClr val="black"/>
                </a:solidFill>
                <a:effectLst/>
                <a:uLnTx/>
                <a:uFillTx/>
                <a:latin typeface="Arial Black" panose="020B0604020202020204" pitchFamily="34" charset="0"/>
                <a:ea typeface="+mn-ea"/>
              </a:rPr>
              <a:t>OVERVIEW</a:t>
            </a:r>
          </a:p>
        </p:txBody>
      </p:sp>
      <p:pic>
        <p:nvPicPr>
          <p:cNvPr id="6" name="Picture 5">
            <a:extLst>
              <a:ext uri="{FF2B5EF4-FFF2-40B4-BE49-F238E27FC236}">
                <a16:creationId xmlns:a16="http://schemas.microsoft.com/office/drawing/2014/main" id="{3B937ECB-02E4-1960-46D8-1A44A2CA1109}"/>
              </a:ext>
            </a:extLst>
          </p:cNvPr>
          <p:cNvPicPr>
            <a:picLocks noChangeAspect="1"/>
          </p:cNvPicPr>
          <p:nvPr/>
        </p:nvPicPr>
        <p:blipFill>
          <a:blip r:embed="rId3"/>
          <a:stretch>
            <a:fillRect/>
          </a:stretch>
        </p:blipFill>
        <p:spPr>
          <a:xfrm>
            <a:off x="7867858" y="321068"/>
            <a:ext cx="3044651" cy="2379232"/>
          </a:xfrm>
          <a:prstGeom prst="rect">
            <a:avLst/>
          </a:prstGeom>
        </p:spPr>
      </p:pic>
      <p:pic>
        <p:nvPicPr>
          <p:cNvPr id="10" name="Picture 9">
            <a:extLst>
              <a:ext uri="{FF2B5EF4-FFF2-40B4-BE49-F238E27FC236}">
                <a16:creationId xmlns:a16="http://schemas.microsoft.com/office/drawing/2014/main" id="{EBD27C59-5428-F4D8-BE8F-54BDE846BB4B}"/>
              </a:ext>
            </a:extLst>
          </p:cNvPr>
          <p:cNvPicPr>
            <a:picLocks noChangeAspect="1"/>
          </p:cNvPicPr>
          <p:nvPr/>
        </p:nvPicPr>
        <p:blipFill>
          <a:blip r:embed="rId4"/>
          <a:stretch>
            <a:fillRect/>
          </a:stretch>
        </p:blipFill>
        <p:spPr>
          <a:xfrm>
            <a:off x="8851538" y="2887709"/>
            <a:ext cx="2867130" cy="1168355"/>
          </a:xfrm>
          <a:prstGeom prst="rect">
            <a:avLst/>
          </a:prstGeom>
        </p:spPr>
      </p:pic>
      <p:pic>
        <p:nvPicPr>
          <p:cNvPr id="12" name="Picture 11">
            <a:extLst>
              <a:ext uri="{FF2B5EF4-FFF2-40B4-BE49-F238E27FC236}">
                <a16:creationId xmlns:a16="http://schemas.microsoft.com/office/drawing/2014/main" id="{A8BFC092-EE47-2286-F03B-2B0C94BF1AFC}"/>
              </a:ext>
            </a:extLst>
          </p:cNvPr>
          <p:cNvPicPr>
            <a:picLocks noChangeAspect="1"/>
          </p:cNvPicPr>
          <p:nvPr/>
        </p:nvPicPr>
        <p:blipFill>
          <a:blip r:embed="rId5"/>
          <a:stretch>
            <a:fillRect/>
          </a:stretch>
        </p:blipFill>
        <p:spPr>
          <a:xfrm>
            <a:off x="6965787" y="3629552"/>
            <a:ext cx="2166458" cy="1227841"/>
          </a:xfrm>
          <a:prstGeom prst="rect">
            <a:avLst/>
          </a:prstGeom>
        </p:spPr>
      </p:pic>
      <p:pic>
        <p:nvPicPr>
          <p:cNvPr id="14" name="Picture 13">
            <a:extLst>
              <a:ext uri="{FF2B5EF4-FFF2-40B4-BE49-F238E27FC236}">
                <a16:creationId xmlns:a16="http://schemas.microsoft.com/office/drawing/2014/main" id="{B6363D21-02F5-1169-B19E-E01CF8652439}"/>
              </a:ext>
            </a:extLst>
          </p:cNvPr>
          <p:cNvPicPr>
            <a:picLocks noChangeAspect="1"/>
          </p:cNvPicPr>
          <p:nvPr/>
        </p:nvPicPr>
        <p:blipFill>
          <a:blip r:embed="rId6"/>
          <a:stretch>
            <a:fillRect/>
          </a:stretch>
        </p:blipFill>
        <p:spPr>
          <a:xfrm>
            <a:off x="9822879" y="3936720"/>
            <a:ext cx="1655302" cy="1655302"/>
          </a:xfrm>
          <a:prstGeom prst="rect">
            <a:avLst/>
          </a:prstGeom>
        </p:spPr>
      </p:pic>
    </p:spTree>
    <p:extLst>
      <p:ext uri="{BB962C8B-B14F-4D97-AF65-F5344CB8AC3E}">
        <p14:creationId xmlns:p14="http://schemas.microsoft.com/office/powerpoint/2010/main" val="2773105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346E06-DBF6-AC44-B540-5C21EACBE2B1}"/>
              </a:ext>
            </a:extLst>
          </p:cNvPr>
          <p:cNvSpPr>
            <a:spLocks noGrp="1"/>
          </p:cNvSpPr>
          <p:nvPr>
            <p:ph type="body" sz="quarter" idx="11"/>
          </p:nvPr>
        </p:nvSpPr>
        <p:spPr>
          <a:xfrm>
            <a:off x="1078883" y="1698805"/>
            <a:ext cx="6003789" cy="845987"/>
          </a:xfrm>
        </p:spPr>
        <p:txBody>
          <a:bodyPr/>
          <a:lstStyle/>
          <a:p>
            <a:r>
              <a:rPr lang="en-US" dirty="0"/>
              <a:t>The Red </a:t>
            </a:r>
            <a:r>
              <a:rPr lang="en-US" dirty="0">
                <a:solidFill>
                  <a:srgbClr val="FF0000"/>
                </a:solidFill>
              </a:rPr>
              <a:t>Poppy</a:t>
            </a:r>
          </a:p>
        </p:txBody>
      </p:sp>
      <p:sp>
        <p:nvSpPr>
          <p:cNvPr id="5" name="Text Placeholder 4">
            <a:extLst>
              <a:ext uri="{FF2B5EF4-FFF2-40B4-BE49-F238E27FC236}">
                <a16:creationId xmlns:a16="http://schemas.microsoft.com/office/drawing/2014/main" id="{B02DC207-5694-2249-957E-236029B0B161}"/>
              </a:ext>
            </a:extLst>
          </p:cNvPr>
          <p:cNvSpPr>
            <a:spLocks noGrp="1"/>
          </p:cNvSpPr>
          <p:nvPr>
            <p:ph type="body" sz="quarter" idx="13"/>
          </p:nvPr>
        </p:nvSpPr>
        <p:spPr>
          <a:xfrm>
            <a:off x="1079246" y="2655844"/>
            <a:ext cx="6003426" cy="3242932"/>
          </a:xfrm>
        </p:spPr>
        <p:txBody>
          <a:bodyPr>
            <a:noAutofit/>
          </a:bodyPr>
          <a:lstStyle/>
          <a:p>
            <a:r>
              <a:rPr lang="en-US" dirty="0">
                <a:latin typeface="Arial" panose="020B0604020202020204" pitchFamily="34" charset="0"/>
                <a:cs typeface="Arial" panose="020B0604020202020204" pitchFamily="34" charset="0"/>
              </a:rPr>
              <a:t>Canada’s official symbol of Remembrance</a:t>
            </a:r>
          </a:p>
          <a:p>
            <a:r>
              <a:rPr lang="en-US" dirty="0">
                <a:latin typeface="Arial" panose="020B0604020202020204" pitchFamily="34" charset="0"/>
                <a:cs typeface="Arial" panose="020B0604020202020204" pitchFamily="34" charset="0"/>
              </a:rPr>
              <a:t>Became biodegradable in 2022</a:t>
            </a:r>
          </a:p>
          <a:p>
            <a:r>
              <a:rPr lang="en-US" dirty="0">
                <a:latin typeface="Arial" panose="020B0604020202020204" pitchFamily="34" charset="0"/>
                <a:cs typeface="Arial" panose="020B0604020202020204" pitchFamily="34" charset="0"/>
              </a:rPr>
              <a:t>Legion responsibility to safeguard as a sacred symbol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via Act of Parliament</a:t>
            </a:r>
          </a:p>
          <a:p>
            <a:r>
              <a:rPr lang="en-US" dirty="0">
                <a:latin typeface="Arial" panose="020B0604020202020204" pitchFamily="34" charset="0"/>
                <a:cs typeface="Arial" panose="020B0604020202020204" pitchFamily="34" charset="0"/>
              </a:rPr>
              <a:t>The Royal Canadian Legion granted Poppy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trademark in 1948</a:t>
            </a:r>
          </a:p>
          <a:p>
            <a:r>
              <a:rPr lang="en-US" dirty="0">
                <a:latin typeface="Arial" panose="020B0604020202020204" pitchFamily="34" charset="0"/>
                <a:cs typeface="Arial" panose="020B0604020202020204" pitchFamily="34" charset="0"/>
              </a:rPr>
              <a:t>Symbol’s use for Remembrance can be granted only by the Legion’s National Headquarters</a:t>
            </a:r>
          </a:p>
        </p:txBody>
      </p:sp>
      <p:sp>
        <p:nvSpPr>
          <p:cNvPr id="7" name="Text Placeholder 34">
            <a:extLst>
              <a:ext uri="{FF2B5EF4-FFF2-40B4-BE49-F238E27FC236}">
                <a16:creationId xmlns:a16="http://schemas.microsoft.com/office/drawing/2014/main" id="{55F72C7B-D5C1-AE40-B0BD-8544A75CE7FB}"/>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4" name="Picture 3" descr="A person holding a red flower&#10;&#10;Description automatically generated">
            <a:extLst>
              <a:ext uri="{FF2B5EF4-FFF2-40B4-BE49-F238E27FC236}">
                <a16:creationId xmlns:a16="http://schemas.microsoft.com/office/drawing/2014/main" id="{8192F610-930B-0B90-27FD-EA28B39A23D6}"/>
              </a:ext>
            </a:extLst>
          </p:cNvPr>
          <p:cNvPicPr>
            <a:picLocks noChangeAspect="1"/>
          </p:cNvPicPr>
          <p:nvPr/>
        </p:nvPicPr>
        <p:blipFill>
          <a:blip r:embed="rId3"/>
          <a:stretch>
            <a:fillRect/>
          </a:stretch>
        </p:blipFill>
        <p:spPr>
          <a:xfrm>
            <a:off x="7624138" y="1828799"/>
            <a:ext cx="3655884" cy="27419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5958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661981-66D2-7847-AECC-790DD2BE57AF}"/>
              </a:ext>
            </a:extLst>
          </p:cNvPr>
          <p:cNvSpPr>
            <a:spLocks noGrp="1"/>
          </p:cNvSpPr>
          <p:nvPr>
            <p:ph type="body" sz="quarter" idx="11"/>
          </p:nvPr>
        </p:nvSpPr>
        <p:spPr/>
        <p:txBody>
          <a:bodyPr/>
          <a:lstStyle/>
          <a:p>
            <a:r>
              <a:rPr lang="en-US" dirty="0"/>
              <a:t>Our </a:t>
            </a:r>
            <a:r>
              <a:rPr lang="en-US" dirty="0">
                <a:solidFill>
                  <a:srgbClr val="FF0000"/>
                </a:solidFill>
              </a:rPr>
              <a:t>pillars</a:t>
            </a:r>
          </a:p>
        </p:txBody>
      </p:sp>
      <p:sp>
        <p:nvSpPr>
          <p:cNvPr id="4" name="Text Placeholder 3">
            <a:extLst>
              <a:ext uri="{FF2B5EF4-FFF2-40B4-BE49-F238E27FC236}">
                <a16:creationId xmlns:a16="http://schemas.microsoft.com/office/drawing/2014/main" id="{61C92535-8C17-314D-B959-975905453D97}"/>
              </a:ext>
            </a:extLst>
          </p:cNvPr>
          <p:cNvSpPr>
            <a:spLocks noGrp="1"/>
          </p:cNvSpPr>
          <p:nvPr>
            <p:ph type="body" sz="quarter" idx="12"/>
          </p:nvPr>
        </p:nvSpPr>
        <p:spPr>
          <a:xfrm>
            <a:off x="1105343" y="2495165"/>
            <a:ext cx="6003426" cy="507483"/>
          </a:xfrm>
        </p:spPr>
        <p:txBody>
          <a:bodyPr/>
          <a:lstStyle/>
          <a:p>
            <a:endParaRPr lang="en-US" b="0" dirty="0"/>
          </a:p>
          <a:p>
            <a:r>
              <a:rPr lang="en-US" b="0" dirty="0"/>
              <a:t>Serving Veterans and their families</a:t>
            </a:r>
          </a:p>
        </p:txBody>
      </p:sp>
      <p:sp>
        <p:nvSpPr>
          <p:cNvPr id="13" name="Text Placeholder 3">
            <a:extLst>
              <a:ext uri="{FF2B5EF4-FFF2-40B4-BE49-F238E27FC236}">
                <a16:creationId xmlns:a16="http://schemas.microsoft.com/office/drawing/2014/main" id="{6223C333-15B4-8B43-9F37-675514CC6ABC}"/>
              </a:ext>
            </a:extLst>
          </p:cNvPr>
          <p:cNvSpPr txBox="1">
            <a:spLocks/>
          </p:cNvSpPr>
          <p:nvPr/>
        </p:nvSpPr>
        <p:spPr>
          <a:xfrm>
            <a:off x="1079246" y="3313472"/>
            <a:ext cx="6003426" cy="50748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0" dirty="0"/>
          </a:p>
          <a:p>
            <a:r>
              <a:rPr lang="en-US" b="0" dirty="0"/>
              <a:t>Promoting Remembrance </a:t>
            </a:r>
          </a:p>
        </p:txBody>
      </p:sp>
      <p:sp>
        <p:nvSpPr>
          <p:cNvPr id="14" name="Text Placeholder 3">
            <a:extLst>
              <a:ext uri="{FF2B5EF4-FFF2-40B4-BE49-F238E27FC236}">
                <a16:creationId xmlns:a16="http://schemas.microsoft.com/office/drawing/2014/main" id="{7BA5626C-804F-A249-A4B6-C054BF3831CC}"/>
              </a:ext>
            </a:extLst>
          </p:cNvPr>
          <p:cNvSpPr txBox="1">
            <a:spLocks/>
          </p:cNvSpPr>
          <p:nvPr/>
        </p:nvSpPr>
        <p:spPr>
          <a:xfrm>
            <a:off x="1079246" y="4176113"/>
            <a:ext cx="6003426" cy="50748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Tx/>
              <a:buNone/>
              <a:defRPr sz="2400" b="1" i="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0" dirty="0"/>
          </a:p>
          <a:p>
            <a:r>
              <a:rPr lang="en-US" b="0" dirty="0"/>
              <a:t>Serving our communities</a:t>
            </a:r>
          </a:p>
        </p:txBody>
      </p:sp>
      <p:sp>
        <p:nvSpPr>
          <p:cNvPr id="15" name="Text Placeholder 34">
            <a:extLst>
              <a:ext uri="{FF2B5EF4-FFF2-40B4-BE49-F238E27FC236}">
                <a16:creationId xmlns:a16="http://schemas.microsoft.com/office/drawing/2014/main" id="{454972A5-EF0D-194F-BFC0-AF6FB61C70EC}"/>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7" name="Picture 6" descr="A person standing next to a tractor&#10;&#10;Description automatically generated">
            <a:extLst>
              <a:ext uri="{FF2B5EF4-FFF2-40B4-BE49-F238E27FC236}">
                <a16:creationId xmlns:a16="http://schemas.microsoft.com/office/drawing/2014/main" id="{560DF647-1EAA-3A59-674B-9CCD45E382CF}"/>
              </a:ext>
            </a:extLst>
          </p:cNvPr>
          <p:cNvPicPr>
            <a:picLocks noChangeAspect="1"/>
          </p:cNvPicPr>
          <p:nvPr/>
        </p:nvPicPr>
        <p:blipFill>
          <a:blip r:embed="rId3"/>
          <a:stretch>
            <a:fillRect/>
          </a:stretch>
        </p:blipFill>
        <p:spPr>
          <a:xfrm>
            <a:off x="6178993" y="2085278"/>
            <a:ext cx="4933761" cy="27752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702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4573F3-2FEA-324B-AD82-DA8A7F969B11}"/>
              </a:ext>
            </a:extLst>
          </p:cNvPr>
          <p:cNvSpPr>
            <a:spLocks noGrp="1"/>
          </p:cNvSpPr>
          <p:nvPr>
            <p:ph type="body" sz="quarter" idx="11"/>
          </p:nvPr>
        </p:nvSpPr>
        <p:spPr>
          <a:xfrm>
            <a:off x="1079245" y="1186945"/>
            <a:ext cx="6003789" cy="1303843"/>
          </a:xfrm>
        </p:spPr>
        <p:txBody>
          <a:bodyPr/>
          <a:lstStyle/>
          <a:p>
            <a:r>
              <a:rPr lang="en-US" dirty="0"/>
              <a:t>Serving </a:t>
            </a:r>
            <a:r>
              <a:rPr lang="en-US" dirty="0">
                <a:solidFill>
                  <a:srgbClr val="FF0000"/>
                </a:solidFill>
              </a:rPr>
              <a:t>Veterans</a:t>
            </a:r>
            <a:r>
              <a:rPr lang="en-US" dirty="0"/>
              <a:t> and their families</a:t>
            </a:r>
          </a:p>
        </p:txBody>
      </p:sp>
      <p:sp>
        <p:nvSpPr>
          <p:cNvPr id="5" name="Text Placeholder 4">
            <a:extLst>
              <a:ext uri="{FF2B5EF4-FFF2-40B4-BE49-F238E27FC236}">
                <a16:creationId xmlns:a16="http://schemas.microsoft.com/office/drawing/2014/main" id="{3BBF74D0-3135-1342-80FE-A3CC7E718072}"/>
              </a:ext>
            </a:extLst>
          </p:cNvPr>
          <p:cNvSpPr>
            <a:spLocks noGrp="1"/>
          </p:cNvSpPr>
          <p:nvPr>
            <p:ph type="body" sz="quarter" idx="13"/>
          </p:nvPr>
        </p:nvSpPr>
        <p:spPr>
          <a:xfrm>
            <a:off x="1079245" y="2955072"/>
            <a:ext cx="6447828" cy="2933471"/>
          </a:xfrm>
        </p:spPr>
        <p:txBody>
          <a:bodyPr>
            <a:noAutofit/>
          </a:bodyPr>
          <a:lstStyle/>
          <a:p>
            <a:r>
              <a:rPr lang="en-US" dirty="0">
                <a:latin typeface="Arial" panose="020B0604020202020204" pitchFamily="34" charset="0"/>
                <a:cs typeface="Arial" panose="020B0604020202020204" pitchFamily="34" charset="0"/>
              </a:rPr>
              <a:t>Veterans Services</a:t>
            </a:r>
          </a:p>
          <a:p>
            <a:r>
              <a:rPr lang="en-US" dirty="0">
                <a:latin typeface="Arial" panose="020B0604020202020204" pitchFamily="34" charset="0"/>
                <a:cs typeface="Arial" panose="020B0604020202020204" pitchFamily="34" charset="0"/>
              </a:rPr>
              <a:t>Homelessness, Advocacy, Peer support</a:t>
            </a:r>
          </a:p>
          <a:p>
            <a:r>
              <a:rPr lang="en-US" dirty="0">
                <a:latin typeface="Arial" panose="020B0604020202020204" pitchFamily="34" charset="0"/>
                <a:cs typeface="Arial" panose="020B0604020202020204" pitchFamily="34" charset="0"/>
              </a:rPr>
              <a:t>CAF Operation Santa Claus, Operation Canada Day</a:t>
            </a:r>
          </a:p>
          <a:p>
            <a:r>
              <a:rPr lang="en-US" dirty="0">
                <a:latin typeface="Arial" panose="020B0604020202020204" pitchFamily="34" charset="0"/>
                <a:cs typeface="Arial" panose="020B0604020202020204" pitchFamily="34" charset="0"/>
              </a:rPr>
              <a:t>Research, $50,000 PhD. scholarship</a:t>
            </a:r>
          </a:p>
          <a:p>
            <a:r>
              <a:rPr lang="en-US" dirty="0">
                <a:latin typeface="Arial" panose="020B0604020202020204" pitchFamily="34" charset="0"/>
                <a:cs typeface="Arial" panose="020B0604020202020204" pitchFamily="34" charset="0"/>
              </a:rPr>
              <a:t>The Ladies Auxiliary</a:t>
            </a:r>
          </a:p>
          <a:p>
            <a:pPr marL="3657600" lvl="8" indent="0">
              <a:buNone/>
            </a:pPr>
            <a:r>
              <a:rPr lang="en-US" sz="1000" dirty="0">
                <a:latin typeface="Arial" panose="020B0604020202020204" pitchFamily="34" charset="0"/>
                <a:cs typeface="Arial" panose="020B0604020202020204" pitchFamily="34" charset="0"/>
              </a:rPr>
              <a:t>	</a:t>
            </a:r>
          </a:p>
          <a:p>
            <a:pPr marL="3657600" lvl="8" indent="0">
              <a:buNone/>
            </a:pPr>
            <a:r>
              <a:rPr lang="en-US" sz="1000" i="1" dirty="0">
                <a:latin typeface="Arial" panose="020B0604020202020204" pitchFamily="34" charset="0"/>
                <a:cs typeface="Arial" panose="020B0604020202020204" pitchFamily="34" charset="0"/>
              </a:rPr>
              <a:t>Veteran photos: Government of Canada</a:t>
            </a:r>
          </a:p>
        </p:txBody>
      </p:sp>
      <p:sp>
        <p:nvSpPr>
          <p:cNvPr id="8" name="Text Placeholder 34">
            <a:extLst>
              <a:ext uri="{FF2B5EF4-FFF2-40B4-BE49-F238E27FC236}">
                <a16:creationId xmlns:a16="http://schemas.microsoft.com/office/drawing/2014/main" id="{26600187-F964-EB46-905B-B58BE0036016}"/>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4" name="Picture 3" descr="A person working on a helicopter&#10;&#10;Description automatically generated">
            <a:extLst>
              <a:ext uri="{FF2B5EF4-FFF2-40B4-BE49-F238E27FC236}">
                <a16:creationId xmlns:a16="http://schemas.microsoft.com/office/drawing/2014/main" id="{8BCCB3DE-6DA7-2729-71CA-2020734C9CEA}"/>
              </a:ext>
            </a:extLst>
          </p:cNvPr>
          <p:cNvPicPr>
            <a:picLocks noChangeAspect="1"/>
          </p:cNvPicPr>
          <p:nvPr/>
        </p:nvPicPr>
        <p:blipFill>
          <a:blip r:embed="rId3"/>
          <a:stretch>
            <a:fillRect/>
          </a:stretch>
        </p:blipFill>
        <p:spPr>
          <a:xfrm>
            <a:off x="7384211" y="790540"/>
            <a:ext cx="2885330" cy="1923423"/>
          </a:xfrm>
          <a:prstGeom prst="rect">
            <a:avLst/>
          </a:prstGeom>
        </p:spPr>
      </p:pic>
      <p:pic>
        <p:nvPicPr>
          <p:cNvPr id="10" name="Picture 9" descr="A couple of men in hard hats pouring liquid into a canister&#10;&#10;Description automatically generated">
            <a:extLst>
              <a:ext uri="{FF2B5EF4-FFF2-40B4-BE49-F238E27FC236}">
                <a16:creationId xmlns:a16="http://schemas.microsoft.com/office/drawing/2014/main" id="{D6C96079-F2C8-936E-C23F-2E66C1EB4F77}"/>
              </a:ext>
            </a:extLst>
          </p:cNvPr>
          <p:cNvPicPr>
            <a:picLocks noChangeAspect="1"/>
          </p:cNvPicPr>
          <p:nvPr/>
        </p:nvPicPr>
        <p:blipFill>
          <a:blip r:embed="rId4"/>
          <a:stretch>
            <a:fillRect/>
          </a:stretch>
        </p:blipFill>
        <p:spPr>
          <a:xfrm>
            <a:off x="9156682" y="2587520"/>
            <a:ext cx="2784746" cy="1923423"/>
          </a:xfrm>
          <a:prstGeom prst="rect">
            <a:avLst/>
          </a:prstGeom>
        </p:spPr>
      </p:pic>
      <p:pic>
        <p:nvPicPr>
          <p:cNvPr id="14" name="Picture 13" descr="A person in uniform looking at a ship&#10;&#10;Description automatically generated">
            <a:extLst>
              <a:ext uri="{FF2B5EF4-FFF2-40B4-BE49-F238E27FC236}">
                <a16:creationId xmlns:a16="http://schemas.microsoft.com/office/drawing/2014/main" id="{35910893-FD71-78D2-BF72-F6E08AB02C67}"/>
              </a:ext>
            </a:extLst>
          </p:cNvPr>
          <p:cNvPicPr>
            <a:picLocks noChangeAspect="1"/>
          </p:cNvPicPr>
          <p:nvPr/>
        </p:nvPicPr>
        <p:blipFill>
          <a:blip r:embed="rId5"/>
          <a:stretch>
            <a:fillRect/>
          </a:stretch>
        </p:blipFill>
        <p:spPr>
          <a:xfrm>
            <a:off x="7663920" y="3965120"/>
            <a:ext cx="2885135" cy="1923423"/>
          </a:xfrm>
          <a:prstGeom prst="rect">
            <a:avLst/>
          </a:prstGeom>
        </p:spPr>
      </p:pic>
    </p:spTree>
    <p:extLst>
      <p:ext uri="{BB962C8B-B14F-4D97-AF65-F5344CB8AC3E}">
        <p14:creationId xmlns:p14="http://schemas.microsoft.com/office/powerpoint/2010/main" val="290602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32540-93AF-E94C-9FDD-0C4677B1F97A}"/>
              </a:ext>
            </a:extLst>
          </p:cNvPr>
          <p:cNvSpPr>
            <a:spLocks noGrp="1"/>
          </p:cNvSpPr>
          <p:nvPr>
            <p:ph type="body" sz="quarter" idx="11"/>
          </p:nvPr>
        </p:nvSpPr>
        <p:spPr/>
        <p:txBody>
          <a:bodyPr/>
          <a:lstStyle/>
          <a:p>
            <a:r>
              <a:rPr lang="en-US" dirty="0">
                <a:solidFill>
                  <a:srgbClr val="FF0000"/>
                </a:solidFill>
              </a:rPr>
              <a:t>Remembrance</a:t>
            </a:r>
          </a:p>
          <a:p>
            <a:endParaRPr lang="en-US" dirty="0"/>
          </a:p>
          <a:p>
            <a:endParaRPr lang="en-US" dirty="0"/>
          </a:p>
        </p:txBody>
      </p:sp>
      <p:sp>
        <p:nvSpPr>
          <p:cNvPr id="5" name="Text Placeholder 4">
            <a:extLst>
              <a:ext uri="{FF2B5EF4-FFF2-40B4-BE49-F238E27FC236}">
                <a16:creationId xmlns:a16="http://schemas.microsoft.com/office/drawing/2014/main" id="{691CE35F-F522-1F48-AA62-950F3B0AF54B}"/>
              </a:ext>
            </a:extLst>
          </p:cNvPr>
          <p:cNvSpPr>
            <a:spLocks noGrp="1"/>
          </p:cNvSpPr>
          <p:nvPr>
            <p:ph type="body" sz="quarter" idx="13"/>
          </p:nvPr>
        </p:nvSpPr>
        <p:spPr>
          <a:xfrm>
            <a:off x="1079245" y="2163337"/>
            <a:ext cx="6132437" cy="3786747"/>
          </a:xfrm>
        </p:spPr>
        <p:txBody>
          <a:bodyPr>
            <a:noAutofit/>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National Poppy Campaign from Oct. 24-Nov. 11</a:t>
            </a:r>
          </a:p>
          <a:p>
            <a:r>
              <a:rPr lang="en-US" dirty="0">
                <a:latin typeface="Arial" panose="020B0604020202020204" pitchFamily="34" charset="0"/>
                <a:cs typeface="Arial" panose="020B0604020202020204" pitchFamily="34" charset="0"/>
              </a:rPr>
              <a:t>Remembrance Day Ceremonies: local events and national ceremony at National War Memorial (Ottawa)</a:t>
            </a:r>
          </a:p>
          <a:p>
            <a:r>
              <a:rPr lang="en-US" dirty="0">
                <a:latin typeface="Arial" panose="020B0604020202020204" pitchFamily="34" charset="0"/>
                <a:cs typeface="Arial" panose="020B0604020202020204" pitchFamily="34" charset="0"/>
              </a:rPr>
              <a:t>Poppy Drop &amp; Virtual Wall of Honour on Parliament Hill/ Senate Building, Landmarks </a:t>
            </a:r>
            <a:r>
              <a:rPr lang="en-US" sz="1600" i="1" dirty="0">
                <a:latin typeface="Arial" panose="020B0604020202020204" pitchFamily="34" charset="0"/>
                <a:cs typeface="Arial" panose="020B0604020202020204" pitchFamily="34" charset="0"/>
              </a:rPr>
              <a:t>(photo courtesy CN Tower)</a:t>
            </a:r>
          </a:p>
          <a:p>
            <a:r>
              <a:rPr lang="en-US" dirty="0">
                <a:latin typeface="Arial" panose="020B0604020202020204" pitchFamily="34" charset="0"/>
                <a:cs typeface="Arial" panose="020B0604020202020204" pitchFamily="34" charset="0"/>
              </a:rPr>
              <a:t>National Youth Remembrance contests </a:t>
            </a:r>
            <a:r>
              <a:rPr lang="en-US" i="1" dirty="0">
                <a:latin typeface="Arial" panose="020B0604020202020204" pitchFamily="34" charset="0"/>
                <a:cs typeface="Arial" panose="020B0604020202020204" pitchFamily="34" charset="0"/>
              </a:rPr>
              <a:t>www.remembrancecontests.ca</a:t>
            </a:r>
          </a:p>
        </p:txBody>
      </p:sp>
      <p:sp>
        <p:nvSpPr>
          <p:cNvPr id="7" name="Text Placeholder 34">
            <a:extLst>
              <a:ext uri="{FF2B5EF4-FFF2-40B4-BE49-F238E27FC236}">
                <a16:creationId xmlns:a16="http://schemas.microsoft.com/office/drawing/2014/main" id="{563A21AA-3EF6-ED40-8606-A9ADFE185314}"/>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3074" name="Picture 2" descr="Image">
            <a:extLst>
              <a:ext uri="{FF2B5EF4-FFF2-40B4-BE49-F238E27FC236}">
                <a16:creationId xmlns:a16="http://schemas.microsoft.com/office/drawing/2014/main" id="{E857E657-FEBC-42D2-83F6-22330875D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4354" y="2124500"/>
            <a:ext cx="1754025" cy="21477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oup of people standing around a grave with red flowers&#10;&#10;Description automatically generated">
            <a:extLst>
              <a:ext uri="{FF2B5EF4-FFF2-40B4-BE49-F238E27FC236}">
                <a16:creationId xmlns:a16="http://schemas.microsoft.com/office/drawing/2014/main" id="{36AF1316-36FC-C623-3DA6-C817980DB418}"/>
              </a:ext>
            </a:extLst>
          </p:cNvPr>
          <p:cNvPicPr>
            <a:picLocks noChangeAspect="1"/>
          </p:cNvPicPr>
          <p:nvPr/>
        </p:nvPicPr>
        <p:blipFill>
          <a:blip r:embed="rId4"/>
          <a:stretch>
            <a:fillRect/>
          </a:stretch>
        </p:blipFill>
        <p:spPr>
          <a:xfrm>
            <a:off x="9399144" y="783037"/>
            <a:ext cx="2070450" cy="2760600"/>
          </a:xfrm>
          <a:prstGeom prst="rect">
            <a:avLst/>
          </a:prstGeom>
        </p:spPr>
      </p:pic>
      <p:pic>
        <p:nvPicPr>
          <p:cNvPr id="4" name="Picture 3">
            <a:extLst>
              <a:ext uri="{FF2B5EF4-FFF2-40B4-BE49-F238E27FC236}">
                <a16:creationId xmlns:a16="http://schemas.microsoft.com/office/drawing/2014/main" id="{49EA1AEE-0DCC-6E1B-87EA-E478524E9AE4}"/>
              </a:ext>
            </a:extLst>
          </p:cNvPr>
          <p:cNvPicPr>
            <a:picLocks noChangeAspect="1"/>
          </p:cNvPicPr>
          <p:nvPr/>
        </p:nvPicPr>
        <p:blipFill>
          <a:blip r:embed="rId5"/>
          <a:stretch>
            <a:fillRect/>
          </a:stretch>
        </p:blipFill>
        <p:spPr>
          <a:xfrm>
            <a:off x="8809462" y="4565878"/>
            <a:ext cx="2777705" cy="1524431"/>
          </a:xfrm>
          <a:prstGeom prst="rect">
            <a:avLst/>
          </a:prstGeom>
        </p:spPr>
      </p:pic>
    </p:spTree>
    <p:extLst>
      <p:ext uri="{BB962C8B-B14F-4D97-AF65-F5344CB8AC3E}">
        <p14:creationId xmlns:p14="http://schemas.microsoft.com/office/powerpoint/2010/main" val="172430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99946F-E27C-CC4F-8F5A-1852ADE0E755}"/>
              </a:ext>
            </a:extLst>
          </p:cNvPr>
          <p:cNvSpPr>
            <a:spLocks noGrp="1"/>
          </p:cNvSpPr>
          <p:nvPr>
            <p:ph type="body" sz="quarter" idx="11"/>
          </p:nvPr>
        </p:nvSpPr>
        <p:spPr>
          <a:xfrm>
            <a:off x="889399" y="1643683"/>
            <a:ext cx="6003789" cy="1303843"/>
          </a:xfrm>
        </p:spPr>
        <p:txBody>
          <a:bodyPr/>
          <a:lstStyle/>
          <a:p>
            <a:r>
              <a:rPr lang="en-US" dirty="0"/>
              <a:t>Serving </a:t>
            </a:r>
            <a:r>
              <a:rPr lang="en-US" dirty="0">
                <a:solidFill>
                  <a:srgbClr val="FF0000"/>
                </a:solidFill>
              </a:rPr>
              <a:t>Communities</a:t>
            </a:r>
          </a:p>
        </p:txBody>
      </p:sp>
      <p:sp>
        <p:nvSpPr>
          <p:cNvPr id="5" name="Text Placeholder 4">
            <a:extLst>
              <a:ext uri="{FF2B5EF4-FFF2-40B4-BE49-F238E27FC236}">
                <a16:creationId xmlns:a16="http://schemas.microsoft.com/office/drawing/2014/main" id="{1F1B7CEF-24A8-1242-8072-20E818BD1DBE}"/>
              </a:ext>
            </a:extLst>
          </p:cNvPr>
          <p:cNvSpPr>
            <a:spLocks noGrp="1"/>
          </p:cNvSpPr>
          <p:nvPr>
            <p:ph type="body" sz="quarter" idx="13"/>
          </p:nvPr>
        </p:nvSpPr>
        <p:spPr>
          <a:xfrm>
            <a:off x="1079246" y="2775423"/>
            <a:ext cx="5751860" cy="3571555"/>
          </a:xfrm>
        </p:spPr>
        <p:txBody>
          <a:bodyPr>
            <a:noAutofit/>
          </a:bodyPr>
          <a:lstStyle/>
          <a:p>
            <a:r>
              <a:rPr lang="en-US" dirty="0">
                <a:latin typeface="Arial" panose="020B0604020202020204" pitchFamily="34" charset="0"/>
                <a:cs typeface="Arial" panose="020B0604020202020204" pitchFamily="34" charset="0"/>
              </a:rPr>
              <a:t>Donating to organizations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that serve or remember our Veterans</a:t>
            </a:r>
          </a:p>
          <a:p>
            <a:r>
              <a:rPr lang="en-US" dirty="0">
                <a:latin typeface="Arial" panose="020B0604020202020204" pitchFamily="34" charset="0"/>
                <a:cs typeface="Arial" panose="020B0604020202020204" pitchFamily="34" charset="0"/>
              </a:rPr>
              <a:t>Support for local/community organizations</a:t>
            </a:r>
          </a:p>
          <a:p>
            <a:r>
              <a:rPr lang="en-US" dirty="0">
                <a:latin typeface="Arial" panose="020B0604020202020204" pitchFamily="34" charset="0"/>
                <a:cs typeface="Arial" panose="020B0604020202020204" pitchFamily="34" charset="0"/>
              </a:rPr>
              <a:t>Assisting Cadet corps (Air, Army, Sea, Jr. Rangers)</a:t>
            </a:r>
          </a:p>
          <a:p>
            <a:r>
              <a:rPr lang="en-US" dirty="0">
                <a:latin typeface="Arial" panose="020B0604020202020204" pitchFamily="34" charset="0"/>
                <a:cs typeface="Arial" panose="020B0604020202020204" pitchFamily="34" charset="0"/>
              </a:rPr>
              <a:t>Fostering friendship and camaraderie at Branches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with theme nights and events</a:t>
            </a:r>
          </a:p>
          <a:p>
            <a:r>
              <a:rPr lang="en-US" dirty="0">
                <a:latin typeface="Arial" panose="020B0604020202020204" pitchFamily="34" charset="0"/>
                <a:cs typeface="Arial" panose="020B0604020202020204" pitchFamily="34" charset="0"/>
              </a:rPr>
              <a:t>Providing branch space for community meetings</a:t>
            </a:r>
          </a:p>
        </p:txBody>
      </p:sp>
      <p:sp>
        <p:nvSpPr>
          <p:cNvPr id="7" name="Text Placeholder 34">
            <a:extLst>
              <a:ext uri="{FF2B5EF4-FFF2-40B4-BE49-F238E27FC236}">
                <a16:creationId xmlns:a16="http://schemas.microsoft.com/office/drawing/2014/main" id="{D9B68B41-38F1-D94F-A103-3C9326F75780}"/>
              </a:ext>
            </a:extLst>
          </p:cNvPr>
          <p:cNvSpPr txBox="1">
            <a:spLocks/>
          </p:cNvSpPr>
          <p:nvPr/>
        </p:nvSpPr>
        <p:spPr>
          <a:xfrm>
            <a:off x="1127351" y="423488"/>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8" name="Picture 7" descr="A group of people in military uniforms&#10;&#10;Description automatically generated with medium confidence">
            <a:extLst>
              <a:ext uri="{FF2B5EF4-FFF2-40B4-BE49-F238E27FC236}">
                <a16:creationId xmlns:a16="http://schemas.microsoft.com/office/drawing/2014/main" id="{98AB1962-2D04-4CF2-A439-65F9CBDAFA48}"/>
              </a:ext>
            </a:extLst>
          </p:cNvPr>
          <p:cNvPicPr>
            <a:picLocks noChangeAspect="1"/>
          </p:cNvPicPr>
          <p:nvPr/>
        </p:nvPicPr>
        <p:blipFill>
          <a:blip r:embed="rId3"/>
          <a:stretch>
            <a:fillRect/>
          </a:stretch>
        </p:blipFill>
        <p:spPr>
          <a:xfrm>
            <a:off x="6768313" y="3017040"/>
            <a:ext cx="2445317" cy="1630211"/>
          </a:xfrm>
          <a:prstGeom prst="rect">
            <a:avLst/>
          </a:prstGeom>
          <a:effectLst>
            <a:innerShdw blurRad="63500" dist="50800" dir="13500000">
              <a:prstClr val="black">
                <a:alpha val="50000"/>
              </a:prstClr>
            </a:innerShdw>
          </a:effectLst>
        </p:spPr>
      </p:pic>
      <p:pic>
        <p:nvPicPr>
          <p:cNvPr id="6" name="Picture 5">
            <a:extLst>
              <a:ext uri="{FF2B5EF4-FFF2-40B4-BE49-F238E27FC236}">
                <a16:creationId xmlns:a16="http://schemas.microsoft.com/office/drawing/2014/main" id="{216C6C98-C8D0-F9AC-1E2A-1175AF53F0D3}"/>
              </a:ext>
            </a:extLst>
          </p:cNvPr>
          <p:cNvPicPr>
            <a:picLocks noChangeAspect="1"/>
          </p:cNvPicPr>
          <p:nvPr/>
        </p:nvPicPr>
        <p:blipFill>
          <a:blip r:embed="rId4"/>
          <a:stretch>
            <a:fillRect/>
          </a:stretch>
        </p:blipFill>
        <p:spPr>
          <a:xfrm>
            <a:off x="9914221" y="1898699"/>
            <a:ext cx="1828798" cy="1056639"/>
          </a:xfrm>
          <a:prstGeom prst="rect">
            <a:avLst/>
          </a:prstGeom>
        </p:spPr>
      </p:pic>
      <p:pic>
        <p:nvPicPr>
          <p:cNvPr id="9" name="Picture 8">
            <a:extLst>
              <a:ext uri="{FF2B5EF4-FFF2-40B4-BE49-F238E27FC236}">
                <a16:creationId xmlns:a16="http://schemas.microsoft.com/office/drawing/2014/main" id="{D1D5FAE0-8C9A-A618-CB4D-AA3C3483E1D6}"/>
              </a:ext>
            </a:extLst>
          </p:cNvPr>
          <p:cNvPicPr>
            <a:picLocks noChangeAspect="1"/>
          </p:cNvPicPr>
          <p:nvPr/>
        </p:nvPicPr>
        <p:blipFill>
          <a:blip r:embed="rId5"/>
          <a:stretch>
            <a:fillRect/>
          </a:stretch>
        </p:blipFill>
        <p:spPr>
          <a:xfrm>
            <a:off x="7590424" y="1021976"/>
            <a:ext cx="2630170" cy="1753447"/>
          </a:xfrm>
          <a:prstGeom prst="rect">
            <a:avLst/>
          </a:prstGeom>
        </p:spPr>
      </p:pic>
      <p:pic>
        <p:nvPicPr>
          <p:cNvPr id="10" name="Picture 9">
            <a:extLst>
              <a:ext uri="{FF2B5EF4-FFF2-40B4-BE49-F238E27FC236}">
                <a16:creationId xmlns:a16="http://schemas.microsoft.com/office/drawing/2014/main" id="{65FEF4DC-F2B7-615B-09C1-F7203B7D0B62}"/>
              </a:ext>
            </a:extLst>
          </p:cNvPr>
          <p:cNvPicPr>
            <a:picLocks noChangeAspect="1"/>
          </p:cNvPicPr>
          <p:nvPr/>
        </p:nvPicPr>
        <p:blipFill>
          <a:blip r:embed="rId6"/>
          <a:stretch>
            <a:fillRect/>
          </a:stretch>
        </p:blipFill>
        <p:spPr>
          <a:xfrm>
            <a:off x="9150836" y="3267893"/>
            <a:ext cx="2445317" cy="2846281"/>
          </a:xfrm>
          <a:prstGeom prst="rect">
            <a:avLst/>
          </a:prstGeom>
        </p:spPr>
      </p:pic>
    </p:spTree>
    <p:extLst>
      <p:ext uri="{BB962C8B-B14F-4D97-AF65-F5344CB8AC3E}">
        <p14:creationId xmlns:p14="http://schemas.microsoft.com/office/powerpoint/2010/main" val="1657460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305AE8-AAEE-BF41-870D-EA4D23ED776C}"/>
              </a:ext>
            </a:extLst>
          </p:cNvPr>
          <p:cNvSpPr>
            <a:spLocks noGrp="1"/>
          </p:cNvSpPr>
          <p:nvPr>
            <p:ph type="body" sz="quarter" idx="11"/>
          </p:nvPr>
        </p:nvSpPr>
        <p:spPr>
          <a:xfrm>
            <a:off x="1078883" y="1326996"/>
            <a:ext cx="6003789" cy="970156"/>
          </a:xfrm>
        </p:spPr>
        <p:txBody>
          <a:bodyPr/>
          <a:lstStyle/>
          <a:p>
            <a:r>
              <a:rPr lang="en-US" dirty="0"/>
              <a:t>Our </a:t>
            </a:r>
            <a:r>
              <a:rPr lang="en-US" dirty="0">
                <a:solidFill>
                  <a:srgbClr val="FF0000"/>
                </a:solidFill>
              </a:rPr>
              <a:t>footprint</a:t>
            </a:r>
          </a:p>
        </p:txBody>
      </p:sp>
      <p:sp>
        <p:nvSpPr>
          <p:cNvPr id="5" name="Text Placeholder 4">
            <a:extLst>
              <a:ext uri="{FF2B5EF4-FFF2-40B4-BE49-F238E27FC236}">
                <a16:creationId xmlns:a16="http://schemas.microsoft.com/office/drawing/2014/main" id="{B5BDA74E-7095-B548-A677-41845D95136B}"/>
              </a:ext>
            </a:extLst>
          </p:cNvPr>
          <p:cNvSpPr>
            <a:spLocks noGrp="1"/>
          </p:cNvSpPr>
          <p:nvPr>
            <p:ph type="body" sz="quarter" idx="13"/>
          </p:nvPr>
        </p:nvSpPr>
        <p:spPr>
          <a:xfrm>
            <a:off x="1079246" y="2453268"/>
            <a:ext cx="6003426" cy="3861268"/>
          </a:xfrm>
        </p:spPr>
        <p:txBody>
          <a:bodyPr>
            <a:noAutofit/>
          </a:bodyPr>
          <a:lstStyle/>
          <a:p>
            <a:pPr>
              <a:lnSpc>
                <a:spcPts val="2160"/>
              </a:lnSpc>
            </a:pPr>
            <a:r>
              <a:rPr lang="en-US" dirty="0">
                <a:latin typeface="Arial" panose="020B0604020202020204" pitchFamily="34" charset="0"/>
                <a:cs typeface="Arial" panose="020B0604020202020204" pitchFamily="34" charset="0"/>
              </a:rPr>
              <a:t>Close to $20 million donated during National Poppy Campaign to help Veterans, families and communities.</a:t>
            </a:r>
          </a:p>
          <a:p>
            <a:pPr>
              <a:lnSpc>
                <a:spcPts val="2160"/>
              </a:lnSpc>
            </a:pPr>
            <a:r>
              <a:rPr lang="en-US" dirty="0">
                <a:solidFill>
                  <a:prstClr val="black"/>
                </a:solidFill>
                <a:latin typeface="Arial" panose="020B0604020202020204" pitchFamily="34" charset="0"/>
                <a:cs typeface="Arial" panose="020B0604020202020204" pitchFamily="34" charset="0"/>
              </a:rPr>
              <a:t>National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Veterans Services dept. assisted </a:t>
            </a:r>
            <a:r>
              <a:rPr lang="en-US" dirty="0">
                <a:solidFill>
                  <a:prstClr val="black"/>
                </a:solidFill>
                <a:latin typeface="Arial" panose="020B0604020202020204" pitchFamily="34" charset="0"/>
                <a:cs typeface="Arial" panose="020B0604020202020204" pitchFamily="34" charset="0"/>
              </a:rPr>
              <a:t>thousands of</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Veterans with benefits-related applications (2025)</a:t>
            </a:r>
            <a:endParaRPr lang="en-US" dirty="0">
              <a:latin typeface="Arial" panose="020B0604020202020204" pitchFamily="34" charset="0"/>
              <a:cs typeface="Arial" panose="020B0604020202020204" pitchFamily="34" charset="0"/>
            </a:endParaRPr>
          </a:p>
          <a:p>
            <a:pPr>
              <a:lnSpc>
                <a:spcPts val="2160"/>
              </a:lnSpc>
            </a:pPr>
            <a:r>
              <a:rPr lang="en-US" dirty="0">
                <a:latin typeface="Arial" panose="020B0604020202020204" pitchFamily="34" charset="0"/>
                <a:cs typeface="Arial" panose="020B0604020202020204" pitchFamily="34" charset="0"/>
              </a:rPr>
              <a:t>Advocacy &amp; media efforts e.g. ending the VAC benefits application backlog; encouraging 2 minutes of silence</a:t>
            </a:r>
          </a:p>
          <a:p>
            <a:pPr>
              <a:lnSpc>
                <a:spcPts val="2160"/>
              </a:lnSpc>
            </a:pPr>
            <a:r>
              <a:rPr lang="en-US" dirty="0">
                <a:latin typeface="Arial" panose="020B0604020202020204" pitchFamily="34" charset="0"/>
                <a:cs typeface="Arial" panose="020B0604020202020204" pitchFamily="34" charset="0"/>
              </a:rPr>
              <a:t>Helped dozens of Veterans and spouses in the Caribbean with two meals a day; provided Poppy materials and assistance to branches (2025)</a:t>
            </a:r>
          </a:p>
          <a:p>
            <a:pPr>
              <a:lnSpc>
                <a:spcPts val="2160"/>
              </a:lnSpc>
            </a:pPr>
            <a:endParaRPr lang="en-US" dirty="0">
              <a:latin typeface="Arial" panose="020B0604020202020204" pitchFamily="34" charset="0"/>
              <a:cs typeface="Arial" panose="020B0604020202020204" pitchFamily="34" charset="0"/>
            </a:endParaRPr>
          </a:p>
          <a:p>
            <a:pPr>
              <a:lnSpc>
                <a:spcPts val="2160"/>
              </a:lnSpc>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lnSpc>
                <a:spcPts val="2160"/>
              </a:lnSpc>
            </a:pPr>
            <a:endParaRPr lang="en-US" dirty="0">
              <a:latin typeface="Arial" panose="020B0604020202020204" pitchFamily="34" charset="0"/>
              <a:cs typeface="Arial" panose="020B0604020202020204" pitchFamily="34" charset="0"/>
            </a:endParaRPr>
          </a:p>
          <a:p>
            <a:pPr>
              <a:lnSpc>
                <a:spcPts val="2160"/>
              </a:lnSpc>
            </a:pPr>
            <a:endParaRPr lang="en-US" sz="1600" i="1"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9CC0089F-A0EF-5D4A-9FD0-2E4A6138FEEF}"/>
              </a:ext>
            </a:extLst>
          </p:cNvPr>
          <p:cNvPicPr>
            <a:picLocks noChangeAspect="1"/>
          </p:cNvPicPr>
          <p:nvPr/>
        </p:nvPicPr>
        <p:blipFill>
          <a:blip r:embed="rId3"/>
          <a:stretch>
            <a:fillRect/>
          </a:stretch>
        </p:blipFill>
        <p:spPr>
          <a:xfrm>
            <a:off x="7774047" y="1220009"/>
            <a:ext cx="2068220" cy="1376809"/>
          </a:xfrm>
          <a:prstGeom prst="rect">
            <a:avLst/>
          </a:prstGeom>
        </p:spPr>
      </p:pic>
      <p:sp>
        <p:nvSpPr>
          <p:cNvPr id="7" name="Text Placeholder 34">
            <a:extLst>
              <a:ext uri="{FF2B5EF4-FFF2-40B4-BE49-F238E27FC236}">
                <a16:creationId xmlns:a16="http://schemas.microsoft.com/office/drawing/2014/main" id="{9D321C32-7531-CA42-8FA5-E9308A65CC26}"/>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9" name="Picture 8">
            <a:extLst>
              <a:ext uri="{FF2B5EF4-FFF2-40B4-BE49-F238E27FC236}">
                <a16:creationId xmlns:a16="http://schemas.microsoft.com/office/drawing/2014/main" id="{6F8ED399-DDB8-49F1-F686-2B251AF26847}"/>
              </a:ext>
            </a:extLst>
          </p:cNvPr>
          <p:cNvPicPr>
            <a:picLocks noChangeAspect="1"/>
          </p:cNvPicPr>
          <p:nvPr/>
        </p:nvPicPr>
        <p:blipFill>
          <a:blip r:embed="rId4"/>
          <a:stretch>
            <a:fillRect/>
          </a:stretch>
        </p:blipFill>
        <p:spPr>
          <a:xfrm>
            <a:off x="7082672" y="2596818"/>
            <a:ext cx="3450971" cy="2161214"/>
          </a:xfrm>
          <a:prstGeom prst="rect">
            <a:avLst/>
          </a:prstGeom>
        </p:spPr>
      </p:pic>
      <p:pic>
        <p:nvPicPr>
          <p:cNvPr id="14" name="Picture 13" descr="A group of people standing in front of a house&#10;&#10;Description automatically generated">
            <a:extLst>
              <a:ext uri="{FF2B5EF4-FFF2-40B4-BE49-F238E27FC236}">
                <a16:creationId xmlns:a16="http://schemas.microsoft.com/office/drawing/2014/main" id="{2D1522CC-66F3-A582-C2A3-42E63CBB683A}"/>
              </a:ext>
            </a:extLst>
          </p:cNvPr>
          <p:cNvPicPr>
            <a:picLocks noChangeAspect="1"/>
          </p:cNvPicPr>
          <p:nvPr/>
        </p:nvPicPr>
        <p:blipFill>
          <a:blip r:embed="rId5"/>
          <a:stretch>
            <a:fillRect/>
          </a:stretch>
        </p:blipFill>
        <p:spPr>
          <a:xfrm>
            <a:off x="9379827" y="3760439"/>
            <a:ext cx="1805741" cy="2407655"/>
          </a:xfrm>
          <a:prstGeom prst="rect">
            <a:avLst/>
          </a:prstGeom>
        </p:spPr>
      </p:pic>
    </p:spTree>
    <p:extLst>
      <p:ext uri="{BB962C8B-B14F-4D97-AF65-F5344CB8AC3E}">
        <p14:creationId xmlns:p14="http://schemas.microsoft.com/office/powerpoint/2010/main" val="4260545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5A7A2428-45BB-3646-9BB4-22208170B0EB}"/>
              </a:ext>
            </a:extLst>
          </p:cNvPr>
          <p:cNvSpPr>
            <a:spLocks noGrp="1"/>
          </p:cNvSpPr>
          <p:nvPr>
            <p:ph type="body" sz="quarter" idx="11"/>
          </p:nvPr>
        </p:nvSpPr>
        <p:spPr>
          <a:xfrm>
            <a:off x="1078883" y="1326996"/>
            <a:ext cx="6003789" cy="1037064"/>
          </a:xfrm>
        </p:spPr>
        <p:txBody>
          <a:bodyPr/>
          <a:lstStyle/>
          <a:p>
            <a:r>
              <a:rPr lang="en-US" dirty="0"/>
              <a:t>Our </a:t>
            </a:r>
            <a:r>
              <a:rPr lang="en-US" dirty="0">
                <a:solidFill>
                  <a:srgbClr val="FF0000"/>
                </a:solidFill>
              </a:rPr>
              <a:t>footprint</a:t>
            </a:r>
          </a:p>
        </p:txBody>
      </p:sp>
      <p:sp>
        <p:nvSpPr>
          <p:cNvPr id="10" name="Text Placeholder 4">
            <a:extLst>
              <a:ext uri="{FF2B5EF4-FFF2-40B4-BE49-F238E27FC236}">
                <a16:creationId xmlns:a16="http://schemas.microsoft.com/office/drawing/2014/main" id="{0D030299-9EA9-D74A-A425-A5EDBE2FA3FE}"/>
              </a:ext>
            </a:extLst>
          </p:cNvPr>
          <p:cNvSpPr txBox="1">
            <a:spLocks/>
          </p:cNvSpPr>
          <p:nvPr/>
        </p:nvSpPr>
        <p:spPr>
          <a:xfrm>
            <a:off x="1079245" y="2509025"/>
            <a:ext cx="6298707" cy="3805512"/>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160"/>
              </a:lnSpc>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$50,000 PhD. scholarship annually </a:t>
            </a:r>
          </a:p>
          <a:p>
            <a:pPr>
              <a:lnSpc>
                <a:spcPts val="2160"/>
              </a:lnSpc>
            </a:pPr>
            <a:r>
              <a:rPr lang="en-US" dirty="0">
                <a:latin typeface="Arial" panose="020B0604020202020204" pitchFamily="34" charset="0"/>
                <a:cs typeface="Arial" panose="020B0604020202020204" pitchFamily="34" charset="0"/>
              </a:rPr>
              <a:t>Legion Nationals Youth Track and Field Championships: Regina, SK (2026)</a:t>
            </a:r>
          </a:p>
          <a:p>
            <a:pPr>
              <a:lnSpc>
                <a:spcPts val="2160"/>
              </a:lnSpc>
            </a:pPr>
            <a:r>
              <a:rPr lang="en-US" dirty="0">
                <a:latin typeface="Arial" panose="020B0604020202020204" pitchFamily="34" charset="0"/>
                <a:cs typeface="Arial" panose="020B0604020202020204" pitchFamily="34" charset="0"/>
              </a:rPr>
              <a:t>National member sports championships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lnSpc>
                <a:spcPts val="2160"/>
              </a:lnSpc>
            </a:pPr>
            <a:r>
              <a:rPr lang="en-US" dirty="0">
                <a:solidFill>
                  <a:prstClr val="black"/>
                </a:solidFill>
                <a:latin typeface="Arial" panose="020B0604020202020204" pitchFamily="34" charset="0"/>
                <a:cs typeface="Arial" panose="020B0604020202020204" pitchFamily="34" charset="0"/>
              </a:rPr>
              <a:t>Thousands of care packages created as part of the CAF’s Operation Santa Claus and Operation Canada Day </a:t>
            </a:r>
          </a:p>
          <a:p>
            <a:pPr>
              <a:lnSpc>
                <a:spcPts val="2160"/>
              </a:lnSpc>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indent="0">
              <a:lnSpc>
                <a:spcPts val="2160"/>
              </a:lnSpc>
              <a:buNone/>
            </a:pPr>
            <a:endParaRPr lang="en-US" dirty="0">
              <a:latin typeface="Arial" panose="020B0604020202020204" pitchFamily="34" charset="0"/>
              <a:cs typeface="Arial" panose="020B0604020202020204" pitchFamily="34" charset="0"/>
            </a:endParaRPr>
          </a:p>
          <a:p>
            <a:pPr>
              <a:lnSpc>
                <a:spcPts val="2160"/>
              </a:lnSpc>
            </a:pPr>
            <a:endParaRPr lang="en-US" dirty="0">
              <a:solidFill>
                <a:prstClr val="black"/>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93F2017-11C4-8841-89E0-C704D1EE43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4002" y="4642346"/>
            <a:ext cx="2189726" cy="1459817"/>
          </a:xfrm>
          <a:prstGeom prst="rect">
            <a:avLst/>
          </a:prstGeom>
        </p:spPr>
      </p:pic>
      <p:sp>
        <p:nvSpPr>
          <p:cNvPr id="7" name="Text Placeholder 34">
            <a:extLst>
              <a:ext uri="{FF2B5EF4-FFF2-40B4-BE49-F238E27FC236}">
                <a16:creationId xmlns:a16="http://schemas.microsoft.com/office/drawing/2014/main" id="{5FD8AF0F-9363-8E41-B804-DCACD725E934}"/>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4" name="Picture 3">
            <a:extLst>
              <a:ext uri="{FF2B5EF4-FFF2-40B4-BE49-F238E27FC236}">
                <a16:creationId xmlns:a16="http://schemas.microsoft.com/office/drawing/2014/main" id="{F5745875-485A-7488-89F3-58ED9E04158A}"/>
              </a:ext>
            </a:extLst>
          </p:cNvPr>
          <p:cNvPicPr>
            <a:picLocks noChangeAspect="1"/>
          </p:cNvPicPr>
          <p:nvPr/>
        </p:nvPicPr>
        <p:blipFill>
          <a:blip r:embed="rId4"/>
          <a:srcRect/>
          <a:stretch/>
        </p:blipFill>
        <p:spPr>
          <a:xfrm>
            <a:off x="8477725" y="2523288"/>
            <a:ext cx="3504475" cy="1970653"/>
          </a:xfrm>
          <a:prstGeom prst="rect">
            <a:avLst/>
          </a:prstGeom>
        </p:spPr>
      </p:pic>
      <p:pic>
        <p:nvPicPr>
          <p:cNvPr id="5" name="Picture 4">
            <a:extLst>
              <a:ext uri="{FF2B5EF4-FFF2-40B4-BE49-F238E27FC236}">
                <a16:creationId xmlns:a16="http://schemas.microsoft.com/office/drawing/2014/main" id="{9735538A-CC61-9F2D-9569-4EE398B3E799}"/>
              </a:ext>
            </a:extLst>
          </p:cNvPr>
          <p:cNvPicPr>
            <a:picLocks noChangeAspect="1"/>
          </p:cNvPicPr>
          <p:nvPr/>
        </p:nvPicPr>
        <p:blipFill>
          <a:blip r:embed="rId5"/>
          <a:stretch>
            <a:fillRect/>
          </a:stretch>
        </p:blipFill>
        <p:spPr>
          <a:xfrm>
            <a:off x="6660276" y="1045771"/>
            <a:ext cx="1767451" cy="1767451"/>
          </a:xfrm>
          <a:prstGeom prst="rect">
            <a:avLst/>
          </a:prstGeom>
        </p:spPr>
      </p:pic>
    </p:spTree>
    <p:extLst>
      <p:ext uri="{BB962C8B-B14F-4D97-AF65-F5344CB8AC3E}">
        <p14:creationId xmlns:p14="http://schemas.microsoft.com/office/powerpoint/2010/main" val="3065457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3A280-BDD0-A770-0D11-3878A1F6D50F}"/>
            </a:ext>
          </a:extLst>
        </p:cNvPr>
        <p:cNvGrpSpPr/>
        <p:nvPr/>
      </p:nvGrpSpPr>
      <p:grpSpPr>
        <a:xfrm>
          <a:off x="0" y="0"/>
          <a:ext cx="0" cy="0"/>
          <a:chOff x="0" y="0"/>
          <a:chExt cx="0" cy="0"/>
        </a:xfrm>
      </p:grpSpPr>
      <p:sp>
        <p:nvSpPr>
          <p:cNvPr id="11" name="Text Placeholder 2">
            <a:extLst>
              <a:ext uri="{FF2B5EF4-FFF2-40B4-BE49-F238E27FC236}">
                <a16:creationId xmlns:a16="http://schemas.microsoft.com/office/drawing/2014/main" id="{7474AEE5-4EDA-A49E-32D5-E512842E4D6B}"/>
              </a:ext>
            </a:extLst>
          </p:cNvPr>
          <p:cNvSpPr>
            <a:spLocks noGrp="1"/>
          </p:cNvSpPr>
          <p:nvPr>
            <p:ph type="body" sz="quarter" idx="11"/>
          </p:nvPr>
        </p:nvSpPr>
        <p:spPr>
          <a:xfrm>
            <a:off x="1078883" y="1408387"/>
            <a:ext cx="6003789" cy="746234"/>
          </a:xfrm>
        </p:spPr>
        <p:txBody>
          <a:bodyPr/>
          <a:lstStyle/>
          <a:p>
            <a:r>
              <a:rPr lang="en-US" dirty="0">
                <a:solidFill>
                  <a:srgbClr val="FF0000"/>
                </a:solidFill>
              </a:rPr>
              <a:t>Operational</a:t>
            </a:r>
            <a:r>
              <a:rPr lang="en-US" dirty="0"/>
              <a:t> updates</a:t>
            </a:r>
          </a:p>
        </p:txBody>
      </p:sp>
      <p:sp>
        <p:nvSpPr>
          <p:cNvPr id="12" name="Text Placeholder 4">
            <a:extLst>
              <a:ext uri="{FF2B5EF4-FFF2-40B4-BE49-F238E27FC236}">
                <a16:creationId xmlns:a16="http://schemas.microsoft.com/office/drawing/2014/main" id="{4D4C426C-3264-28D4-CD20-9AB3DADFDDF9}"/>
              </a:ext>
            </a:extLst>
          </p:cNvPr>
          <p:cNvSpPr txBox="1">
            <a:spLocks/>
          </p:cNvSpPr>
          <p:nvPr/>
        </p:nvSpPr>
        <p:spPr>
          <a:xfrm>
            <a:off x="1079246" y="2497873"/>
            <a:ext cx="6003426" cy="3323064"/>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1200"/>
              </a:spcAft>
              <a:buClr>
                <a:srgbClr val="E31837"/>
              </a:buClr>
              <a:buSzPct val="15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membership: 100,000 + in 2026</a:t>
            </a:r>
          </a:p>
          <a:p>
            <a:pPr marL="285750" marR="0" lvl="0" indent="-285750" algn="l" defTabSz="914400" rtl="0" eaLnBrk="1" fontAlgn="auto" latinLnBrk="0" hangingPunct="1">
              <a:lnSpc>
                <a:spcPct val="90000"/>
              </a:lnSpc>
              <a:spcBef>
                <a:spcPts val="1000"/>
              </a:spcBef>
              <a:spcAft>
                <a:spcPts val="1200"/>
              </a:spcAft>
              <a:buClr>
                <a:srgbClr val="E31837"/>
              </a:buClr>
              <a:buSzPct val="15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Expanded online portal; digital membership cards, more benefits</a:t>
            </a:r>
          </a:p>
          <a:p>
            <a:pPr>
              <a:defRPr/>
            </a:pPr>
            <a:r>
              <a:rPr lang="en-US" dirty="0">
                <a:solidFill>
                  <a:prstClr val="black"/>
                </a:solidFill>
                <a:latin typeface="Arial" panose="020B0604020202020204" pitchFamily="34" charset="0"/>
                <a:cs typeface="Arial" panose="020B0604020202020204" pitchFamily="34" charset="0"/>
              </a:rPr>
              <a:t>Release regular new Poppy Store items in support of Legion operations</a:t>
            </a:r>
          </a:p>
          <a:p>
            <a:pPr>
              <a:defRPr/>
            </a:pPr>
            <a:r>
              <a:rPr lang="en-US" dirty="0">
                <a:solidFill>
                  <a:prstClr val="black"/>
                </a:solidFill>
                <a:latin typeface="Arial" panose="020B0604020202020204" pitchFamily="34" charset="0"/>
                <a:cs typeface="Arial" panose="020B0604020202020204" pitchFamily="34" charset="0"/>
              </a:rPr>
              <a:t>Thousands of members used </a:t>
            </a:r>
            <a:r>
              <a:rPr lang="en-US" dirty="0" err="1">
                <a:solidFill>
                  <a:prstClr val="black"/>
                </a:solidFill>
                <a:latin typeface="Arial" panose="020B0604020202020204" pitchFamily="34" charset="0"/>
                <a:cs typeface="Arial" panose="020B0604020202020204" pitchFamily="34" charset="0"/>
              </a:rPr>
              <a:t>MemberPerks</a:t>
            </a:r>
            <a:r>
              <a:rPr lang="en-US" dirty="0">
                <a:solidFill>
                  <a:prstClr val="black"/>
                </a:solidFill>
                <a:latin typeface="Arial" panose="020B0604020202020204" pitchFamily="34" charset="0"/>
                <a:cs typeface="Arial" panose="020B0604020202020204" pitchFamily="34" charset="0"/>
              </a:rPr>
              <a:t> program – since 2020 debut, well over 2 million dollars saved</a:t>
            </a:r>
            <a:endParaRPr lang="en-US" dirty="0">
              <a:latin typeface="Arial" panose="020B0604020202020204" pitchFamily="34" charset="0"/>
              <a:cs typeface="Arial" panose="020B0604020202020204" pitchFamily="34" charset="0"/>
            </a:endParaRPr>
          </a:p>
          <a:p>
            <a:pPr marL="457200" marR="0" lvl="1" indent="0" algn="l" defTabSz="914400" rtl="0" eaLnBrk="1" fontAlgn="auto" latinLnBrk="0" hangingPunct="1">
              <a:lnSpc>
                <a:spcPct val="90000"/>
              </a:lnSpc>
              <a:spcBef>
                <a:spcPts val="500"/>
              </a:spcBef>
              <a:spcAft>
                <a:spcPts val="1200"/>
              </a:spcAft>
              <a:buClr>
                <a:srgbClr val="231F20"/>
              </a:buClr>
              <a:buSzPct val="7500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1200"/>
              </a:spcAft>
              <a:buClr>
                <a:srgbClr val="231F20"/>
              </a:buClr>
              <a:buSzPct val="7500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90000"/>
              </a:lnSpc>
              <a:spcBef>
                <a:spcPts val="500"/>
              </a:spcBef>
              <a:spcAft>
                <a:spcPts val="1200"/>
              </a:spcAft>
              <a:buClr>
                <a:srgbClr val="231F20"/>
              </a:buClr>
              <a:buSzPct val="75000"/>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 Placeholder 34">
            <a:extLst>
              <a:ext uri="{FF2B5EF4-FFF2-40B4-BE49-F238E27FC236}">
                <a16:creationId xmlns:a16="http://schemas.microsoft.com/office/drawing/2014/main" id="{E939FCEE-D273-159D-7BAC-5EA796793908}"/>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900" b="1" i="0" u="none" strike="noStrike" kern="1200" cap="none" spc="300" normalizeH="0" baseline="0" noProof="0" dirty="0">
                <a:ln>
                  <a:noFill/>
                </a:ln>
                <a:solidFill>
                  <a:prstClr val="black"/>
                </a:solidFill>
                <a:effectLst/>
                <a:uLnTx/>
                <a:uFillTx/>
                <a:latin typeface="Arial Black" panose="020B0604020202020204" pitchFamily="34" charset="0"/>
                <a:ea typeface="+mn-ea"/>
              </a:rPr>
              <a:t>OVERVIEW</a:t>
            </a:r>
          </a:p>
        </p:txBody>
      </p:sp>
      <p:pic>
        <p:nvPicPr>
          <p:cNvPr id="15" name="Picture 14">
            <a:extLst>
              <a:ext uri="{FF2B5EF4-FFF2-40B4-BE49-F238E27FC236}">
                <a16:creationId xmlns:a16="http://schemas.microsoft.com/office/drawing/2014/main" id="{C6DD18A8-06E2-3E25-DE53-95BE0824BBA0}"/>
              </a:ext>
            </a:extLst>
          </p:cNvPr>
          <p:cNvPicPr>
            <a:picLocks noChangeAspect="1"/>
          </p:cNvPicPr>
          <p:nvPr/>
        </p:nvPicPr>
        <p:blipFill>
          <a:blip r:embed="rId3"/>
          <a:stretch>
            <a:fillRect/>
          </a:stretch>
        </p:blipFill>
        <p:spPr>
          <a:xfrm>
            <a:off x="7865600" y="3701425"/>
            <a:ext cx="3675912" cy="1914538"/>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pic>
        <p:nvPicPr>
          <p:cNvPr id="3" name="Picture 2">
            <a:extLst>
              <a:ext uri="{FF2B5EF4-FFF2-40B4-BE49-F238E27FC236}">
                <a16:creationId xmlns:a16="http://schemas.microsoft.com/office/drawing/2014/main" id="{0E7DBC50-5F2D-A170-1C96-1E44A981AD71}"/>
              </a:ext>
            </a:extLst>
          </p:cNvPr>
          <p:cNvPicPr>
            <a:picLocks noChangeAspect="1"/>
          </p:cNvPicPr>
          <p:nvPr/>
        </p:nvPicPr>
        <p:blipFill>
          <a:blip r:embed="rId4"/>
          <a:stretch>
            <a:fillRect/>
          </a:stretch>
        </p:blipFill>
        <p:spPr>
          <a:xfrm>
            <a:off x="9703556" y="599681"/>
            <a:ext cx="1762163" cy="1762163"/>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6807B8D3-9405-15D3-A4FE-397FE490A29D}"/>
              </a:ext>
            </a:extLst>
          </p:cNvPr>
          <p:cNvPicPr>
            <a:picLocks noChangeAspect="1"/>
          </p:cNvPicPr>
          <p:nvPr/>
        </p:nvPicPr>
        <p:blipFill>
          <a:blip r:embed="rId5"/>
          <a:stretch>
            <a:fillRect/>
          </a:stretch>
        </p:blipFill>
        <p:spPr>
          <a:xfrm>
            <a:off x="7309985" y="1278715"/>
            <a:ext cx="2166257" cy="2166257"/>
          </a:xfrm>
          <a:prstGeom prst="rect">
            <a:avLst/>
          </a:prstGeom>
        </p:spPr>
      </p:pic>
    </p:spTree>
    <p:extLst>
      <p:ext uri="{BB962C8B-B14F-4D97-AF65-F5344CB8AC3E}">
        <p14:creationId xmlns:p14="http://schemas.microsoft.com/office/powerpoint/2010/main" val="2018482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3698B870-F8F2-254C-9929-89DC84810ED0}"/>
              </a:ext>
            </a:extLst>
          </p:cNvPr>
          <p:cNvSpPr>
            <a:spLocks noGrp="1"/>
          </p:cNvSpPr>
          <p:nvPr>
            <p:ph type="body" sz="quarter" idx="11"/>
          </p:nvPr>
        </p:nvSpPr>
        <p:spPr>
          <a:xfrm>
            <a:off x="1078883" y="1408387"/>
            <a:ext cx="6003789" cy="746234"/>
          </a:xfrm>
        </p:spPr>
        <p:txBody>
          <a:bodyPr/>
          <a:lstStyle/>
          <a:p>
            <a:r>
              <a:rPr lang="en-US" dirty="0">
                <a:solidFill>
                  <a:srgbClr val="FF0000"/>
                </a:solidFill>
              </a:rPr>
              <a:t>Operational</a:t>
            </a:r>
            <a:r>
              <a:rPr lang="en-US" dirty="0"/>
              <a:t> updates</a:t>
            </a:r>
          </a:p>
        </p:txBody>
      </p:sp>
      <p:sp>
        <p:nvSpPr>
          <p:cNvPr id="12" name="Text Placeholder 4">
            <a:extLst>
              <a:ext uri="{FF2B5EF4-FFF2-40B4-BE49-F238E27FC236}">
                <a16:creationId xmlns:a16="http://schemas.microsoft.com/office/drawing/2014/main" id="{F5549618-47D2-E843-BFB5-9A479F2AEDBF}"/>
              </a:ext>
            </a:extLst>
          </p:cNvPr>
          <p:cNvSpPr txBox="1">
            <a:spLocks/>
          </p:cNvSpPr>
          <p:nvPr/>
        </p:nvSpPr>
        <p:spPr>
          <a:xfrm>
            <a:off x="1079246" y="2249215"/>
            <a:ext cx="4976667" cy="3828200"/>
          </a:xfrm>
          <a:prstGeom prst="rect">
            <a:avLst/>
          </a:prstGeom>
        </p:spPr>
        <p:txBody>
          <a:bodyPr vert="horz" lIns="0" tIns="0" rIns="0" bIns="0" rtlCol="0">
            <a:noAutofit/>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atin typeface="Arial" panose="020B0604020202020204" pitchFamily="34" charset="0"/>
                <a:cs typeface="Arial" panose="020B0604020202020204" pitchFamily="34" charset="0"/>
              </a:rPr>
              <a:t>Veteran Feedback:</a:t>
            </a:r>
          </a:p>
          <a:p>
            <a:pPr marL="0" indent="0">
              <a:buNone/>
            </a:pPr>
            <a:r>
              <a:rPr lang="en-US" b="1" i="1" dirty="0">
                <a:solidFill>
                  <a:schemeClr val="accent1"/>
                </a:solidFill>
                <a:latin typeface="Arial" panose="020B0604020202020204" pitchFamily="34" charset="0"/>
                <a:cs typeface="Arial" panose="020B0604020202020204" pitchFamily="34" charset="0"/>
              </a:rPr>
              <a:t>“</a:t>
            </a:r>
            <a:r>
              <a:rPr lang="en-US" sz="1600" b="1" i="1" dirty="0">
                <a:solidFill>
                  <a:schemeClr val="accent1"/>
                </a:solidFill>
                <a:latin typeface="Arial" panose="020B0604020202020204" pitchFamily="34" charset="0"/>
                <a:cs typeface="Arial" panose="020B0604020202020204" pitchFamily="34" charset="0"/>
              </a:rPr>
              <a:t>My life has settled…I would not be in this position had it not been for (local service officer) and Canadians supporting the Legion’s Poppy Campaign</a:t>
            </a:r>
            <a:r>
              <a:rPr lang="en-US" b="1" i="1" dirty="0">
                <a:solidFill>
                  <a:schemeClr val="accent1"/>
                </a:solidFill>
                <a:latin typeface="Arial" panose="020B0604020202020204" pitchFamily="34" charset="0"/>
                <a:cs typeface="Arial" panose="020B0604020202020204" pitchFamily="34" charset="0"/>
              </a:rPr>
              <a:t>”</a:t>
            </a:r>
          </a:p>
          <a:p>
            <a:pPr marL="0" indent="0">
              <a:buNone/>
            </a:pPr>
            <a:r>
              <a:rPr lang="en-US" b="1" dirty="0">
                <a:latin typeface="Arial" panose="020B0604020202020204" pitchFamily="34" charset="0"/>
                <a:cs typeface="Arial" panose="020B0604020202020204" pitchFamily="34" charset="0"/>
              </a:rPr>
              <a:t>In 2026:</a:t>
            </a:r>
          </a:p>
          <a:p>
            <a:r>
              <a:rPr lang="en-US" dirty="0">
                <a:latin typeface="Arial" panose="020B0604020202020204" pitchFamily="34" charset="0"/>
                <a:cs typeface="Arial" panose="020B0604020202020204" pitchFamily="34" charset="0"/>
              </a:rPr>
              <a:t>Legion Nationals event – Regina, SK</a:t>
            </a:r>
          </a:p>
          <a:p>
            <a:r>
              <a:rPr lang="en-US" dirty="0">
                <a:latin typeface="Arial" panose="020B0604020202020204" pitchFamily="34" charset="0"/>
                <a:cs typeface="Arial" panose="020B0604020202020204" pitchFamily="34" charset="0"/>
              </a:rPr>
              <a:t>2027 Dominion Convention – Saskatoon, SK </a:t>
            </a:r>
          </a:p>
          <a:p>
            <a:r>
              <a:rPr lang="en-US" dirty="0">
                <a:latin typeface="Arial" panose="020B0604020202020204" pitchFamily="34" charset="0"/>
                <a:cs typeface="Arial" panose="020B0604020202020204" pitchFamily="34" charset="0"/>
              </a:rPr>
              <a:t>Next century - strategic planning</a:t>
            </a:r>
          </a:p>
          <a:p>
            <a:pPr lvl="1"/>
            <a:endParaRPr lang="en-US" dirty="0">
              <a:latin typeface="Arial" panose="020B0604020202020204" pitchFamily="34" charset="0"/>
              <a:cs typeface="Arial" panose="020B0604020202020204" pitchFamily="34" charset="0"/>
            </a:endParaRPr>
          </a:p>
          <a:p>
            <a:pPr marL="457200" lvl="1" indent="0">
              <a:buNone/>
            </a:pPr>
            <a:endParaRPr lang="en-US" dirty="0">
              <a:latin typeface="Arial" panose="020B0604020202020204" pitchFamily="34" charset="0"/>
              <a:cs typeface="Arial" panose="020B0604020202020204" pitchFamily="34" charset="0"/>
            </a:endParaRPr>
          </a:p>
        </p:txBody>
      </p:sp>
      <p:sp>
        <p:nvSpPr>
          <p:cNvPr id="7" name="Text Placeholder 34">
            <a:extLst>
              <a:ext uri="{FF2B5EF4-FFF2-40B4-BE49-F238E27FC236}">
                <a16:creationId xmlns:a16="http://schemas.microsoft.com/office/drawing/2014/main" id="{A480224A-7C02-FC48-9E7E-3E3928ED9548}"/>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2" name="Picture 1">
            <a:extLst>
              <a:ext uri="{FF2B5EF4-FFF2-40B4-BE49-F238E27FC236}">
                <a16:creationId xmlns:a16="http://schemas.microsoft.com/office/drawing/2014/main" id="{9ACAEF7E-635B-40FE-329D-CE5B472C7A9C}"/>
              </a:ext>
            </a:extLst>
          </p:cNvPr>
          <p:cNvPicPr>
            <a:picLocks noChangeAspect="1"/>
          </p:cNvPicPr>
          <p:nvPr/>
        </p:nvPicPr>
        <p:blipFill>
          <a:blip r:embed="rId3"/>
          <a:stretch>
            <a:fillRect/>
          </a:stretch>
        </p:blipFill>
        <p:spPr>
          <a:xfrm>
            <a:off x="6530425" y="4002701"/>
            <a:ext cx="2748463" cy="1782786"/>
          </a:xfrm>
          <a:prstGeom prst="rect">
            <a:avLst/>
          </a:prstGeom>
          <a:effectLst>
            <a:outerShdw blurRad="50800" dist="38100" dir="5400000" algn="t" rotWithShape="0">
              <a:prstClr val="black">
                <a:alpha val="40000"/>
              </a:prstClr>
            </a:outerShdw>
          </a:effectLst>
        </p:spPr>
      </p:pic>
      <p:pic>
        <p:nvPicPr>
          <p:cNvPr id="15" name="Picture 14">
            <a:extLst>
              <a:ext uri="{FF2B5EF4-FFF2-40B4-BE49-F238E27FC236}">
                <a16:creationId xmlns:a16="http://schemas.microsoft.com/office/drawing/2014/main" id="{388E79D0-F0CB-2671-0E46-8ADC2D7ECB64}"/>
              </a:ext>
            </a:extLst>
          </p:cNvPr>
          <p:cNvPicPr>
            <a:picLocks noChangeAspect="1"/>
          </p:cNvPicPr>
          <p:nvPr/>
        </p:nvPicPr>
        <p:blipFill>
          <a:blip r:embed="rId4"/>
          <a:stretch>
            <a:fillRect/>
          </a:stretch>
        </p:blipFill>
        <p:spPr>
          <a:xfrm>
            <a:off x="8285356" y="826066"/>
            <a:ext cx="2383011" cy="1589915"/>
          </a:xfrm>
          <a:prstGeom prst="rect">
            <a:avLst/>
          </a:prstGeom>
        </p:spPr>
      </p:pic>
      <p:pic>
        <p:nvPicPr>
          <p:cNvPr id="17" name="Picture 16">
            <a:extLst>
              <a:ext uri="{FF2B5EF4-FFF2-40B4-BE49-F238E27FC236}">
                <a16:creationId xmlns:a16="http://schemas.microsoft.com/office/drawing/2014/main" id="{B9C7FA11-3100-D5D4-55AF-5F46F08564E9}"/>
              </a:ext>
            </a:extLst>
          </p:cNvPr>
          <p:cNvPicPr>
            <a:picLocks noChangeAspect="1"/>
          </p:cNvPicPr>
          <p:nvPr/>
        </p:nvPicPr>
        <p:blipFill>
          <a:blip r:embed="rId5"/>
          <a:srcRect/>
          <a:stretch/>
        </p:blipFill>
        <p:spPr>
          <a:xfrm>
            <a:off x="9062022" y="2925391"/>
            <a:ext cx="2872828" cy="2154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782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23A1833A-EC78-7C4E-B3F0-37B8C56B623D}"/>
              </a:ext>
            </a:extLst>
          </p:cNvPr>
          <p:cNvSpPr>
            <a:spLocks noGrp="1"/>
          </p:cNvSpPr>
          <p:nvPr>
            <p:ph type="body" sz="quarter" idx="11"/>
          </p:nvPr>
        </p:nvSpPr>
        <p:spPr>
          <a:xfrm>
            <a:off x="1078883" y="1738336"/>
            <a:ext cx="7733423" cy="1303843"/>
          </a:xfrm>
        </p:spPr>
        <p:txBody>
          <a:bodyPr/>
          <a:lstStyle/>
          <a:p>
            <a:r>
              <a:rPr lang="en-CA" dirty="0"/>
              <a:t>Other ways to </a:t>
            </a:r>
            <a:r>
              <a:rPr lang="en-CA" dirty="0">
                <a:solidFill>
                  <a:srgbClr val="FF0000"/>
                </a:solidFill>
              </a:rPr>
              <a:t>support</a:t>
            </a:r>
          </a:p>
        </p:txBody>
      </p:sp>
      <p:sp>
        <p:nvSpPr>
          <p:cNvPr id="10" name="Text Placeholder 4">
            <a:extLst>
              <a:ext uri="{FF2B5EF4-FFF2-40B4-BE49-F238E27FC236}">
                <a16:creationId xmlns:a16="http://schemas.microsoft.com/office/drawing/2014/main" id="{6D12F6F8-FC8C-BE4D-9834-8AA2675CDF0F}"/>
              </a:ext>
            </a:extLst>
          </p:cNvPr>
          <p:cNvSpPr txBox="1">
            <a:spLocks/>
          </p:cNvSpPr>
          <p:nvPr/>
        </p:nvSpPr>
        <p:spPr>
          <a:xfrm>
            <a:off x="1079246" y="2627836"/>
            <a:ext cx="2581381" cy="1106908"/>
          </a:xfrm>
          <a:prstGeom prst="rect">
            <a:avLst/>
          </a:prstGeom>
        </p:spPr>
        <p:txBody>
          <a:bodyPr vert="horz" lIns="0" tIns="0" rIns="0" bIns="0" rtlCol="0">
            <a:normAutofit fontScale="25000" lnSpcReduction="20000"/>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spcAft>
                <a:spcPts val="1800"/>
              </a:spcAft>
              <a:buNone/>
            </a:pPr>
            <a:r>
              <a:rPr lang="en-CA" sz="8000" b="1" dirty="0">
                <a:latin typeface="Arial" panose="020B0604020202020204" pitchFamily="34" charset="0"/>
                <a:cs typeface="Arial" panose="020B0604020202020204" pitchFamily="34" charset="0"/>
              </a:rPr>
              <a:t>The Poppy Store</a:t>
            </a:r>
          </a:p>
          <a:p>
            <a:pPr marL="0" indent="0">
              <a:lnSpc>
                <a:spcPct val="140000"/>
              </a:lnSpc>
              <a:spcAft>
                <a:spcPts val="1800"/>
              </a:spcAft>
              <a:buNone/>
            </a:pPr>
            <a:r>
              <a:rPr lang="en-CA" sz="8000" b="1" dirty="0">
                <a:latin typeface="Arial" panose="020B0604020202020204" pitchFamily="34" charset="0"/>
                <a:cs typeface="Arial" panose="020B0604020202020204" pitchFamily="34" charset="0"/>
              </a:rPr>
              <a:t>www.Poppystore.ca</a:t>
            </a:r>
          </a:p>
          <a:p>
            <a:pPr marL="0" indent="0">
              <a:lnSpc>
                <a:spcPct val="140000"/>
              </a:lnSpc>
              <a:spcAft>
                <a:spcPts val="1800"/>
              </a:spcAft>
              <a:buNone/>
            </a:pPr>
            <a:endParaRPr lang="en-CA" sz="2400" b="1"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CA6727-3620-6743-9166-9F23ACE7584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20326" y="4437982"/>
            <a:ext cx="1560987" cy="1560987"/>
          </a:xfrm>
          <a:prstGeom prst="rect">
            <a:avLst/>
          </a:prstGeom>
          <a:ln>
            <a:noFill/>
          </a:ln>
          <a:effectLst>
            <a:outerShdw blurRad="292100" dist="139700" dir="2700000" algn="tl" rotWithShape="0">
              <a:srgbClr val="333333">
                <a:alpha val="65000"/>
              </a:srgbClr>
            </a:outerShdw>
          </a:effectLst>
        </p:spPr>
      </p:pic>
      <p:sp>
        <p:nvSpPr>
          <p:cNvPr id="17" name="Text Placeholder 4">
            <a:extLst>
              <a:ext uri="{FF2B5EF4-FFF2-40B4-BE49-F238E27FC236}">
                <a16:creationId xmlns:a16="http://schemas.microsoft.com/office/drawing/2014/main" id="{6FE56B61-B3B0-7948-B030-9E1B42BF1918}"/>
              </a:ext>
            </a:extLst>
          </p:cNvPr>
          <p:cNvSpPr txBox="1">
            <a:spLocks/>
          </p:cNvSpPr>
          <p:nvPr/>
        </p:nvSpPr>
        <p:spPr>
          <a:xfrm>
            <a:off x="6338219" y="2667250"/>
            <a:ext cx="4948174" cy="598841"/>
          </a:xfrm>
          <a:prstGeom prst="rect">
            <a:avLst/>
          </a:prstGeom>
        </p:spPr>
        <p:txBody>
          <a:bodyPr vert="horz" lIns="0" tIns="0" rIns="0" bIns="0" rtlCol="0">
            <a:normAutofit fontScale="25000" lnSpcReduction="20000"/>
          </a:bodyPr>
          <a:lstStyle>
            <a:lvl1pPr marL="285750" indent="-285750" algn="l" defTabSz="914400" rtl="0" eaLnBrk="1" latinLnBrk="0" hangingPunct="1">
              <a:lnSpc>
                <a:spcPct val="90000"/>
              </a:lnSpc>
              <a:spcBef>
                <a:spcPts val="1000"/>
              </a:spcBef>
              <a:spcAft>
                <a:spcPts val="1200"/>
              </a:spcAft>
              <a:buClr>
                <a:srgbClr val="E31837"/>
              </a:buClr>
              <a:buSzPct val="150000"/>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spcAft>
                <a:spcPts val="1200"/>
              </a:spcAft>
              <a:buClr>
                <a:srgbClr val="231F20"/>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spcAft>
                <a:spcPts val="1800"/>
              </a:spcAft>
              <a:buNone/>
            </a:pPr>
            <a:r>
              <a:rPr lang="en-CA" sz="8000" b="1" dirty="0">
                <a:latin typeface="Arial" panose="020B0604020202020204" pitchFamily="34" charset="0"/>
                <a:cs typeface="Arial" panose="020B0604020202020204" pitchFamily="34" charset="0"/>
              </a:rPr>
              <a:t>Donating online</a:t>
            </a:r>
          </a:p>
          <a:p>
            <a:pPr marL="0" indent="0">
              <a:lnSpc>
                <a:spcPct val="140000"/>
              </a:lnSpc>
              <a:spcAft>
                <a:spcPts val="1800"/>
              </a:spcAft>
              <a:buNone/>
            </a:pPr>
            <a:r>
              <a:rPr lang="en-CA" sz="8000" b="1" dirty="0">
                <a:latin typeface="Arial" panose="020B0604020202020204" pitchFamily="34" charset="0"/>
                <a:cs typeface="Arial" panose="020B0604020202020204" pitchFamily="34" charset="0"/>
              </a:rPr>
              <a:t>www.legion.ca	</a:t>
            </a:r>
            <a:r>
              <a:rPr lang="en-CA" sz="2400" b="1" dirty="0">
                <a:latin typeface="Arial" panose="020B0604020202020204" pitchFamily="34" charset="0"/>
                <a:cs typeface="Arial" panose="020B0604020202020204" pitchFamily="34" charset="0"/>
              </a:rPr>
              <a:t>	</a:t>
            </a:r>
          </a:p>
        </p:txBody>
      </p:sp>
      <p:sp>
        <p:nvSpPr>
          <p:cNvPr id="15" name="Text Placeholder 34">
            <a:extLst>
              <a:ext uri="{FF2B5EF4-FFF2-40B4-BE49-F238E27FC236}">
                <a16:creationId xmlns:a16="http://schemas.microsoft.com/office/drawing/2014/main" id="{A87244D9-1DC9-534B-9707-E44AD2DFC8EC}"/>
              </a:ext>
            </a:extLst>
          </p:cNvPr>
          <p:cNvSpPr txBox="1">
            <a:spLocks/>
          </p:cNvSpPr>
          <p:nvPr/>
        </p:nvSpPr>
        <p:spPr>
          <a:xfrm>
            <a:off x="1078883" y="447283"/>
            <a:ext cx="3897313" cy="598488"/>
          </a:xfrm>
          <a:prstGeom prst="rect">
            <a:avLst/>
          </a:prstGeom>
        </p:spPr>
        <p:txBody>
          <a:bodyPr lIns="0" tIns="0" rIns="0" bIns="0">
            <a:normAutofit/>
          </a:bodyPr>
          <a:lstStyle>
            <a:lvl1pPr marL="0" indent="0" algn="l" defTabSz="914400" rtl="0" eaLnBrk="1" latinLnBrk="0" hangingPunct="1">
              <a:lnSpc>
                <a:spcPct val="90000"/>
              </a:lnSpc>
              <a:spcBef>
                <a:spcPts val="1000"/>
              </a:spcBef>
              <a:buFontTx/>
              <a:buNone/>
              <a:defRPr sz="900" b="1" i="0" kern="1200" spc="300" baseline="0">
                <a:solidFill>
                  <a:schemeClr val="tx1"/>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OVERVIEW</a:t>
            </a:r>
          </a:p>
        </p:txBody>
      </p:sp>
      <p:pic>
        <p:nvPicPr>
          <p:cNvPr id="3" name="Picture 2">
            <a:extLst>
              <a:ext uri="{FF2B5EF4-FFF2-40B4-BE49-F238E27FC236}">
                <a16:creationId xmlns:a16="http://schemas.microsoft.com/office/drawing/2014/main" id="{63682038-8406-9836-5732-1B43FC579C37}"/>
              </a:ext>
            </a:extLst>
          </p:cNvPr>
          <p:cNvPicPr>
            <a:picLocks noChangeAspect="1"/>
          </p:cNvPicPr>
          <p:nvPr/>
        </p:nvPicPr>
        <p:blipFill>
          <a:blip r:embed="rId4"/>
          <a:stretch>
            <a:fillRect/>
          </a:stretch>
        </p:blipFill>
        <p:spPr>
          <a:xfrm>
            <a:off x="7152937" y="3971093"/>
            <a:ext cx="3318737" cy="1841939"/>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pic>
      <p:pic>
        <p:nvPicPr>
          <p:cNvPr id="5" name="Picture 4">
            <a:extLst>
              <a:ext uri="{FF2B5EF4-FFF2-40B4-BE49-F238E27FC236}">
                <a16:creationId xmlns:a16="http://schemas.microsoft.com/office/drawing/2014/main" id="{468C01DE-05C9-D81A-BB38-D0CF29AFE109}"/>
              </a:ext>
            </a:extLst>
          </p:cNvPr>
          <p:cNvPicPr>
            <a:picLocks noChangeAspect="1"/>
          </p:cNvPicPr>
          <p:nvPr/>
        </p:nvPicPr>
        <p:blipFill>
          <a:blip r:embed="rId5"/>
          <a:stretch>
            <a:fillRect/>
          </a:stretch>
        </p:blipFill>
        <p:spPr>
          <a:xfrm>
            <a:off x="3791255" y="3454138"/>
            <a:ext cx="2157369" cy="21573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6623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943274-DF82-9C4B-88D7-5CCDE98DF225}"/>
              </a:ext>
            </a:extLst>
          </p:cNvPr>
          <p:cNvSpPr/>
          <p:nvPr/>
        </p:nvSpPr>
        <p:spPr>
          <a:xfrm>
            <a:off x="0" y="-1"/>
            <a:ext cx="12192000" cy="6858001"/>
          </a:xfrm>
          <a:prstGeom prst="rect">
            <a:avLst/>
          </a:prstGeom>
          <a:solidFill>
            <a:srgbClr val="E318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7A180F2A-7CFF-0F4A-A13A-93563E9C3ACF}"/>
              </a:ext>
            </a:extLst>
          </p:cNvPr>
          <p:cNvSpPr txBox="1"/>
          <p:nvPr/>
        </p:nvSpPr>
        <p:spPr>
          <a:xfrm>
            <a:off x="940463" y="5723663"/>
            <a:ext cx="1547814" cy="307777"/>
          </a:xfrm>
          <a:prstGeom prst="rect">
            <a:avLst/>
          </a:prstGeom>
          <a:noFill/>
        </p:spPr>
        <p:txBody>
          <a:bodyPr wrap="square" rtlCol="0">
            <a:spAutoFit/>
          </a:bodyPr>
          <a:lstStyle/>
          <a:p>
            <a:r>
              <a:rPr lang="en-US" sz="1400" b="1" dirty="0">
                <a:solidFill>
                  <a:schemeClr val="bg1"/>
                </a:solidFill>
                <a:latin typeface="Arial Black" panose="020B0604020202020204" pitchFamily="34" charset="0"/>
                <a:cs typeface="Arial Black" panose="020B0604020202020204" pitchFamily="34" charset="0"/>
              </a:rPr>
              <a:t>Legion.ca</a:t>
            </a:r>
          </a:p>
        </p:txBody>
      </p:sp>
      <p:sp>
        <p:nvSpPr>
          <p:cNvPr id="9" name="TextBox 8">
            <a:extLst>
              <a:ext uri="{FF2B5EF4-FFF2-40B4-BE49-F238E27FC236}">
                <a16:creationId xmlns:a16="http://schemas.microsoft.com/office/drawing/2014/main" id="{5D0702B4-F283-DA48-A61A-AA0587A15F98}"/>
              </a:ext>
            </a:extLst>
          </p:cNvPr>
          <p:cNvSpPr txBox="1"/>
          <p:nvPr/>
        </p:nvSpPr>
        <p:spPr>
          <a:xfrm>
            <a:off x="921859" y="3991952"/>
            <a:ext cx="5066192" cy="461665"/>
          </a:xfrm>
          <a:prstGeom prst="rect">
            <a:avLst/>
          </a:prstGeom>
          <a:noFill/>
        </p:spPr>
        <p:txBody>
          <a:bodyPr wrap="square" rtlCol="0">
            <a:spAutoFit/>
          </a:bodyPr>
          <a:lstStyle/>
          <a:p>
            <a:r>
              <a:rPr lang="en-CA" sz="2400" dirty="0">
                <a:solidFill>
                  <a:schemeClr val="bg1"/>
                </a:solidFill>
                <a:latin typeface="Arial" panose="020B0604020202020204" pitchFamily="34" charset="0"/>
                <a:cs typeface="Arial" panose="020B0604020202020204" pitchFamily="34" charset="0"/>
              </a:rPr>
              <a:t>Thank you</a:t>
            </a:r>
          </a:p>
        </p:txBody>
      </p:sp>
      <p:sp>
        <p:nvSpPr>
          <p:cNvPr id="11" name="TextBox 10">
            <a:extLst>
              <a:ext uri="{FF2B5EF4-FFF2-40B4-BE49-F238E27FC236}">
                <a16:creationId xmlns:a16="http://schemas.microsoft.com/office/drawing/2014/main" id="{C3FB6AED-39BA-6641-BDB3-58084F96E9DD}"/>
              </a:ext>
            </a:extLst>
          </p:cNvPr>
          <p:cNvSpPr txBox="1"/>
          <p:nvPr/>
        </p:nvSpPr>
        <p:spPr>
          <a:xfrm>
            <a:off x="4454554" y="6523606"/>
            <a:ext cx="3313113" cy="184666"/>
          </a:xfrm>
          <a:prstGeom prst="rect">
            <a:avLst/>
          </a:prstGeom>
          <a:noFill/>
        </p:spPr>
        <p:txBody>
          <a:bodyPr wrap="square" rtlCol="0">
            <a:spAutoFit/>
          </a:bodyPr>
          <a:lstStyle/>
          <a:p>
            <a:r>
              <a:rPr lang="en-CA" sz="600" b="1" spc="300" dirty="0">
                <a:solidFill>
                  <a:srgbClr val="231F20">
                    <a:alpha val="25000"/>
                  </a:srgbClr>
                </a:solidFill>
                <a:latin typeface="Arial Black" panose="020B0604020202020204" pitchFamily="34" charset="0"/>
                <a:cs typeface="Arial Black" panose="020B0604020202020204" pitchFamily="34" charset="0"/>
              </a:rPr>
              <a:t>©THE ROYAL CANADIAN LEGION</a:t>
            </a:r>
            <a:endParaRPr lang="en-US" sz="600" b="1" u="sng" spc="300" dirty="0">
              <a:solidFill>
                <a:srgbClr val="231F20">
                  <a:alpha val="25000"/>
                </a:srgbClr>
              </a:solidFill>
              <a:latin typeface="Arial Black" panose="020B0604020202020204" pitchFamily="34" charset="0"/>
              <a:cs typeface="Arial Black" panose="020B0604020202020204" pitchFamily="34" charset="0"/>
            </a:endParaRPr>
          </a:p>
        </p:txBody>
      </p:sp>
      <p:pic>
        <p:nvPicPr>
          <p:cNvPr id="4" name="Picture 3" descr="A white text on a black background&#10;&#10;Description automatically generated">
            <a:extLst>
              <a:ext uri="{FF2B5EF4-FFF2-40B4-BE49-F238E27FC236}">
                <a16:creationId xmlns:a16="http://schemas.microsoft.com/office/drawing/2014/main" id="{9BBE5AB1-9801-FFF2-2135-F899A1155C85}"/>
              </a:ext>
            </a:extLst>
          </p:cNvPr>
          <p:cNvPicPr>
            <a:picLocks noChangeAspect="1"/>
          </p:cNvPicPr>
          <p:nvPr/>
        </p:nvPicPr>
        <p:blipFill>
          <a:blip r:embed="rId3"/>
          <a:stretch>
            <a:fillRect/>
          </a:stretch>
        </p:blipFill>
        <p:spPr>
          <a:xfrm>
            <a:off x="940463" y="2240799"/>
            <a:ext cx="4780113" cy="1672428"/>
          </a:xfrm>
          <a:prstGeom prst="rect">
            <a:avLst/>
          </a:prstGeom>
        </p:spPr>
      </p:pic>
    </p:spTree>
    <p:extLst>
      <p:ext uri="{BB962C8B-B14F-4D97-AF65-F5344CB8AC3E}">
        <p14:creationId xmlns:p14="http://schemas.microsoft.com/office/powerpoint/2010/main" val="1455595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629_Legion_PPT_Template_May2018_EN_P1" id="{D3601298-411A-994D-8F55-3C95E45BC008}" vid="{2E69359C-63A7-BE42-96DB-2FA30C3FA4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D575B564B0D5B41BAD3CB52AF023AF0" ma:contentTypeVersion="8" ma:contentTypeDescription="Create a new document." ma:contentTypeScope="" ma:versionID="667e6c173db5d1e11ad9b7da20c70b65">
  <xsd:schema xmlns:xsd="http://www.w3.org/2001/XMLSchema" xmlns:xs="http://www.w3.org/2001/XMLSchema" xmlns:p="http://schemas.microsoft.com/office/2006/metadata/properties" xmlns:ns3="acd4740f-cac4-4861-92dd-55cd271386f3" xmlns:ns4="96004c79-472e-4b3e-9a14-46f26a7720fe" targetNamespace="http://schemas.microsoft.com/office/2006/metadata/properties" ma:root="true" ma:fieldsID="b6f7849d33485997ed8396dfe0ddce97" ns3:_="" ns4:_="">
    <xsd:import namespace="acd4740f-cac4-4861-92dd-55cd271386f3"/>
    <xsd:import namespace="96004c79-472e-4b3e-9a14-46f26a7720f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d4740f-cac4-4861-92dd-55cd271386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004c79-472e-4b3e-9a14-46f26a7720f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cd4740f-cac4-4861-92dd-55cd271386f3" xsi:nil="true"/>
  </documentManagement>
</p:properties>
</file>

<file path=customXml/itemProps1.xml><?xml version="1.0" encoding="utf-8"?>
<ds:datastoreItem xmlns:ds="http://schemas.openxmlformats.org/officeDocument/2006/customXml" ds:itemID="{05AD975D-6260-432C-9623-EF2064CD05E0}">
  <ds:schemaRefs>
    <ds:schemaRef ds:uri="http://schemas.microsoft.com/sharepoint/v3/contenttype/forms"/>
  </ds:schemaRefs>
</ds:datastoreItem>
</file>

<file path=customXml/itemProps2.xml><?xml version="1.0" encoding="utf-8"?>
<ds:datastoreItem xmlns:ds="http://schemas.openxmlformats.org/officeDocument/2006/customXml" ds:itemID="{A354FB6B-30C3-43D6-B51D-68DC775DF3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d4740f-cac4-4861-92dd-55cd271386f3"/>
    <ds:schemaRef ds:uri="96004c79-472e-4b3e-9a14-46f26a7720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E95F3E-C4AF-48DD-8385-C33D613F88EC}">
  <ds:schemaRefs>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96004c79-472e-4b3e-9a14-46f26a7720fe"/>
    <ds:schemaRef ds:uri="acd4740f-cac4-4861-92dd-55cd271386f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7031</TotalTime>
  <Words>3392</Words>
  <Application>Microsoft Office PowerPoint</Application>
  <PresentationFormat>Widescreen</PresentationFormat>
  <Paragraphs>211</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__Montserrat_Fallback_061548</vt:lpstr>
      <vt:lpstr>Aptos</vt:lpstr>
      <vt:lpstr>Arial</vt:lpstr>
      <vt:lpstr>Arial Black</vt:lpstr>
      <vt:lpstr>Calibri</vt:lpstr>
      <vt:lpstr>Calibri Light</vt:lpstr>
      <vt:lpstr>Sense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Ryan</dc:creator>
  <cp:lastModifiedBy>Nujma Bond</cp:lastModifiedBy>
  <cp:revision>155</cp:revision>
  <cp:lastPrinted>2018-05-07T15:35:52Z</cp:lastPrinted>
  <dcterms:created xsi:type="dcterms:W3CDTF">2018-05-14T12:25:46Z</dcterms:created>
  <dcterms:modified xsi:type="dcterms:W3CDTF">2026-09-28T17:22:17Z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0x0101003D575B564B0D5B41BAD3CB52AF023AF0</vt:lpwstr>
  </property>
</Properties>
</file>