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2" r:id="rId2"/>
    <p:sldId id="290" r:id="rId3"/>
    <p:sldId id="291" r:id="rId4"/>
    <p:sldId id="292" r:id="rId5"/>
    <p:sldId id="293" r:id="rId6"/>
    <p:sldId id="294" r:id="rId7"/>
    <p:sldId id="295" r:id="rId8"/>
    <p:sldId id="29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MA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A0329"/>
    <a:srgbClr val="D8002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0" d="100"/>
          <a:sy n="120" d="100"/>
        </p:scale>
        <p:origin x="-23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9" d="100"/>
          <a:sy n="159" d="100"/>
        </p:scale>
        <p:origin x="-6560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B9B5B-2D34-3D43-B396-30AC5DAA3B61}" type="datetimeFigureOut">
              <a:rPr lang="en-US" smtClean="0"/>
              <a:pPr/>
              <a:t>5/13/2014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D6BF1-19C3-5546-A571-A4FA3408C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5486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D6BF1-19C3-5546-A571-A4FA3408C1F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303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2426768"/>
            <a:ext cx="91440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0" i="1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3501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461" y="597963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solidFill>
                  <a:srgbClr val="D8002A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999" y="2192864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7870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4798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28318"/>
            <a:ext cx="9144000" cy="2944614"/>
          </a:xfrm>
        </p:spPr>
        <p:txBody>
          <a:bodyPr>
            <a:normAutofit fontScale="90000"/>
          </a:bodyPr>
          <a:lstStyle/>
          <a:p>
            <a:r>
              <a:rPr lang="en-CA" sz="4000" dirty="0" smtClean="0"/>
              <a:t>CONFLICT OF INTEREST</a:t>
            </a:r>
            <a:br>
              <a:rPr lang="en-CA" sz="4000" dirty="0" smtClean="0"/>
            </a:br>
            <a:r>
              <a:rPr lang="en-CA" sz="4000" dirty="0" smtClean="0"/>
              <a:t>GUIDELINES</a:t>
            </a:r>
            <a:br>
              <a:rPr lang="en-CA" sz="4000" dirty="0" smtClean="0"/>
            </a:br>
            <a:r>
              <a:rPr lang="en-CA" sz="4000" dirty="0" smtClean="0"/>
              <a:t/>
            </a:r>
            <a:br>
              <a:rPr lang="en-CA" sz="4000" dirty="0" smtClean="0"/>
            </a:br>
            <a:r>
              <a:rPr lang="en-CA" sz="2400" dirty="0" smtClean="0"/>
              <a:t>A Learning Module Created </a:t>
            </a:r>
            <a:br>
              <a:rPr lang="en-CA" sz="2400" dirty="0" smtClean="0"/>
            </a:br>
            <a:r>
              <a:rPr lang="en-CA" sz="2400" dirty="0" smtClean="0"/>
              <a:t>by the </a:t>
            </a:r>
            <a:br>
              <a:rPr lang="en-CA" sz="2400" dirty="0" smtClean="0"/>
            </a:br>
            <a:r>
              <a:rPr lang="en-CA" sz="2400" dirty="0" smtClean="0"/>
              <a:t>Dominion Leadership and Development Committee</a:t>
            </a:r>
            <a:r>
              <a:rPr lang="en-CA" sz="4000" dirty="0" smtClean="0"/>
              <a:t/>
            </a:r>
            <a:br>
              <a:rPr lang="en-CA" sz="4000" dirty="0" smtClean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771461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461" y="597963"/>
            <a:ext cx="7772400" cy="729905"/>
          </a:xfrm>
        </p:spPr>
        <p:txBody>
          <a:bodyPr/>
          <a:lstStyle/>
          <a:p>
            <a:r>
              <a:rPr lang="en-CA" dirty="0" smtClean="0"/>
              <a:t>Overview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999" y="1447137"/>
            <a:ext cx="6862860" cy="2522259"/>
          </a:xfrm>
        </p:spPr>
        <p:txBody>
          <a:bodyPr>
            <a:normAutofit/>
          </a:bodyPr>
          <a:lstStyle/>
          <a:p>
            <a:r>
              <a:rPr lang="en-CA" dirty="0" smtClean="0"/>
              <a:t>For the purposes of this discussion, a conflict of interest shall be a conflict between the personal, professional or vocational interest of a member of the executive and/or </a:t>
            </a:r>
            <a:r>
              <a:rPr lang="en-CA" dirty="0" smtClean="0"/>
              <a:t>another member </a:t>
            </a:r>
            <a:r>
              <a:rPr lang="en-CA" dirty="0" smtClean="0"/>
              <a:t>and the interest of the </a:t>
            </a:r>
            <a:r>
              <a:rPr lang="en-CA" dirty="0" smtClean="0"/>
              <a:t>Legion, </a:t>
            </a:r>
            <a:r>
              <a:rPr lang="en-CA" dirty="0" smtClean="0"/>
              <a:t>in respect of any matter upon which the member of the executive and/or </a:t>
            </a:r>
            <a:r>
              <a:rPr lang="en-CA" dirty="0" smtClean="0"/>
              <a:t>other member </a:t>
            </a:r>
            <a:r>
              <a:rPr lang="en-CA" dirty="0" smtClean="0"/>
              <a:t>may be permitted or required to debate or participate in decision making.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605805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461" y="597963"/>
            <a:ext cx="7772400" cy="729905"/>
          </a:xfrm>
        </p:spPr>
        <p:txBody>
          <a:bodyPr/>
          <a:lstStyle/>
          <a:p>
            <a:r>
              <a:rPr lang="en-CA" dirty="0" smtClean="0"/>
              <a:t>When does a conflict arise?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999" y="1447137"/>
            <a:ext cx="6862860" cy="3792773"/>
          </a:xfrm>
        </p:spPr>
        <p:txBody>
          <a:bodyPr>
            <a:normAutofit/>
          </a:bodyPr>
          <a:lstStyle/>
          <a:p>
            <a:r>
              <a:rPr lang="en-CA" dirty="0" smtClean="0"/>
              <a:t>Any member of the executive and /or member who has an interest in any business or </a:t>
            </a:r>
            <a:r>
              <a:rPr lang="en-CA" dirty="0" smtClean="0"/>
              <a:t>financial </a:t>
            </a:r>
            <a:r>
              <a:rPr lang="en-CA" dirty="0" smtClean="0"/>
              <a:t>arrangement or personal interest with (a family or friend member) </a:t>
            </a:r>
            <a:r>
              <a:rPr lang="en-CA" dirty="0" smtClean="0"/>
              <a:t>a </a:t>
            </a:r>
            <a:r>
              <a:rPr lang="en-CA" dirty="0" smtClean="0"/>
              <a:t>matter which is being discussed at any meeting shall remove him/herself immediately from the discussion and the vote upon the matter, and the event shall be recorded in the minutes</a:t>
            </a:r>
            <a:r>
              <a:rPr lang="en-CA" dirty="0" smtClean="0"/>
              <a:t>. </a:t>
            </a:r>
            <a:r>
              <a:rPr lang="en-CA" dirty="0" smtClean="0"/>
              <a:t>A conflict of interest arises when a board member's private interest supersedes or competes with his/her dedication to the interests of the Legion, This could arise from real, potential or apparent conflict and may be financial or otherwise for this purpose.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605805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Situations where a conflict exists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999" y="1439186"/>
            <a:ext cx="6400800" cy="2498406"/>
          </a:xfrm>
        </p:spPr>
        <p:txBody>
          <a:bodyPr>
            <a:normAutofit/>
          </a:bodyPr>
          <a:lstStyle/>
          <a:p>
            <a:r>
              <a:rPr lang="en-CA" dirty="0" smtClean="0"/>
              <a:t>a) A “Real Conflict of Interest” occurs when </a:t>
            </a:r>
            <a:r>
              <a:rPr lang="en-CA" dirty="0" smtClean="0"/>
              <a:t>an </a:t>
            </a:r>
            <a:r>
              <a:rPr lang="en-CA" dirty="0" smtClean="0"/>
              <a:t>executive  and/or member exercises an official power or performs </a:t>
            </a:r>
            <a:r>
              <a:rPr lang="en-CA" dirty="0" smtClean="0"/>
              <a:t>an </a:t>
            </a:r>
            <a:r>
              <a:rPr lang="en-CA" dirty="0" smtClean="0"/>
              <a:t>official duty or function and at the same time knows that in the performance of a member's duty or function or in the exercise of power there is the opportunity to further a private interest</a:t>
            </a:r>
            <a:r>
              <a:rPr lang="en-CA" dirty="0" smtClean="0"/>
              <a:t>.</a:t>
            </a: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Situations where a conflict exists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999" y="1494845"/>
            <a:ext cx="6400800" cy="2895971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b) A “Potential Conflict of </a:t>
            </a:r>
            <a:r>
              <a:rPr lang="en-CA" dirty="0" smtClean="0"/>
              <a:t>Interest” </a:t>
            </a:r>
            <a:r>
              <a:rPr lang="en-CA" dirty="0" smtClean="0"/>
              <a:t>occurs when there exists some private interest that could influence the performance of a </a:t>
            </a:r>
            <a:r>
              <a:rPr lang="en-CA" dirty="0" smtClean="0"/>
              <a:t>members’ duty </a:t>
            </a:r>
            <a:r>
              <a:rPr lang="en-CA" dirty="0" smtClean="0"/>
              <a:t>or function or in the exercise of power provided that he or she has not yet exercised that duty or function.</a:t>
            </a:r>
          </a:p>
          <a:p>
            <a:r>
              <a:rPr lang="en-CA" dirty="0" smtClean="0"/>
              <a:t> </a:t>
            </a:r>
          </a:p>
          <a:p>
            <a:pPr lvl="0"/>
            <a:r>
              <a:rPr lang="en-CA" dirty="0" smtClean="0"/>
              <a:t>c) An </a:t>
            </a:r>
            <a:r>
              <a:rPr lang="en-CA" dirty="0" smtClean="0"/>
              <a:t>“Apparent Conflict of </a:t>
            </a:r>
            <a:r>
              <a:rPr lang="en-CA" dirty="0" smtClean="0"/>
              <a:t>Interest” </a:t>
            </a:r>
            <a:r>
              <a:rPr lang="en-CA" dirty="0" smtClean="0"/>
              <a:t>exists when there is a reasonable apprehension which reasonably well-informed persons could properly have that a Real Conflict of Interest exists on the part of the member.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460" y="597963"/>
            <a:ext cx="8046873" cy="1470025"/>
          </a:xfrm>
        </p:spPr>
        <p:txBody>
          <a:bodyPr/>
          <a:lstStyle/>
          <a:p>
            <a:r>
              <a:rPr lang="en-CA" dirty="0" smtClean="0"/>
              <a:t>Considerations for policy development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999" y="1359671"/>
            <a:ext cx="6400800" cy="3657601"/>
          </a:xfrm>
        </p:spPr>
        <p:txBody>
          <a:bodyPr>
            <a:normAutofit/>
          </a:bodyPr>
          <a:lstStyle/>
          <a:p>
            <a:r>
              <a:rPr lang="en-CA" dirty="0" smtClean="0"/>
              <a:t>Legion Branches developing a conflict of interest policy are urged to consider the following</a:t>
            </a:r>
            <a:r>
              <a:rPr lang="en-CA" dirty="0" smtClean="0"/>
              <a:t>:</a:t>
            </a:r>
          </a:p>
          <a:p>
            <a:endParaRPr lang="en-CA" dirty="0" smtClean="0"/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H</a:t>
            </a:r>
            <a:r>
              <a:rPr lang="en-CA" dirty="0" smtClean="0"/>
              <a:t>ave </a:t>
            </a:r>
            <a:r>
              <a:rPr lang="en-CA" dirty="0" smtClean="0"/>
              <a:t>a good , clear and up to date conflict of interest policy definition.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M</a:t>
            </a:r>
            <a:r>
              <a:rPr lang="en-CA" dirty="0" smtClean="0"/>
              <a:t>ake </a:t>
            </a:r>
            <a:r>
              <a:rPr lang="en-CA" dirty="0" smtClean="0"/>
              <a:t>sure all participants understand the conflict of interest policy and why it is necessary.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F</a:t>
            </a:r>
            <a:r>
              <a:rPr lang="en-CA" dirty="0" smtClean="0"/>
              <a:t>oster </a:t>
            </a:r>
            <a:r>
              <a:rPr lang="en-CA" dirty="0" smtClean="0"/>
              <a:t>a culture that is ready to recognize a conflict of interest when it happens and to deal with the conflict of interest in a non-accusatory way.</a:t>
            </a:r>
            <a:endParaRPr lang="en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Examples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999" y="1598212"/>
            <a:ext cx="6400800" cy="3609892"/>
          </a:xfrm>
        </p:spPr>
        <p:txBody>
          <a:bodyPr>
            <a:normAutofit/>
          </a:bodyPr>
          <a:lstStyle/>
          <a:p>
            <a:r>
              <a:rPr lang="en-CA" dirty="0" smtClean="0"/>
              <a:t>The </a:t>
            </a:r>
            <a:r>
              <a:rPr lang="en-CA" dirty="0" smtClean="0"/>
              <a:t>Branch executive is hiring an individual who has a relative and a close friend on the executive committee. In this case the executive member related to the potential employee and the close friend must not be a part of the debate or vote on this </a:t>
            </a:r>
            <a:r>
              <a:rPr lang="en-CA" dirty="0" smtClean="0"/>
              <a:t>issue. </a:t>
            </a:r>
            <a:r>
              <a:rPr lang="en-CA" dirty="0" smtClean="0"/>
              <a:t>For the purposes of this definition relatives will include father, mother sibling, cousins or those related by marriage,</a:t>
            </a:r>
          </a:p>
          <a:p>
            <a:r>
              <a:rPr lang="en-CA" dirty="0" smtClean="0"/>
              <a:t> </a:t>
            </a:r>
            <a:endParaRPr lang="en-CA" dirty="0" smtClean="0"/>
          </a:p>
          <a:p>
            <a:r>
              <a:rPr lang="en-CA" dirty="0" smtClean="0"/>
              <a:t>A </a:t>
            </a:r>
            <a:r>
              <a:rPr lang="en-CA" dirty="0" smtClean="0"/>
              <a:t>complaint </a:t>
            </a:r>
            <a:r>
              <a:rPr lang="en-CA" dirty="0" smtClean="0"/>
              <a:t>has </a:t>
            </a:r>
            <a:r>
              <a:rPr lang="en-CA" dirty="0" smtClean="0"/>
              <a:t>been properly lodged against a family member. The same above applies.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461" y="597963"/>
            <a:ext cx="7772400" cy="769661"/>
          </a:xfrm>
        </p:spPr>
        <p:txBody>
          <a:bodyPr/>
          <a:lstStyle/>
          <a:p>
            <a:r>
              <a:rPr lang="en-CA" dirty="0" smtClean="0"/>
              <a:t>Summary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999" y="1486894"/>
            <a:ext cx="6400800" cy="2099144"/>
          </a:xfrm>
        </p:spPr>
        <p:txBody>
          <a:bodyPr/>
          <a:lstStyle/>
          <a:p>
            <a:r>
              <a:rPr lang="en-CA" dirty="0" smtClean="0"/>
              <a:t>Conflicts of interest are hard to deal </a:t>
            </a:r>
            <a:r>
              <a:rPr lang="en-CA" dirty="0" smtClean="0"/>
              <a:t>with; </a:t>
            </a:r>
            <a:r>
              <a:rPr lang="en-CA" dirty="0" smtClean="0"/>
              <a:t>if a member finds </a:t>
            </a:r>
            <a:r>
              <a:rPr lang="en-CA" dirty="0" smtClean="0"/>
              <a:t>them self </a:t>
            </a:r>
            <a:r>
              <a:rPr lang="en-CA" dirty="0" smtClean="0"/>
              <a:t>in a position where they think there may be a conflict of interest they should declare the potential conflict and let the governing body decide if in fact it is considered a conflict of interest.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4702</TotalTime>
  <Words>502</Words>
  <Application>Microsoft Office PowerPoint</Application>
  <PresentationFormat>On-screen Show (4:3)</PresentationFormat>
  <Paragraphs>24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CONFLICT OF INTEREST GUIDELINES  A Learning Module Created  by the  Dominion Leadership and Development Committee </vt:lpstr>
      <vt:lpstr>Overview</vt:lpstr>
      <vt:lpstr>When does a conflict arise?</vt:lpstr>
      <vt:lpstr>Situations where a conflict exists</vt:lpstr>
      <vt:lpstr>Situations where a conflict exists</vt:lpstr>
      <vt:lpstr>Considerations for policy development</vt:lpstr>
      <vt:lpstr>Examples</vt:lpstr>
      <vt:lpstr>Summary</vt:lpstr>
    </vt:vector>
  </TitlesOfParts>
  <Company>Legion Magazine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 •  Tradition  •  Community  •  Remembrance</dc:title>
  <dc:creator>Liz Mills</dc:creator>
  <cp:lastModifiedBy>DMA</cp:lastModifiedBy>
  <cp:revision>196</cp:revision>
  <cp:lastPrinted>2013-04-11T13:50:28Z</cp:lastPrinted>
  <dcterms:created xsi:type="dcterms:W3CDTF">2013-04-04T20:13:55Z</dcterms:created>
  <dcterms:modified xsi:type="dcterms:W3CDTF">2014-05-13T20:19:35Z</dcterms:modified>
</cp:coreProperties>
</file>