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59" r:id="rId8"/>
    <p:sldId id="270" r:id="rId9"/>
    <p:sldId id="260" r:id="rId10"/>
    <p:sldId id="261" r:id="rId11"/>
    <p:sldId id="262" r:id="rId12"/>
    <p:sldId id="263" r:id="rId13"/>
    <p:sldId id="264" r:id="rId14"/>
    <p:sldId id="265" r:id="rId15"/>
    <p:sldId id="266" r:id="rId16"/>
    <p:sldId id="271" r:id="rId17"/>
    <p:sldId id="267"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574" userDrawn="1">
          <p15:clr>
            <a:srgbClr val="A4A3A4"/>
          </p15:clr>
        </p15:guide>
        <p15:guide id="3" pos="1549" userDrawn="1">
          <p15:clr>
            <a:srgbClr val="A4A3A4"/>
          </p15:clr>
        </p15:guide>
        <p15:guide id="4" pos="1685" userDrawn="1">
          <p15:clr>
            <a:srgbClr val="A4A3A4"/>
          </p15:clr>
        </p15:guide>
        <p15:guide id="5" pos="2661" userDrawn="1">
          <p15:clr>
            <a:srgbClr val="A4A3A4"/>
          </p15:clr>
        </p15:guide>
        <p15:guide id="6" pos="2797" userDrawn="1">
          <p15:clr>
            <a:srgbClr val="A4A3A4"/>
          </p15:clr>
        </p15:guide>
        <p15:guide id="7" pos="3772" userDrawn="1">
          <p15:clr>
            <a:srgbClr val="A4A3A4"/>
          </p15:clr>
        </p15:guide>
        <p15:guide id="8" pos="3908" userDrawn="1">
          <p15:clr>
            <a:srgbClr val="A4A3A4"/>
          </p15:clr>
        </p15:guide>
        <p15:guide id="9" pos="4883" userDrawn="1">
          <p15:clr>
            <a:srgbClr val="A4A3A4"/>
          </p15:clr>
        </p15:guide>
        <p15:guide id="10" pos="4997" userDrawn="1">
          <p15:clr>
            <a:srgbClr val="A4A3A4"/>
          </p15:clr>
        </p15:guide>
        <p15:guide id="11" pos="5995" userDrawn="1">
          <p15:clr>
            <a:srgbClr val="A4A3A4"/>
          </p15:clr>
        </p15:guide>
        <p15:guide id="12" pos="6108" userDrawn="1">
          <p15:clr>
            <a:srgbClr val="A4A3A4"/>
          </p15:clr>
        </p15:guide>
        <p15:guide id="13" pos="7106" userDrawn="1">
          <p15:clr>
            <a:srgbClr val="A4A3A4"/>
          </p15:clr>
        </p15:guide>
        <p15:guide id="14" orient="horz" pos="3997" userDrawn="1">
          <p15:clr>
            <a:srgbClr val="A4A3A4"/>
          </p15:clr>
        </p15:guide>
        <p15:guide id="15" orient="horz" pos="1026" userDrawn="1">
          <p15:clr>
            <a:srgbClr val="A4A3A4"/>
          </p15:clr>
        </p15:guide>
        <p15:guide id="16" orient="horz" pos="2160" userDrawn="1">
          <p15:clr>
            <a:srgbClr val="A4A3A4"/>
          </p15:clr>
        </p15:guide>
        <p15:guide id="17" orient="horz" pos="1434" userDrawn="1">
          <p15:clr>
            <a:srgbClr val="A4A3A4"/>
          </p15:clr>
        </p15:guide>
        <p15:guide id="18" orient="horz" pos="2886" userDrawn="1">
          <p15:clr>
            <a:srgbClr val="A4A3A4"/>
          </p15:clr>
        </p15:guide>
        <p15:guide id="19" orient="horz" pos="572" userDrawn="1">
          <p15:clr>
            <a:srgbClr val="A4A3A4"/>
          </p15:clr>
        </p15:guide>
        <p15:guide id="20" orient="horz" pos="37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231F20"/>
    <a:srgbClr val="32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98"/>
    <p:restoredTop sz="80116" autoAdjust="0"/>
  </p:normalViewPr>
  <p:slideViewPr>
    <p:cSldViewPr snapToGrid="0" snapToObjects="1">
      <p:cViewPr varScale="1">
        <p:scale>
          <a:sx n="61" d="100"/>
          <a:sy n="61" d="100"/>
        </p:scale>
        <p:origin x="1698" y="42"/>
      </p:cViewPr>
      <p:guideLst>
        <p:guide orient="horz" pos="323"/>
        <p:guide pos="574"/>
        <p:guide pos="1549"/>
        <p:guide pos="1685"/>
        <p:guide pos="2661"/>
        <p:guide pos="2797"/>
        <p:guide pos="3772"/>
        <p:guide pos="3908"/>
        <p:guide pos="4883"/>
        <p:guide pos="4997"/>
        <p:guide pos="5995"/>
        <p:guide pos="6108"/>
        <p:guide pos="7106"/>
        <p:guide orient="horz" pos="3997"/>
        <p:guide orient="horz" pos="1026"/>
        <p:guide orient="horz" pos="2160"/>
        <p:guide orient="horz" pos="1434"/>
        <p:guide orient="horz" pos="2886"/>
        <p:guide orient="horz" pos="572"/>
        <p:guide orient="horz" pos="3748"/>
      </p:guideLst>
    </p:cSldViewPr>
  </p:slideViewPr>
  <p:outlineViewPr>
    <p:cViewPr>
      <p:scale>
        <a:sx n="33" d="100"/>
        <a:sy n="33" d="100"/>
      </p:scale>
      <p:origin x="-16" y="0"/>
    </p:cViewPr>
  </p:outlineViewPr>
  <p:notesTextViewPr>
    <p:cViewPr>
      <p:scale>
        <a:sx n="70" d="100"/>
        <a:sy n="70" d="100"/>
      </p:scale>
      <p:origin x="0" y="0"/>
    </p:cViewPr>
  </p:notesTextViewPr>
  <p:sorterViewPr>
    <p:cViewPr>
      <p:scale>
        <a:sx n="66" d="100"/>
        <a:sy n="66" d="100"/>
      </p:scale>
      <p:origin x="0" y="0"/>
    </p:cViewPr>
  </p:sorterViewPr>
  <p:notesViewPr>
    <p:cSldViewPr snapToGrid="0" snapToObjects="1">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A1BBC-5F41-43D4-A098-2088A1168F0A}" type="datetimeFigureOut">
              <a:rPr lang="en-US" smtClean="0"/>
              <a:t>5/3/2024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78C3F-F8D9-44F1-A294-D55F8D0C682A}" type="slidenum">
              <a:rPr lang="en-US" smtClean="0"/>
              <a:t>‹#›</a:t>
            </a:fld>
            <a:endParaRPr lang="en-US" dirty="0"/>
          </a:p>
        </p:txBody>
      </p:sp>
    </p:spTree>
    <p:extLst>
      <p:ext uri="{BB962C8B-B14F-4D97-AF65-F5344CB8AC3E}">
        <p14:creationId xmlns:p14="http://schemas.microsoft.com/office/powerpoint/2010/main" val="1158565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E2ACD-159C-E145-817A-159B923B64B7}" type="datetimeFigureOut">
              <a:rPr lang="en-US" smtClean="0"/>
              <a:t>5/3/2024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76383-3F01-D642-B035-A1434BCCCA3D}" type="slidenum">
              <a:rPr lang="en-US" smtClean="0"/>
              <a:t>‹#›</a:t>
            </a:fld>
            <a:endParaRPr lang="en-US" dirty="0"/>
          </a:p>
        </p:txBody>
      </p:sp>
    </p:spTree>
    <p:extLst>
      <p:ext uri="{BB962C8B-B14F-4D97-AF65-F5344CB8AC3E}">
        <p14:creationId xmlns:p14="http://schemas.microsoft.com/office/powerpoint/2010/main" val="217667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Thank you for coming!</a:t>
            </a:r>
            <a:endParaRPr lang="en-CA" dirty="0"/>
          </a:p>
          <a:p>
            <a:pPr marL="171450" lvl="0" indent="-171450">
              <a:buFont typeface="Arial" panose="020B0604020202020204" pitchFamily="34" charset="0"/>
              <a:buChar char="•"/>
            </a:pPr>
            <a:r>
              <a:rPr lang="en-US" dirty="0"/>
              <a:t>I’m pleased to be here to speak to you about The Royal Canadian Legion. </a:t>
            </a:r>
            <a:endParaRPr lang="en-CA" dirty="0"/>
          </a:p>
          <a:p>
            <a:pPr marL="171450" lvl="0" indent="-171450">
              <a:buFont typeface="Arial" panose="020B0604020202020204" pitchFamily="34" charset="0"/>
              <a:buChar char="•"/>
            </a:pPr>
            <a:r>
              <a:rPr lang="en-US" dirty="0"/>
              <a:t>I’ll give you a snapshot of our history, what we do, and where we’re going.</a:t>
            </a:r>
            <a:endParaRPr lang="en-CA" dirty="0"/>
          </a:p>
          <a:p>
            <a:pPr marL="171450" lvl="0" indent="-171450">
              <a:buFont typeface="Arial" panose="020B0604020202020204" pitchFamily="34" charset="0"/>
              <a:buChar char="•"/>
            </a:pPr>
            <a:r>
              <a:rPr lang="en-US" dirty="0"/>
              <a:t>At the end (or during my presentation) I’d be happy to take any questions.</a:t>
            </a:r>
            <a:endParaRPr lang="en-CA" dirty="0"/>
          </a:p>
        </p:txBody>
      </p:sp>
      <p:sp>
        <p:nvSpPr>
          <p:cNvPr id="4" name="Slide Number Placeholder 3"/>
          <p:cNvSpPr>
            <a:spLocks noGrp="1"/>
          </p:cNvSpPr>
          <p:nvPr>
            <p:ph type="sldNum" sz="quarter" idx="10"/>
          </p:nvPr>
        </p:nvSpPr>
        <p:spPr/>
        <p:txBody>
          <a:bodyPr/>
          <a:lstStyle/>
          <a:p>
            <a:fld id="{18076383-3F01-D642-B035-A1434BCCCA3D}" type="slidenum">
              <a:rPr lang="en-US" smtClean="0"/>
              <a:t>1</a:t>
            </a:fld>
            <a:endParaRPr lang="en-US" dirty="0"/>
          </a:p>
        </p:txBody>
      </p:sp>
    </p:spTree>
    <p:extLst>
      <p:ext uri="{BB962C8B-B14F-4D97-AF65-F5344CB8AC3E}">
        <p14:creationId xmlns:p14="http://schemas.microsoft.com/office/powerpoint/2010/main" val="6984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Every year, our Branches complete an amazing amount of work – mostly with the help of volunteers…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the local and national levels, we make significant donations to organizations that provide services accessed by our Veterans or projects that promote remembrance. For example, we provided $100,000 to the Juno Beach Centre for a </a:t>
            </a:r>
            <a:r>
              <a:rPr lang="en-US" b="0" i="0" dirty="0">
                <a:solidFill>
                  <a:srgbClr val="3D3D3D"/>
                </a:solidFill>
                <a:effectLst/>
                <a:latin typeface="Sense"/>
              </a:rPr>
              <a:t>project to </a:t>
            </a:r>
            <a:r>
              <a:rPr lang="en-US" b="0" i="0" dirty="0" err="1">
                <a:solidFill>
                  <a:srgbClr val="3D3D3D"/>
                </a:solidFill>
                <a:effectLst/>
                <a:latin typeface="Sense"/>
              </a:rPr>
              <a:t>honour</a:t>
            </a:r>
            <a:r>
              <a:rPr lang="en-US" b="0" i="0" dirty="0">
                <a:solidFill>
                  <a:srgbClr val="3D3D3D"/>
                </a:solidFill>
                <a:effectLst/>
                <a:latin typeface="Sense"/>
              </a:rPr>
              <a:t> and remember the contribution of our ethnically diverse society during times of conflict and peace; and we gave close to $100,000 to help fund work on a national project by the University of Alberta to support and enhance resilience in families of Veterans.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D3D3D"/>
                </a:solidFill>
                <a:effectLst/>
                <a:latin typeface="Sense"/>
              </a:rPr>
              <a:t>Locally, using their general funds, our branches also support community projects, charities and other groups not related to Veterans.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sponsor and support hundreds of Cadet corps units across the country, </a:t>
            </a:r>
            <a:r>
              <a:rPr lang="en-CA" dirty="0"/>
              <a:t>including Air, Army, Sea, and the Junior Rangers.</a:t>
            </a:r>
          </a:p>
          <a:p>
            <a:pPr marL="171450" lvl="0" indent="-171450">
              <a:buFont typeface="Arial" panose="020B0604020202020204" pitchFamily="34" charset="0"/>
              <a:buChar char="•"/>
            </a:pPr>
            <a:r>
              <a:rPr lang="en-US" dirty="0"/>
              <a:t>Our Branches are often the hub of their community, with special theme nights, events and dinners, and are regularly used for community meetings.</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10</a:t>
            </a:fld>
            <a:endParaRPr lang="en-US" dirty="0"/>
          </a:p>
        </p:txBody>
      </p:sp>
    </p:spTree>
    <p:extLst>
      <p:ext uri="{BB962C8B-B14F-4D97-AF65-F5344CB8AC3E}">
        <p14:creationId xmlns:p14="http://schemas.microsoft.com/office/powerpoint/2010/main" val="122998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I’d like to share </a:t>
            </a:r>
            <a:r>
              <a:rPr lang="en-CA" dirty="0"/>
              <a:t>a short overview of the sorts of things we are able to accomplish at the Legion thanks to the support of our members, and individual and corporate donors.</a:t>
            </a:r>
          </a:p>
          <a:p>
            <a:pPr marL="171450" lvl="0" indent="-171450">
              <a:buFont typeface="Arial" panose="020B0604020202020204" pitchFamily="34" charset="0"/>
              <a:buChar char="•"/>
            </a:pPr>
            <a:r>
              <a:rPr lang="en-US" dirty="0"/>
              <a:t>As part of our National Poppy Campaign, close to 20 million dollars are donated each year and close to that same amount goes back into our communities to support Veterans, families and communities.</a:t>
            </a:r>
          </a:p>
          <a:p>
            <a:pPr marL="171450" lvl="0" indent="-171450">
              <a:buFont typeface="Arial" panose="020B0604020202020204" pitchFamily="34" charset="0"/>
              <a:buChar char="•"/>
            </a:pPr>
            <a:r>
              <a:rPr lang="en-US" dirty="0"/>
              <a:t>In 2023 for example, our national Veterans Services department assisted over 3,300 Veterans with benefits-related applications. Many more Veterans were helped at a local level.</a:t>
            </a:r>
          </a:p>
          <a:p>
            <a:pPr marL="171450" lvl="0" indent="-171450">
              <a:buFont typeface="Arial" panose="020B0604020202020204" pitchFamily="34" charset="0"/>
              <a:buChar char="•"/>
            </a:pPr>
            <a:r>
              <a:rPr lang="en-US" dirty="0"/>
              <a:t>We take on a range of advocacy issues each year. Things like pushing for an end to the benefits application backlog at Veterans Affairs Canada, and asking for operational changes in the Canadian Forces in the wake of reported military sexual trauma cases. We promote Remembrance yearly, such as with the 2023 PR campaign to take 2 minutes of silence on Remembrance Day, no matter where you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year, we help around 60 Veterans and their spouses living in over a dozen Caribbean countries, through the Royal Commonwealth Ex-Services League. These Commonwealth Veterans include Canadians. </a:t>
            </a:r>
            <a:r>
              <a:rPr lang="en-US" i="1" dirty="0"/>
              <a:t>(Also Veterans and spouses from Great Britain, Australia, New Zealand, South Africa). </a:t>
            </a:r>
            <a:r>
              <a:rPr lang="en-US" dirty="0"/>
              <a:t>The goal is to provide each with at least two hot meals per day. We also help Branches such as providing Poppies or helping with office needs. (Photo: This is a colleague with a widow in St. Lucia. In this instance, the UK provided the funding to beneficiaries and the Legion provided poppy materials to help manage their poppy campaign and raise funds to help their Veterans.)</a:t>
            </a:r>
            <a:endParaRPr lang="en-CA" dirty="0"/>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11</a:t>
            </a:fld>
            <a:endParaRPr lang="en-US" dirty="0"/>
          </a:p>
        </p:txBody>
      </p:sp>
    </p:spTree>
    <p:extLst>
      <p:ext uri="{BB962C8B-B14F-4D97-AF65-F5344CB8AC3E}">
        <p14:creationId xmlns:p14="http://schemas.microsoft.com/office/powerpoint/2010/main" val="352185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765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provide a 30-thousand-dollar master’s scholarship to a university student annually – the newest project is being undertaken by Kathryn Reeves of Mount St. Vincent University is focused on moral injury in Veterans. In 2023 we announced the creating of a new $50,000 PhD. Scholarship that will be awarded to a student studying a health topic focused on Veteran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support Canada’s youth - including through a national Track and Field championship called the Legion Nationals. The most recent version was held in 2023 in Sherbrooke QC, with hundreds of athletes meeting for friendly competition, learning about Remembrance, and coming away with new leadership skills and friends. Many competitors are supported by Legion branches and commands.</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Branches also hold local leagues for darts, eight-ball and cribbage – and the Legion holds local and national competitions in these games. </a:t>
            </a:r>
          </a:p>
          <a:p>
            <a:pPr marL="171450" lvl="0" indent="-171450">
              <a:buFont typeface="Arial" panose="020B0604020202020204" pitchFamily="34" charset="0"/>
              <a:buChar char="•"/>
            </a:pPr>
            <a:r>
              <a:rPr lang="en-US" dirty="0"/>
              <a:t>Each year, we create thousands of care packages that are sent to our soldiers serving overseas. This is part of the Canadian Armed Forces’ Operation Santa Claus and Operation Canada Day projects. </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12</a:t>
            </a:fld>
            <a:endParaRPr lang="en-US" dirty="0"/>
          </a:p>
        </p:txBody>
      </p:sp>
    </p:spTree>
    <p:extLst>
      <p:ext uri="{BB962C8B-B14F-4D97-AF65-F5344CB8AC3E}">
        <p14:creationId xmlns:p14="http://schemas.microsoft.com/office/powerpoint/2010/main" val="275128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C84C-E3AB-177B-7FF5-58D59DCE8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36749-589C-CE36-57A4-C8F067702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BC6BD-B95C-3C4C-4F81-0B8728659D25}"/>
              </a:ext>
            </a:extLst>
          </p:cNvPr>
          <p:cNvSpPr>
            <a:spLocks noGrp="1"/>
          </p:cNvSpPr>
          <p:nvPr>
            <p:ph type="body" idx="1"/>
          </p:nvPr>
        </p:nvSpPr>
        <p:spPr/>
        <p:txBody>
          <a:bodyPr/>
          <a:lstStyle/>
          <a:p>
            <a:pPr marL="171450" lvl="0" indent="-171450">
              <a:buFont typeface="Arial" panose="020B0604020202020204" pitchFamily="34" charset="0"/>
              <a:buChar char="•"/>
            </a:pPr>
            <a:r>
              <a:rPr lang="en-US" dirty="0"/>
              <a:t>When it comes to operations…we’ve seen some great growth in membership over the past 2 years, with 43,000 new and reinstated members joining in 2023 alone. </a:t>
            </a:r>
          </a:p>
          <a:p>
            <a:pPr marL="171450" lvl="0" indent="-171450">
              <a:buFont typeface="Arial" panose="020B0604020202020204" pitchFamily="34" charset="0"/>
              <a:buChar char="•"/>
            </a:pPr>
            <a:r>
              <a:rPr lang="en-US" dirty="0"/>
              <a:t>Even more members renewed their membership with our revamped Membership portal which allows people to sign up online. We now have downloadable digital membership cards and more member benefits have been added.</a:t>
            </a:r>
          </a:p>
          <a:p>
            <a:pPr marL="171450" lvl="0" indent="-171450">
              <a:buFont typeface="Arial" panose="020B0604020202020204" pitchFamily="34" charset="0"/>
              <a:buChar char="•"/>
            </a:pPr>
            <a:r>
              <a:rPr lang="en-US" dirty="0"/>
              <a:t>Going forward, the Legion remains focused on attracting new members – like some of you - and remaining relevant to Veterans and the community, while modernizing what we offer.</a:t>
            </a:r>
          </a:p>
          <a:p>
            <a:pPr marL="171450" lvl="0" indent="-171450">
              <a:buFont typeface="Arial" panose="020B0604020202020204" pitchFamily="34" charset="0"/>
              <a:buChar char="•"/>
            </a:pPr>
            <a:r>
              <a:rPr lang="en-US" dirty="0"/>
              <a:t>In 2023 we released several new Poppy Store items which help people visually remember our Veterans. Support for our store helps us with all our operations to support our Veterans.</a:t>
            </a:r>
          </a:p>
          <a:p>
            <a:pPr marL="171450" lvl="0" indent="-171450">
              <a:buFont typeface="Arial" panose="020B0604020202020204" pitchFamily="34" charset="0"/>
              <a:buChar char="•"/>
            </a:pPr>
            <a:r>
              <a:rPr lang="en-US" dirty="0"/>
              <a:t>We’ve also continued to see growth in the number of people signing up for our </a:t>
            </a:r>
            <a:r>
              <a:rPr lang="en-US" dirty="0" err="1"/>
              <a:t>MemberPerks</a:t>
            </a:r>
            <a:r>
              <a:rPr lang="en-US" dirty="0"/>
              <a:t> program and since it debuted in 2020, members have saved over 2 million dollars on items provided by outside vendors.</a:t>
            </a:r>
            <a:endParaRPr lang="en-CA" dirty="0"/>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FC693E0-0F10-8278-1E46-93B550E82A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7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We’re proud to hear the feedback we receive each year from Veterans we’ve been able to help. This quote is from one person who was assisted by a local service officer and shared how their life has stabilized thanks to the Legion and to those who support our National Poppy Campaign.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bit about what’s next…in 2024 we’ll hold our next Legion Nationals Track and Field event in Calgary, Alberta.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next national Dominion Convention will be in Saint John, New Brunswick, and we’re busy planning for that too. At these meetings, we review operations and members can put forward and vote upon resolutions if they are proposing some sort of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in 2025 we will help host the Royal Commonwealth Ex-Services League conference in Ottawa. This international League helps assist Commonwealth Veterans.</a:t>
            </a:r>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14</a:t>
            </a:fld>
            <a:endParaRPr lang="en-US" dirty="0"/>
          </a:p>
        </p:txBody>
      </p:sp>
    </p:spTree>
    <p:extLst>
      <p:ext uri="{BB962C8B-B14F-4D97-AF65-F5344CB8AC3E}">
        <p14:creationId xmlns:p14="http://schemas.microsoft.com/office/powerpoint/2010/main" val="316223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Finally, a quick note that while our National Poppy Campaign in November is very familiar to Canadians, some of you may not be aware of other ways to help support the Legion. </a:t>
            </a:r>
            <a:endParaRPr lang="en-CA" dirty="0"/>
          </a:p>
          <a:p>
            <a:pPr marL="171450" lvl="0" indent="-171450">
              <a:buFont typeface="Arial" panose="020B0604020202020204" pitchFamily="34" charset="0"/>
              <a:buChar char="•"/>
            </a:pPr>
            <a:r>
              <a:rPr lang="en-US" dirty="0"/>
              <a:t>I mentioned our Poppy Store earlier… it is located online at poppystore.ca – there, you will find many interesting Remembrance items including pins, clothing and household items. Each time you purchase an item, the funds raised help us operate so we can support our Veterans.</a:t>
            </a:r>
            <a:endParaRPr lang="en-CA" dirty="0"/>
          </a:p>
          <a:p>
            <a:pPr marL="171450" lvl="0" indent="-171450">
              <a:buFont typeface="Arial" panose="020B0604020202020204" pitchFamily="34" charset="0"/>
              <a:buChar char="•"/>
            </a:pPr>
            <a:r>
              <a:rPr lang="en-CA" dirty="0"/>
              <a:t>The Legion also has an online donation portal through which you are welcome to support our work.</a:t>
            </a:r>
          </a:p>
          <a:p>
            <a:pPr marL="171450" lvl="0" indent="-171450">
              <a:buFont typeface="Arial" panose="020B0604020202020204" pitchFamily="34" charset="0"/>
              <a:buChar char="•"/>
            </a:pPr>
            <a:r>
              <a:rPr lang="en-CA" dirty="0"/>
              <a:t>Thank you for listening!</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15</a:t>
            </a:fld>
            <a:endParaRPr lang="en-US" dirty="0"/>
          </a:p>
        </p:txBody>
      </p:sp>
    </p:spTree>
    <p:extLst>
      <p:ext uri="{BB962C8B-B14F-4D97-AF65-F5344CB8AC3E}">
        <p14:creationId xmlns:p14="http://schemas.microsoft.com/office/powerpoint/2010/main" val="130276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I’m happy to take any questions.</a:t>
            </a:r>
            <a:endParaRPr lang="en-CA" dirty="0"/>
          </a:p>
          <a:p>
            <a:pPr marL="171450" lvl="0" indent="-171450">
              <a:buFont typeface="Arial" panose="020B0604020202020204" pitchFamily="34" charset="0"/>
              <a:buChar char="•"/>
            </a:pPr>
            <a:r>
              <a:rPr lang="en-US" dirty="0"/>
              <a:t>If I can’t answer your question today, I </a:t>
            </a:r>
            <a:r>
              <a:rPr lang="en-US" i="1" dirty="0"/>
              <a:t>(or another colleague) </a:t>
            </a:r>
            <a:r>
              <a:rPr lang="en-US" dirty="0"/>
              <a:t>will get back to you with the information as soon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if you aren’t already one, we invite you to become a member either by joining online or visiting your local Legion branch. You can find all you need to know at Legion.ca</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16</a:t>
            </a:fld>
            <a:endParaRPr lang="en-US" dirty="0"/>
          </a:p>
        </p:txBody>
      </p:sp>
    </p:spTree>
    <p:extLst>
      <p:ext uri="{BB962C8B-B14F-4D97-AF65-F5344CB8AC3E}">
        <p14:creationId xmlns:p14="http://schemas.microsoft.com/office/powerpoint/2010/main" val="28586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The Royal Canadian Legion’s mission is to serve Veterans and their families – including still serving and retired military, RCMP members and their families. We also promote Remembrance, and serve our communities and country. </a:t>
            </a:r>
            <a:endParaRPr lang="en-CA" dirty="0"/>
          </a:p>
          <a:p>
            <a:pPr marL="171450" lvl="0" indent="-171450">
              <a:buFont typeface="Arial" panose="020B0604020202020204" pitchFamily="34" charset="0"/>
              <a:buChar char="•"/>
            </a:pPr>
            <a:r>
              <a:rPr lang="en-US" dirty="0"/>
              <a:t>These badges represent the Canadian Armed Forces, the RCMP, and The Royal Canadian Legion.</a:t>
            </a:r>
            <a:endParaRPr lang="en-CA" dirty="0"/>
          </a:p>
          <a:p>
            <a:pPr marL="171450" lvl="0" indent="-171450">
              <a:buFont typeface="Arial" panose="020B0604020202020204" pitchFamily="34" charset="0"/>
              <a:buChar char="•"/>
            </a:pPr>
            <a:r>
              <a:rPr lang="en-US" dirty="0"/>
              <a:t>We are Canada’s largest Veteran support organization.</a:t>
            </a:r>
            <a:endParaRPr lang="en-CA" dirty="0"/>
          </a:p>
          <a:p>
            <a:pPr marL="171450" lvl="0" indent="-171450">
              <a:buFont typeface="Arial" panose="020B0604020202020204" pitchFamily="34" charset="0"/>
              <a:buChar char="•"/>
            </a:pPr>
            <a:r>
              <a:rPr lang="en-US" dirty="0"/>
              <a:t>I’ll get into examples of The Legion’s work in just a bit.</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2</a:t>
            </a:fld>
            <a:endParaRPr lang="en-US" dirty="0"/>
          </a:p>
        </p:txBody>
      </p:sp>
    </p:spTree>
    <p:extLst>
      <p:ext uri="{BB962C8B-B14F-4D97-AF65-F5344CB8AC3E}">
        <p14:creationId xmlns:p14="http://schemas.microsoft.com/office/powerpoint/2010/main" val="373465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Our national headquarters are in Ottawa. </a:t>
            </a:r>
            <a:endParaRPr lang="en-CA" dirty="0"/>
          </a:p>
          <a:p>
            <a:pPr marL="171450" lvl="0" indent="-171450">
              <a:buFont typeface="Arial" panose="020B0604020202020204" pitchFamily="34" charset="0"/>
              <a:buChar char="•"/>
            </a:pPr>
            <a:r>
              <a:rPr lang="en-US" dirty="0"/>
              <a:t>We have ten provincial Commands, which include all provinces and territories. Some of our regions are combined as you see here.</a:t>
            </a:r>
            <a:endParaRPr lang="en-CA" dirty="0"/>
          </a:p>
          <a:p>
            <a:pPr marL="171450" lvl="0" indent="-171450">
              <a:buFont typeface="Arial" panose="020B0604020202020204" pitchFamily="34" charset="0"/>
              <a:buChar char="•"/>
            </a:pPr>
            <a:r>
              <a:rPr lang="en-US" dirty="0"/>
              <a:t>Across the country there are 1,350 branches and close to 260,000 members and that includes thousands of volunteers. They’re the ones who help us with everything from our yearly Poppy Campaign to our local Branch events.</a:t>
            </a:r>
            <a:endParaRPr lang="en-CA" dirty="0"/>
          </a:p>
          <a:p>
            <a:pPr marL="171450" lvl="0" indent="-171450">
              <a:buFont typeface="Arial" panose="020B0604020202020204" pitchFamily="34" charset="0"/>
              <a:buChar char="•"/>
            </a:pPr>
            <a:r>
              <a:rPr lang="en-US" dirty="0"/>
              <a:t>Although we have national headquarters and provincial-territorial Commands, and we’re all connected, each level operates autonomously. We also operate independently from government and receive no government funding under normal circumstances. (Our Branches did receive substantial federal funding -14 million total - for the first time ever, during the COVID-19 pandemic.)</a:t>
            </a:r>
            <a:endParaRPr lang="en-CA" dirty="0"/>
          </a:p>
          <a:p>
            <a:pPr marL="171450" lvl="0" indent="-171450">
              <a:buFont typeface="Arial" panose="020B0604020202020204" pitchFamily="34" charset="0"/>
              <a:buChar char="•"/>
            </a:pPr>
            <a:r>
              <a:rPr lang="en-US" dirty="0"/>
              <a:t>We operate according to the Legion’s General By-Laws and there are also Provincial and Branch By-Laws to govern regional operations.</a:t>
            </a:r>
            <a:endParaRPr lang="en-CA" dirty="0"/>
          </a:p>
          <a:p>
            <a:pPr marL="171450" lvl="0" indent="-171450">
              <a:buFont typeface="Arial" panose="020B0604020202020204" pitchFamily="34" charset="0"/>
              <a:buChar char="•"/>
            </a:pPr>
            <a:r>
              <a:rPr lang="en-US" dirty="0"/>
              <a:t>We hold regular meetings at the Branch, Regional, and National level – our large Dominion Convention is held every two years. The next one is/was in August 2024 in St. John, New Brunswick. At these meetings, we review operations and members can put forward and vote upon resolutions if they are proposing some sort of change.</a:t>
            </a: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3</a:t>
            </a:fld>
            <a:endParaRPr lang="en-US" dirty="0"/>
          </a:p>
        </p:txBody>
      </p:sp>
    </p:spTree>
    <p:extLst>
      <p:ext uri="{BB962C8B-B14F-4D97-AF65-F5344CB8AC3E}">
        <p14:creationId xmlns:p14="http://schemas.microsoft.com/office/powerpoint/2010/main" val="6358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9514"/>
            <a:ext cx="5486400" cy="4284663"/>
          </a:xfrm>
        </p:spPr>
        <p:txBody>
          <a:bodyPr/>
          <a:lstStyle/>
          <a:p>
            <a:pPr marL="171450" lvl="0" indent="-171450">
              <a:buFont typeface="Arial" panose="020B0604020202020204" pitchFamily="34" charset="0"/>
              <a:buChar char="•"/>
            </a:pPr>
            <a:r>
              <a:rPr lang="en-US" dirty="0"/>
              <a:t>I’d like to share a bit of history…and we have a long one! We celebrated 100 years of the Poppy symbol in 2021.</a:t>
            </a:r>
            <a:endParaRPr lang="en-CA" dirty="0"/>
          </a:p>
          <a:p>
            <a:pPr marL="171450" lvl="0" indent="-171450">
              <a:buFont typeface="Arial" panose="020B0604020202020204" pitchFamily="34" charset="0"/>
              <a:buChar char="•"/>
            </a:pPr>
            <a:r>
              <a:rPr lang="en-US" dirty="0"/>
              <a:t>The Legion was born as The Canadian Legion of the British Empire Services League in Winnipeg in 1925. Veterans Groups in Canada decided to come together to speak with a common voice especially in dealing with governments.</a:t>
            </a:r>
            <a:endParaRPr lang="en-CA" dirty="0"/>
          </a:p>
          <a:p>
            <a:pPr marL="171450" lvl="0" indent="-171450">
              <a:buFont typeface="Arial" panose="020B0604020202020204" pitchFamily="34" charset="0"/>
              <a:buChar char="•"/>
            </a:pPr>
            <a:r>
              <a:rPr lang="en-US" dirty="0"/>
              <a:t>By 1926, a Charter was created and in 1948 an Act of Parliament incorporated the Legion.</a:t>
            </a:r>
            <a:endParaRPr lang="en-CA" dirty="0"/>
          </a:p>
          <a:p>
            <a:pPr marL="171450" lvl="0" indent="-171450">
              <a:buFont typeface="Arial" panose="020B0604020202020204" pitchFamily="34" charset="0"/>
              <a:buChar char="•"/>
            </a:pPr>
            <a:r>
              <a:rPr lang="en-US" dirty="0"/>
              <a:t>The first Dominion Convention was in Winnipeg in 1927!</a:t>
            </a:r>
            <a:endParaRPr lang="en-CA" dirty="0"/>
          </a:p>
          <a:p>
            <a:pPr marL="171450" lvl="0" indent="-171450">
              <a:buFont typeface="Arial" panose="020B0604020202020204" pitchFamily="34" charset="0"/>
              <a:buChar char="•"/>
            </a:pPr>
            <a:r>
              <a:rPr lang="en-US" dirty="0"/>
              <a:t>These black and white photos show some of the Legion’s early activities – the top photo is of soldiers in front of a branch </a:t>
            </a:r>
            <a:r>
              <a:rPr lang="en-US" i="1" dirty="0"/>
              <a:t>(Clear Lake but we’re not 100% sure which province – AB or BC)</a:t>
            </a:r>
            <a:r>
              <a:rPr lang="en-US" dirty="0"/>
              <a:t>….below, is the Ladies Committee Convenor sharing a hot drink with soldiers.</a:t>
            </a:r>
            <a:endParaRPr lang="en-CA" dirty="0"/>
          </a:p>
          <a:p>
            <a:pPr marL="171450" lvl="0" indent="-171450">
              <a:buFont typeface="Arial" panose="020B0604020202020204" pitchFamily="34" charset="0"/>
              <a:buChar char="•"/>
            </a:pPr>
            <a:r>
              <a:rPr lang="en-US" dirty="0"/>
              <a:t>Over the years, the Legion expanded to provide a way for returning soldiers to reunite and receive support.</a:t>
            </a:r>
            <a:endParaRPr lang="en-CA" dirty="0"/>
          </a:p>
          <a:p>
            <a:pPr marL="171450" lvl="0" indent="-171450">
              <a:buFont typeface="Arial" panose="020B0604020202020204" pitchFamily="34" charset="0"/>
              <a:buChar char="•"/>
            </a:pPr>
            <a:r>
              <a:rPr lang="en-US" dirty="0"/>
              <a:t>We became the Royal Canadian Legion after Queen Elizabeth II consented to the prefix in 1960.</a:t>
            </a:r>
            <a:endParaRPr lang="en-CA" dirty="0"/>
          </a:p>
          <a:p>
            <a:pPr marL="171450" lvl="0" indent="-171450">
              <a:buFont typeface="Arial" panose="020B0604020202020204" pitchFamily="34" charset="0"/>
              <a:buChar char="•"/>
            </a:pPr>
            <a:r>
              <a:rPr lang="en-US" dirty="0"/>
              <a:t>The official change was made in 1961 and that has been our name ever since. </a:t>
            </a:r>
            <a:endParaRPr lang="en-CA" dirty="0"/>
          </a:p>
          <a:p>
            <a:pPr marL="171450" lvl="0" indent="-171450">
              <a:buFont typeface="Arial" panose="020B0604020202020204" pitchFamily="34" charset="0"/>
              <a:buChar char="•"/>
            </a:pPr>
            <a:r>
              <a:rPr lang="en-US" dirty="0"/>
              <a:t>Our identity is tied to our original badge which you saw at the beginning of the presentation, and with our fresh modern logo which you see here at the bottom corner of the presentation.</a:t>
            </a:r>
            <a:endParaRPr lang="en-CA" dirty="0"/>
          </a:p>
          <a:p>
            <a:pPr marL="171450" lvl="0" indent="-171450">
              <a:buFont typeface="Arial" panose="020B0604020202020204" pitchFamily="34" charset="0"/>
              <a:buChar char="•"/>
            </a:pPr>
            <a:r>
              <a:rPr lang="en-US" dirty="0"/>
              <a:t>We also maintain an official dress code for formal events, which includes navy blazers, grey pants and accessories such as gloves, berets and medals as appropriate. Our Ladies’ Auxiliary has a complementary dress code as well.</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4</a:t>
            </a:fld>
            <a:endParaRPr lang="en-US" dirty="0"/>
          </a:p>
        </p:txBody>
      </p:sp>
    </p:spTree>
    <p:extLst>
      <p:ext uri="{BB962C8B-B14F-4D97-AF65-F5344CB8AC3E}">
        <p14:creationId xmlns:p14="http://schemas.microsoft.com/office/powerpoint/2010/main" val="161656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dirty="0"/>
              <a:t>As you have seen, the Legion has been around for a very long time… almost a century.</a:t>
            </a:r>
          </a:p>
          <a:p>
            <a:pPr marL="171450" lvl="0" indent="-171450">
              <a:buFont typeface="Arial" panose="020B0604020202020204" pitchFamily="34" charset="0"/>
              <a:buChar char="•"/>
            </a:pPr>
            <a:r>
              <a:rPr lang="en-CA" dirty="0"/>
              <a:t>In 2026 we will officially celebrate our 100</a:t>
            </a:r>
            <a:r>
              <a:rPr lang="en-CA" baseline="30000" dirty="0"/>
              <a:t>th</a:t>
            </a:r>
            <a:r>
              <a:rPr lang="en-CA" dirty="0"/>
              <a:t> anniversary </a:t>
            </a:r>
          </a:p>
          <a:p>
            <a:pPr marL="171450" lvl="0" indent="-171450">
              <a:buFont typeface="Arial" panose="020B0604020202020204" pitchFamily="34" charset="0"/>
              <a:buChar char="•"/>
            </a:pPr>
            <a:r>
              <a:rPr lang="en-CA" dirty="0"/>
              <a:t>Planning is already underway for various events and commemorative souvenir items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5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We’re all very familiar with the red Poppy as a symbol of Remembrance.</a:t>
            </a:r>
            <a:endParaRPr lang="en-CA" dirty="0"/>
          </a:p>
          <a:p>
            <a:pPr marL="171450" lvl="0" indent="-171450">
              <a:buFont typeface="Arial" panose="020B0604020202020204" pitchFamily="34" charset="0"/>
              <a:buChar char="•"/>
            </a:pPr>
            <a:r>
              <a:rPr lang="en-US" dirty="0"/>
              <a:t>We celebrated </a:t>
            </a:r>
            <a:r>
              <a:rPr lang="en-US" b="1" dirty="0"/>
              <a:t>its </a:t>
            </a:r>
            <a:r>
              <a:rPr lang="en-US" dirty="0"/>
              <a:t>100</a:t>
            </a:r>
            <a:r>
              <a:rPr lang="en-US" baseline="30000" dirty="0"/>
              <a:t>th</a:t>
            </a:r>
            <a:r>
              <a:rPr lang="en-US" dirty="0"/>
              <a:t> year in 2021. And it became biodegradable in 2022.</a:t>
            </a:r>
            <a:endParaRPr lang="en-CA" dirty="0"/>
          </a:p>
          <a:p>
            <a:pPr marL="171450" lvl="0" indent="-171450">
              <a:buFont typeface="Arial" panose="020B0604020202020204" pitchFamily="34" charset="0"/>
              <a:buChar char="•"/>
            </a:pPr>
            <a:r>
              <a:rPr lang="en-US" dirty="0"/>
              <a:t>It was first immortalized as part of Lt. John McCrae’s poem “In Flanders Fields.”</a:t>
            </a:r>
            <a:endParaRPr lang="en-CA" dirty="0"/>
          </a:p>
          <a:p>
            <a:pPr marL="171450" lvl="0" indent="-171450">
              <a:buFont typeface="Arial" panose="020B0604020202020204" pitchFamily="34" charset="0"/>
              <a:buChar char="•"/>
            </a:pPr>
            <a:r>
              <a:rPr lang="en-CA" dirty="0"/>
              <a:t>The Legion was given the responsibility to safeguard the Poppy as a sacred symbol of Remembrance through an Act of Parliament.</a:t>
            </a:r>
          </a:p>
          <a:p>
            <a:pPr marL="171450" lvl="0" indent="-171450">
              <a:buFont typeface="Arial" panose="020B0604020202020204" pitchFamily="34" charset="0"/>
              <a:buChar char="•"/>
            </a:pPr>
            <a:r>
              <a:rPr lang="en-CA" dirty="0"/>
              <a:t>The Legion was granted the trademark of the Poppy symbol in Canada. This trademark was registered in 1948.  </a:t>
            </a:r>
          </a:p>
          <a:p>
            <a:pPr marL="171450" lvl="0" indent="-171450">
              <a:buFont typeface="Arial" panose="020B0604020202020204" pitchFamily="34" charset="0"/>
              <a:buChar char="•"/>
            </a:pPr>
            <a:r>
              <a:rPr lang="en-CA" dirty="0"/>
              <a:t>As the largest Veterans organization in the country, we were given the responsibility of preserving the Poppy as the symbol of the sacrifice of our Veterans. </a:t>
            </a:r>
          </a:p>
          <a:p>
            <a:pPr marL="171450" lvl="0" indent="-171450">
              <a:buFont typeface="Arial" panose="020B0604020202020204" pitchFamily="34" charset="0"/>
              <a:buChar char="•"/>
            </a:pPr>
            <a:r>
              <a:rPr lang="en-CA" dirty="0"/>
              <a:t>This was to ensure that it would never be used for commercial or personal gain or would never be desecrated through inappropriate use.  </a:t>
            </a:r>
          </a:p>
          <a:p>
            <a:pPr marL="171450" lvl="0" indent="-171450">
              <a:buFont typeface="Arial" panose="020B0604020202020204" pitchFamily="34" charset="0"/>
              <a:buChar char="•"/>
            </a:pPr>
            <a:r>
              <a:rPr lang="en-CA" dirty="0"/>
              <a:t>Only the Legion can grant the use of this symbol in the context of Remembrance (via National Headquarters)</a:t>
            </a:r>
          </a:p>
        </p:txBody>
      </p:sp>
      <p:sp>
        <p:nvSpPr>
          <p:cNvPr id="4" name="Slide Number Placeholder 3"/>
          <p:cNvSpPr>
            <a:spLocks noGrp="1"/>
          </p:cNvSpPr>
          <p:nvPr>
            <p:ph type="sldNum" sz="quarter" idx="10"/>
          </p:nvPr>
        </p:nvSpPr>
        <p:spPr/>
        <p:txBody>
          <a:bodyPr/>
          <a:lstStyle/>
          <a:p>
            <a:fld id="{18076383-3F01-D642-B035-A1434BCCCA3D}" type="slidenum">
              <a:rPr lang="en-US" smtClean="0"/>
              <a:t>6</a:t>
            </a:fld>
            <a:endParaRPr lang="en-US" dirty="0"/>
          </a:p>
        </p:txBody>
      </p:sp>
    </p:spTree>
    <p:extLst>
      <p:ext uri="{BB962C8B-B14F-4D97-AF65-F5344CB8AC3E}">
        <p14:creationId xmlns:p14="http://schemas.microsoft.com/office/powerpoint/2010/main" val="139099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The Legion has 3 main pillars or focus areas.</a:t>
            </a:r>
            <a:endParaRPr lang="en-CA" dirty="0"/>
          </a:p>
          <a:p>
            <a:pPr marL="171450" lvl="0" indent="-171450">
              <a:buFont typeface="Arial" panose="020B0604020202020204" pitchFamily="34" charset="0"/>
              <a:buChar char="•"/>
            </a:pPr>
            <a:r>
              <a:rPr lang="en-US" dirty="0"/>
              <a:t>We serve our Veterans and their families</a:t>
            </a:r>
            <a:r>
              <a:rPr lang="en-CA" dirty="0"/>
              <a:t>…</a:t>
            </a:r>
          </a:p>
          <a:p>
            <a:pPr marL="171450" lvl="0" indent="-171450">
              <a:buFont typeface="Arial" panose="020B0604020202020204" pitchFamily="34" charset="0"/>
              <a:buChar char="•"/>
            </a:pPr>
            <a:r>
              <a:rPr lang="en-US" dirty="0"/>
              <a:t>We promote Remembrance throughout the year, nationally and locally…. (Picture: In 2023 we developed a public relations program to encourage people to take 2 minutes of silence no matter where they are on Remembrance Day)</a:t>
            </a:r>
            <a:endParaRPr lang="en-CA" dirty="0"/>
          </a:p>
          <a:p>
            <a:pPr marL="171450" lvl="0" indent="-171450">
              <a:buFont typeface="Arial" panose="020B0604020202020204" pitchFamily="34" charset="0"/>
              <a:buChar char="•"/>
            </a:pPr>
            <a:r>
              <a:rPr lang="en-US" dirty="0"/>
              <a:t>And we serve our communities in a variety of ways…</a:t>
            </a:r>
          </a:p>
        </p:txBody>
      </p:sp>
      <p:sp>
        <p:nvSpPr>
          <p:cNvPr id="4" name="Slide Number Placeholder 3"/>
          <p:cNvSpPr>
            <a:spLocks noGrp="1"/>
          </p:cNvSpPr>
          <p:nvPr>
            <p:ph type="sldNum" sz="quarter" idx="10"/>
          </p:nvPr>
        </p:nvSpPr>
        <p:spPr/>
        <p:txBody>
          <a:bodyPr/>
          <a:lstStyle/>
          <a:p>
            <a:fld id="{18076383-3F01-D642-B035-A1434BCCCA3D}" type="slidenum">
              <a:rPr lang="en-US" smtClean="0"/>
              <a:t>7</a:t>
            </a:fld>
            <a:endParaRPr lang="en-US" dirty="0"/>
          </a:p>
        </p:txBody>
      </p:sp>
    </p:spTree>
    <p:extLst>
      <p:ext uri="{BB962C8B-B14F-4D97-AF65-F5344CB8AC3E}">
        <p14:creationId xmlns:p14="http://schemas.microsoft.com/office/powerpoint/2010/main" val="403310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89120"/>
          </a:xfrm>
        </p:spPr>
        <p:txBody>
          <a:bodyPr/>
          <a:lstStyle/>
          <a:p>
            <a:pPr marL="171450" lvl="0" indent="-171450">
              <a:buFont typeface="Arial" panose="020B0604020202020204" pitchFamily="34" charset="0"/>
              <a:buChar char="•"/>
            </a:pPr>
            <a:r>
              <a:rPr lang="en-US" dirty="0"/>
              <a:t>Serving our Veterans and their families includes a lot of things that we’re very proud of…here are some examples…</a:t>
            </a:r>
            <a:endParaRPr lang="en-CA" dirty="0"/>
          </a:p>
          <a:p>
            <a:pPr marL="171450" lvl="0" indent="-171450">
              <a:buFont typeface="Arial" panose="020B0604020202020204" pitchFamily="34" charset="0"/>
              <a:buChar char="•"/>
            </a:pPr>
            <a:r>
              <a:rPr lang="en-US" dirty="0"/>
              <a:t>Our Veterans Services department operates at a national, provincial and Branch level. We have hundreds of Service Officers spread across the country, who are ready to help guide Veterans who might need financial help or help filling out forms to receive benefits from Veterans Affairs Canada. We take all that stress away. These services don’t cost anything and the Veteran doesn’t have to be a Legion member to receive them.</a:t>
            </a:r>
            <a:endParaRPr lang="en-CA" dirty="0"/>
          </a:p>
          <a:p>
            <a:pPr marL="171450" lvl="0" indent="-171450">
              <a:buFont typeface="Arial" panose="020B0604020202020204" pitchFamily="34" charset="0"/>
              <a:buChar char="•"/>
            </a:pPr>
            <a:r>
              <a:rPr lang="en-US" dirty="0"/>
              <a:t>The Legion’s Leave the Streets Behind program includes</a:t>
            </a:r>
            <a:r>
              <a:rPr lang="en-CA" dirty="0"/>
              <a:t> emergency financial support and helps homeless or near homeless Veterans get off the streets and into a home of their own.</a:t>
            </a:r>
          </a:p>
          <a:p>
            <a:pPr marL="171450" lvl="0" indent="-171450">
              <a:buFont typeface="Arial" panose="020B0604020202020204" pitchFamily="34" charset="0"/>
              <a:buChar char="•"/>
            </a:pPr>
            <a:r>
              <a:rPr lang="en-US" dirty="0"/>
              <a:t>We advocate on behalf of Veterans by speaking with media, and by approaching government and other partners to propose ideas and changes. A couple of topics include tackling the backlog of applications at Veterans Affairs Canada, and ensuring our still-serving Veterans have the tools they need to do their jobs well.</a:t>
            </a:r>
          </a:p>
          <a:p>
            <a:pPr marL="171450" lvl="0" indent="-171450">
              <a:buFont typeface="Arial" panose="020B0604020202020204" pitchFamily="34" charset="0"/>
              <a:buChar char="•"/>
            </a:pPr>
            <a:r>
              <a:rPr lang="en-US" dirty="0"/>
              <a:t>We also support programs such as Peer support initiatives like Buddy Check Coffee and Op Vet Build.</a:t>
            </a:r>
          </a:p>
          <a:p>
            <a:pPr marL="171450" indent="-171450">
              <a:buFont typeface="Arial" panose="020B0604020202020204" pitchFamily="34" charset="0"/>
              <a:buChar char="•"/>
            </a:pPr>
            <a:r>
              <a:rPr lang="en-US" dirty="0"/>
              <a:t>In July and December, we fill bags of goodies for troops overseas through the Canadian Armed Forces’ Operation Santa Claus and Operation Canada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provide educational bursaries for family members of Veterans. </a:t>
            </a:r>
            <a:endParaRPr lang="en-CA" dirty="0"/>
          </a:p>
          <a:p>
            <a:pPr marL="171450" indent="-171450">
              <a:buFont typeface="Arial" panose="020B0604020202020204" pitchFamily="34" charset="0"/>
              <a:buChar char="•"/>
            </a:pPr>
            <a:r>
              <a:rPr lang="en-US" dirty="0"/>
              <a:t>The Ladies Auxiliary was originally formed by the wives of Veterans, and they remain an important part of many Legion branches and continue to organize support services and special events in communities across this country.</a:t>
            </a:r>
            <a:endParaRPr lang="en-CA" dirty="0"/>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8</a:t>
            </a:fld>
            <a:endParaRPr lang="en-US" dirty="0"/>
          </a:p>
        </p:txBody>
      </p:sp>
    </p:spTree>
    <p:extLst>
      <p:ext uri="{BB962C8B-B14F-4D97-AF65-F5344CB8AC3E}">
        <p14:creationId xmlns:p14="http://schemas.microsoft.com/office/powerpoint/2010/main" val="183856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7690"/>
          </a:xfrm>
        </p:spPr>
        <p:txBody>
          <a:bodyPr/>
          <a:lstStyle/>
          <a:p>
            <a:pPr marL="171450" lvl="0" indent="-171450">
              <a:buFont typeface="Arial" panose="020B0604020202020204" pitchFamily="34" charset="0"/>
              <a:buChar char="•"/>
            </a:pPr>
            <a:r>
              <a:rPr lang="en-US" dirty="0"/>
              <a:t>We organize and participate in many Remembrance-related activities throughout the year.</a:t>
            </a:r>
            <a:endParaRPr lang="en-CA" dirty="0"/>
          </a:p>
          <a:p>
            <a:pPr marL="171450" lvl="0" indent="-171450">
              <a:buFont typeface="Arial" panose="020B0604020202020204" pitchFamily="34" charset="0"/>
              <a:buChar char="•"/>
            </a:pPr>
            <a:r>
              <a:rPr lang="en-US" dirty="0"/>
              <a:t>Through our National Poppy Campaign starting the last Friday in October, we receive millions of dollars in donations from generous Canadians. These Poppy Trust Funds go back into the community to help Veterans, their families and our communities. We have several ways to donate including traditional and tap to donate boxes, plus online at Legion.ca.</a:t>
            </a:r>
            <a:endParaRPr lang="en-CA" dirty="0"/>
          </a:p>
          <a:p>
            <a:pPr marL="171450" lvl="0" indent="-171450">
              <a:buFont typeface="Arial" panose="020B0604020202020204" pitchFamily="34" charset="0"/>
              <a:buChar char="•"/>
            </a:pPr>
            <a:r>
              <a:rPr lang="en-US" dirty="0"/>
              <a:t>We organize and oversee the National Remembrance Day Ceremony at the National War memorial in Ottawa. We select the National Silver Cross Mother from nominations made by Canadians, and on November 11, she places a wreath on behalf of all mothers and families who have lost a child in the service to their country. </a:t>
            </a:r>
            <a:r>
              <a:rPr lang="en-CA" dirty="0"/>
              <a:t>Our local Branches hold many ceremonies as well.</a:t>
            </a:r>
          </a:p>
          <a:p>
            <a:pPr marL="171450" lvl="0" indent="-171450">
              <a:buFont typeface="Arial" panose="020B0604020202020204" pitchFamily="34" charset="0"/>
              <a:buChar char="•"/>
            </a:pPr>
            <a:r>
              <a:rPr lang="en-US" dirty="0"/>
              <a:t>As part of the Remembrance period, we also showcase a Poppy Drop on Parliament Hill, and on the Senate building -  with virtual poppies falling on the Centre Block at night, and it is broadcast on Facebook live for all to see. Canadians send us pictures of Veterans, and they are also displayed on a Virtual Wall of Honour on the Hill.</a:t>
            </a:r>
          </a:p>
          <a:p>
            <a:pPr marL="171450" lvl="0" indent="-171450">
              <a:buFont typeface="Arial" panose="020B0604020202020204" pitchFamily="34" charset="0"/>
              <a:buChar char="•"/>
            </a:pPr>
            <a:r>
              <a:rPr lang="en-US" dirty="0"/>
              <a:t>Canadian landmarks light up to commemorate as well  - places like the CN Tower and BC Place Stadium in Vancouver. </a:t>
            </a:r>
          </a:p>
          <a:p>
            <a:pPr marL="171450" lvl="0" indent="-171450">
              <a:buFont typeface="Arial" panose="020B0604020202020204" pitchFamily="34" charset="0"/>
              <a:buChar char="•"/>
            </a:pPr>
            <a:r>
              <a:rPr lang="en-US" dirty="0"/>
              <a:t>During the campaign, we run our Poppy Stories initiative. People can go to poppystories.ca to scan their lapel poppy and read the story of a Canadian Veteran – last year, we highlighted peacekeepers.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year, we also help promote Remembrance through our annual national youth remembrance contest. </a:t>
            </a:r>
            <a:r>
              <a:rPr lang="en-CA" sz="1800" dirty="0">
                <a:solidFill>
                  <a:srgbClr val="000000"/>
                </a:solidFill>
                <a:effectLst/>
                <a:latin typeface="__Montserrat_Fallback_061548"/>
              </a:rPr>
              <a:t>T</a:t>
            </a:r>
            <a:r>
              <a:rPr lang="en-CA" sz="1800" dirty="0">
                <a:solidFill>
                  <a:srgbClr val="000000"/>
                </a:solidFill>
                <a:effectLst/>
                <a:latin typeface="__Montserrat_Fallback_061548"/>
                <a:ea typeface="Aptos" panose="020B0004020202020204" pitchFamily="34" charset="0"/>
                <a:cs typeface="Aptos" panose="020B0004020202020204" pitchFamily="34" charset="0"/>
              </a:rPr>
              <a:t>he Legion National Foundation - with the support of The Royal Canadian Legion and schools across the country - invites our youth to honour our Veterans through artwork, writing, and video.</a:t>
            </a:r>
            <a:endParaRPr lang="en-CA" sz="1800" dirty="0">
              <a:effectLst/>
              <a:latin typeface="Aptos" panose="020B0004020202020204" pitchFamily="34" charset="0"/>
              <a:ea typeface="Aptos" panose="020B0004020202020204" pitchFamily="34" charset="0"/>
              <a:cs typeface="Aptos" panose="020B0004020202020204" pitchFamily="34" charset="0"/>
            </a:endParaRPr>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9</a:t>
            </a:fld>
            <a:endParaRPr lang="en-US" dirty="0"/>
          </a:p>
        </p:txBody>
      </p:sp>
    </p:spTree>
    <p:extLst>
      <p:ext uri="{BB962C8B-B14F-4D97-AF65-F5344CB8AC3E}">
        <p14:creationId xmlns:p14="http://schemas.microsoft.com/office/powerpoint/2010/main" val="1290051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9E94D-F972-B244-A18C-7A69DD23AB6C}"/>
              </a:ext>
            </a:extLst>
          </p:cNvPr>
          <p:cNvPicPr>
            <a:picLocks noChangeAspect="1"/>
          </p:cNvPicPr>
          <p:nvPr userDrawn="1"/>
        </p:nvPicPr>
        <p:blipFill>
          <a:blip r:embed="rId2">
            <a:alphaModFix amt="5000"/>
          </a:blip>
          <a:stretch>
            <a:fillRect/>
          </a:stretch>
        </p:blipFill>
        <p:spPr>
          <a:xfrm>
            <a:off x="9049299" y="2537417"/>
            <a:ext cx="6284376" cy="5802199"/>
          </a:xfrm>
          <a:prstGeom prst="rect">
            <a:avLst/>
          </a:prstGeom>
        </p:spPr>
      </p:pic>
      <p:pic>
        <p:nvPicPr>
          <p:cNvPr id="11" name="Picture 10">
            <a:extLst>
              <a:ext uri="{FF2B5EF4-FFF2-40B4-BE49-F238E27FC236}">
                <a16:creationId xmlns:a16="http://schemas.microsoft.com/office/drawing/2014/main" id="{1096B199-8C77-1445-99D3-3E90B13D6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2" name="Straight Connector 11">
            <a:extLst>
              <a:ext uri="{FF2B5EF4-FFF2-40B4-BE49-F238E27FC236}">
                <a16:creationId xmlns:a16="http://schemas.microsoft.com/office/drawing/2014/main" id="{D092CFEF-8BD1-3749-8631-383F400B4B1E}"/>
              </a:ext>
            </a:extLst>
          </p:cNvPr>
          <p:cNvCxnSpPr>
            <a:cxnSpLocks/>
          </p:cNvCxnSpPr>
          <p:nvPr userDrawn="1"/>
        </p:nvCxnSpPr>
        <p:spPr>
          <a:xfrm flipV="1">
            <a:off x="911225" y="6332048"/>
            <a:ext cx="8191524" cy="2589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F7B3F7-D20E-1F4F-A96A-7B1FE4BAF2D1}"/>
              </a:ext>
            </a:extLst>
          </p:cNvPr>
          <p:cNvSpPr txBox="1"/>
          <p:nvPr userDrawn="1"/>
        </p:nvSpPr>
        <p:spPr>
          <a:xfrm>
            <a:off x="924774" y="6523606"/>
            <a:ext cx="3313113" cy="184666"/>
          </a:xfrm>
          <a:prstGeom prst="rect">
            <a:avLst/>
          </a:prstGeom>
          <a:noFill/>
        </p:spPr>
        <p:txBody>
          <a:bodyPr wrap="square" rtlCol="0">
            <a:spAutoFit/>
          </a:bodyPr>
          <a:lstStyle/>
          <a:p>
            <a:fld id="{9F40952D-2C21-B546-B603-D09D1B7B1171}"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4" name="TextBox 13">
            <a:extLst>
              <a:ext uri="{FF2B5EF4-FFF2-40B4-BE49-F238E27FC236}">
                <a16:creationId xmlns:a16="http://schemas.microsoft.com/office/drawing/2014/main" id="{10A6DBCB-2E1D-FE4F-9341-D85BBCA642E5}"/>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cxnSp>
        <p:nvCxnSpPr>
          <p:cNvPr id="16" name="Straight Connector 15">
            <a:extLst>
              <a:ext uri="{FF2B5EF4-FFF2-40B4-BE49-F238E27FC236}">
                <a16:creationId xmlns:a16="http://schemas.microsoft.com/office/drawing/2014/main" id="{2A7470AE-077B-C244-A8EC-F7E7C273CC38}"/>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FE80AE78-F47C-F14A-9BDD-A79081A918BF}"/>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without images.</a:t>
            </a:r>
          </a:p>
        </p:txBody>
      </p:sp>
      <p:sp>
        <p:nvSpPr>
          <p:cNvPr id="27" name="Text Placeholder 26">
            <a:extLst>
              <a:ext uri="{FF2B5EF4-FFF2-40B4-BE49-F238E27FC236}">
                <a16:creationId xmlns:a16="http://schemas.microsoft.com/office/drawing/2014/main" id="{8FC493B0-0E01-B94B-859E-AF3B353A219F}"/>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9" name="Text Placeholder 28">
            <a:extLst>
              <a:ext uri="{FF2B5EF4-FFF2-40B4-BE49-F238E27FC236}">
                <a16:creationId xmlns:a16="http://schemas.microsoft.com/office/drawing/2014/main" id="{7A47F1F8-4ADE-CB4D-9AA1-ACF371F0AC01}"/>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0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1406D6-D5F1-8B4B-ADE9-5C3CC8BBF3F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FB54DD4-921A-8446-BFEE-86A239B9B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4" name="Straight Connector 13">
            <a:extLst>
              <a:ext uri="{FF2B5EF4-FFF2-40B4-BE49-F238E27FC236}">
                <a16:creationId xmlns:a16="http://schemas.microsoft.com/office/drawing/2014/main" id="{867CDC42-D409-1441-8C82-028261D40E0A}"/>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51CB53-7523-0344-BA40-599C772AAC6D}"/>
              </a:ext>
            </a:extLst>
          </p:cNvPr>
          <p:cNvSpPr txBox="1"/>
          <p:nvPr userDrawn="1"/>
        </p:nvSpPr>
        <p:spPr>
          <a:xfrm>
            <a:off x="924774" y="6523606"/>
            <a:ext cx="3313113" cy="184666"/>
          </a:xfrm>
          <a:prstGeom prst="rect">
            <a:avLst/>
          </a:prstGeom>
          <a:noFill/>
        </p:spPr>
        <p:txBody>
          <a:bodyPr wrap="square" rtlCol="0">
            <a:spAutoFit/>
          </a:bodyPr>
          <a:lstStyle/>
          <a:p>
            <a:fld id="{928C232A-74C5-A443-BDD2-425645DE38C8}"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6" name="TextBox 15">
            <a:extLst>
              <a:ext uri="{FF2B5EF4-FFF2-40B4-BE49-F238E27FC236}">
                <a16:creationId xmlns:a16="http://schemas.microsoft.com/office/drawing/2014/main" id="{84CCCBAB-C68A-174F-B561-202C748ABFED}"/>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 Placeholder 23">
            <a:extLst>
              <a:ext uri="{FF2B5EF4-FFF2-40B4-BE49-F238E27FC236}">
                <a16:creationId xmlns:a16="http://schemas.microsoft.com/office/drawing/2014/main" id="{2338C63D-6B99-554B-9154-3B6A13203269}"/>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 images.</a:t>
            </a:r>
          </a:p>
        </p:txBody>
      </p:sp>
      <p:sp>
        <p:nvSpPr>
          <p:cNvPr id="22" name="Text Placeholder 26">
            <a:extLst>
              <a:ext uri="{FF2B5EF4-FFF2-40B4-BE49-F238E27FC236}">
                <a16:creationId xmlns:a16="http://schemas.microsoft.com/office/drawing/2014/main" id="{35896873-9925-D044-B0B4-262C3CA96079}"/>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3" name="Text Placeholder 28">
            <a:extLst>
              <a:ext uri="{FF2B5EF4-FFF2-40B4-BE49-F238E27FC236}">
                <a16:creationId xmlns:a16="http://schemas.microsoft.com/office/drawing/2014/main" id="{832AEBF6-1F54-4149-A84B-01B23C3E7FFB}"/>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
        <p:nvSpPr>
          <p:cNvPr id="28" name="Picture Placeholder 24">
            <a:extLst>
              <a:ext uri="{FF2B5EF4-FFF2-40B4-BE49-F238E27FC236}">
                <a16:creationId xmlns:a16="http://schemas.microsoft.com/office/drawing/2014/main" id="{79348CC8-6135-F24E-B027-7C4CC44BCCFF}"/>
              </a:ext>
            </a:extLst>
          </p:cNvPr>
          <p:cNvSpPr>
            <a:spLocks noGrp="1"/>
          </p:cNvSpPr>
          <p:nvPr>
            <p:ph type="pic" sz="quarter" idx="15"/>
          </p:nvPr>
        </p:nvSpPr>
        <p:spPr>
          <a:xfrm>
            <a:off x="7932738" y="906463"/>
            <a:ext cx="3348037" cy="1584325"/>
          </a:xfrm>
        </p:spPr>
        <p:txBody>
          <a:bodyPr/>
          <a:lstStyle/>
          <a:p>
            <a:endParaRPr lang="en-US" dirty="0"/>
          </a:p>
        </p:txBody>
      </p:sp>
      <p:sp>
        <p:nvSpPr>
          <p:cNvPr id="29" name="Picture Placeholder 24">
            <a:extLst>
              <a:ext uri="{FF2B5EF4-FFF2-40B4-BE49-F238E27FC236}">
                <a16:creationId xmlns:a16="http://schemas.microsoft.com/office/drawing/2014/main" id="{0FEE6A94-47B3-DF40-AC03-40AD74F9FF5D}"/>
              </a:ext>
            </a:extLst>
          </p:cNvPr>
          <p:cNvSpPr>
            <a:spLocks noGrp="1"/>
          </p:cNvSpPr>
          <p:nvPr>
            <p:ph type="pic" sz="quarter" idx="16"/>
          </p:nvPr>
        </p:nvSpPr>
        <p:spPr>
          <a:xfrm>
            <a:off x="7932738" y="2636111"/>
            <a:ext cx="3348037" cy="1584325"/>
          </a:xfrm>
        </p:spPr>
        <p:txBody>
          <a:bodyPr/>
          <a:lstStyle/>
          <a:p>
            <a:endParaRPr lang="en-US" dirty="0"/>
          </a:p>
        </p:txBody>
      </p:sp>
      <p:sp>
        <p:nvSpPr>
          <p:cNvPr id="30" name="Picture Placeholder 24">
            <a:extLst>
              <a:ext uri="{FF2B5EF4-FFF2-40B4-BE49-F238E27FC236}">
                <a16:creationId xmlns:a16="http://schemas.microsoft.com/office/drawing/2014/main" id="{CB4DC07D-5F32-014E-80A0-E40D30049FD1}"/>
              </a:ext>
            </a:extLst>
          </p:cNvPr>
          <p:cNvSpPr>
            <a:spLocks noGrp="1"/>
          </p:cNvSpPr>
          <p:nvPr>
            <p:ph type="pic" sz="quarter" idx="17"/>
          </p:nvPr>
        </p:nvSpPr>
        <p:spPr>
          <a:xfrm>
            <a:off x="7932738" y="4365759"/>
            <a:ext cx="3348037" cy="1584325"/>
          </a:xfrm>
        </p:spPr>
        <p:txBody>
          <a:bodyPr/>
          <a:lstStyle/>
          <a:p>
            <a:endParaRPr lang="en-US" dirty="0"/>
          </a:p>
        </p:txBody>
      </p:sp>
    </p:spTree>
    <p:extLst>
      <p:ext uri="{BB962C8B-B14F-4D97-AF65-F5344CB8AC3E}">
        <p14:creationId xmlns:p14="http://schemas.microsoft.com/office/powerpoint/2010/main" val="360998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762DA7D-594E-754D-8074-B19B4EB0A26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9F5D6A9-1026-C842-9154-CF6AE2A2D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3" name="Straight Connector 12">
            <a:extLst>
              <a:ext uri="{FF2B5EF4-FFF2-40B4-BE49-F238E27FC236}">
                <a16:creationId xmlns:a16="http://schemas.microsoft.com/office/drawing/2014/main" id="{43C8B559-5487-9049-A96E-B640803D35CF}"/>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FE2204-A455-864C-A9B0-49092FC3F8AD}"/>
              </a:ext>
            </a:extLst>
          </p:cNvPr>
          <p:cNvSpPr txBox="1"/>
          <p:nvPr userDrawn="1"/>
        </p:nvSpPr>
        <p:spPr>
          <a:xfrm>
            <a:off x="924774" y="6523606"/>
            <a:ext cx="3313113" cy="184666"/>
          </a:xfrm>
          <a:prstGeom prst="rect">
            <a:avLst/>
          </a:prstGeom>
          <a:noFill/>
        </p:spPr>
        <p:txBody>
          <a:bodyPr wrap="square" rtlCol="0">
            <a:spAutoFit/>
          </a:bodyPr>
          <a:lstStyle/>
          <a:p>
            <a:fld id="{C52924FC-DC08-2442-AAD9-757324E509CD}"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1CEF119C-1F4B-BE4B-BFE6-D2BF8A49119E}"/>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0" name="Text Placeholder 23">
            <a:extLst>
              <a:ext uri="{FF2B5EF4-FFF2-40B4-BE49-F238E27FC236}">
                <a16:creationId xmlns:a16="http://schemas.microsoft.com/office/drawing/2014/main" id="{D28E4F47-3C68-3141-9D71-4F9C96A82E7F}"/>
              </a:ext>
            </a:extLst>
          </p:cNvPr>
          <p:cNvSpPr>
            <a:spLocks noGrp="1"/>
          </p:cNvSpPr>
          <p:nvPr>
            <p:ph type="body" sz="quarter" idx="11" hasCustomPrompt="1"/>
          </p:nvPr>
        </p:nvSpPr>
        <p:spPr>
          <a:xfrm>
            <a:off x="1078884"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1" name="Text Placeholder 26">
            <a:extLst>
              <a:ext uri="{FF2B5EF4-FFF2-40B4-BE49-F238E27FC236}">
                <a16:creationId xmlns:a16="http://schemas.microsoft.com/office/drawing/2014/main" id="{A642B34C-3648-BA45-A0B9-94727A70995B}"/>
              </a:ext>
            </a:extLst>
          </p:cNvPr>
          <p:cNvSpPr>
            <a:spLocks noGrp="1"/>
          </p:cNvSpPr>
          <p:nvPr>
            <p:ph type="body" sz="quarter" idx="12" hasCustomPrompt="1"/>
          </p:nvPr>
        </p:nvSpPr>
        <p:spPr>
          <a:xfrm>
            <a:off x="1079246"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2" name="Text Placeholder 28">
            <a:extLst>
              <a:ext uri="{FF2B5EF4-FFF2-40B4-BE49-F238E27FC236}">
                <a16:creationId xmlns:a16="http://schemas.microsoft.com/office/drawing/2014/main" id="{81DD768F-5F30-EA4A-A045-5C81CA114A01}"/>
              </a:ext>
            </a:extLst>
          </p:cNvPr>
          <p:cNvSpPr>
            <a:spLocks noGrp="1"/>
          </p:cNvSpPr>
          <p:nvPr>
            <p:ph type="body" sz="quarter" idx="13" hasCustomPrompt="1"/>
          </p:nvPr>
        </p:nvSpPr>
        <p:spPr>
          <a:xfrm>
            <a:off x="1079246"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
        <p:nvSpPr>
          <p:cNvPr id="23" name="Text Placeholder 23">
            <a:extLst>
              <a:ext uri="{FF2B5EF4-FFF2-40B4-BE49-F238E27FC236}">
                <a16:creationId xmlns:a16="http://schemas.microsoft.com/office/drawing/2014/main" id="{015221E9-8480-EB4F-83AD-E3004EB0C77F}"/>
              </a:ext>
            </a:extLst>
          </p:cNvPr>
          <p:cNvSpPr>
            <a:spLocks noGrp="1"/>
          </p:cNvSpPr>
          <p:nvPr>
            <p:ph type="body" sz="quarter" idx="15" hasCustomPrompt="1"/>
          </p:nvPr>
        </p:nvSpPr>
        <p:spPr>
          <a:xfrm>
            <a:off x="6338459"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4" name="Text Placeholder 26">
            <a:extLst>
              <a:ext uri="{FF2B5EF4-FFF2-40B4-BE49-F238E27FC236}">
                <a16:creationId xmlns:a16="http://schemas.microsoft.com/office/drawing/2014/main" id="{3F368E03-B29E-F84C-AEB3-CCA15FDD1536}"/>
              </a:ext>
            </a:extLst>
          </p:cNvPr>
          <p:cNvSpPr>
            <a:spLocks noGrp="1"/>
          </p:cNvSpPr>
          <p:nvPr>
            <p:ph type="body" sz="quarter" idx="16" hasCustomPrompt="1"/>
          </p:nvPr>
        </p:nvSpPr>
        <p:spPr>
          <a:xfrm>
            <a:off x="6338821"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5" name="Text Placeholder 28">
            <a:extLst>
              <a:ext uri="{FF2B5EF4-FFF2-40B4-BE49-F238E27FC236}">
                <a16:creationId xmlns:a16="http://schemas.microsoft.com/office/drawing/2014/main" id="{7C738FF4-7299-A54D-A6CA-57BF2C20A8CB}"/>
              </a:ext>
            </a:extLst>
          </p:cNvPr>
          <p:cNvSpPr>
            <a:spLocks noGrp="1"/>
          </p:cNvSpPr>
          <p:nvPr>
            <p:ph type="body" sz="quarter" idx="17" hasCustomPrompt="1"/>
          </p:nvPr>
        </p:nvSpPr>
        <p:spPr>
          <a:xfrm>
            <a:off x="6338821"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574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EA6766-C821-1740-8F94-CFA31E8A6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97DF2A19-2C91-B241-B485-2E351D3AF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1" name="Straight Connector 10">
            <a:extLst>
              <a:ext uri="{FF2B5EF4-FFF2-40B4-BE49-F238E27FC236}">
                <a16:creationId xmlns:a16="http://schemas.microsoft.com/office/drawing/2014/main" id="{E5E2763D-2D96-CF46-9750-E5024DABF00D}"/>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67A42C4-E69E-CB4C-96FC-67997D1F0162}"/>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116936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39F84C-4920-7C4C-8AE6-03E7CE9550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A2E8CB41-10D8-A34E-B48C-63FA8B242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3" name="Straight Connector 12">
            <a:extLst>
              <a:ext uri="{FF2B5EF4-FFF2-40B4-BE49-F238E27FC236}">
                <a16:creationId xmlns:a16="http://schemas.microsoft.com/office/drawing/2014/main" id="{F4EF8E5C-DFFC-714A-99E8-A3612E28820A}"/>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69785ECC-58C8-A145-B9AE-3A3350321F4A}"/>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32219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D2ADB-5098-C948-A716-6A5F50C7F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7" name="Picture 6">
            <a:extLst>
              <a:ext uri="{FF2B5EF4-FFF2-40B4-BE49-F238E27FC236}">
                <a16:creationId xmlns:a16="http://schemas.microsoft.com/office/drawing/2014/main" id="{91D4F8EA-FBE5-5949-ADF4-0453757DE6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9" name="Straight Connector 8">
            <a:extLst>
              <a:ext uri="{FF2B5EF4-FFF2-40B4-BE49-F238E27FC236}">
                <a16:creationId xmlns:a16="http://schemas.microsoft.com/office/drawing/2014/main" id="{3D64E32C-45E0-0648-89B4-946294B62A4F}"/>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70EF318E-67D1-FF46-9709-83D575362B00}"/>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20152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2558E-34C1-054D-95B7-D46B3D677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4037544-772A-D140-B60E-569AB5F2C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8" name="Straight Connector 7">
            <a:extLst>
              <a:ext uri="{FF2B5EF4-FFF2-40B4-BE49-F238E27FC236}">
                <a16:creationId xmlns:a16="http://schemas.microsoft.com/office/drawing/2014/main" id="{51A45619-C97B-734A-A0EB-CDDF5C878DE2}"/>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62CCAA25-E0FD-204D-85DE-5192F0F8019D}"/>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43574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CD438-AC80-6441-9598-88D8B7063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298C47-67FA-4048-8280-6266720B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2AA0B-EEA9-2A47-AFEC-995C3604C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117D-FC95-D244-841D-919EAE619520}" type="datetimeFigureOut">
              <a:rPr lang="en-US" smtClean="0"/>
              <a:t>5/3/2024</a:t>
            </a:fld>
            <a:endParaRPr lang="en-US" dirty="0"/>
          </a:p>
        </p:txBody>
      </p:sp>
      <p:sp>
        <p:nvSpPr>
          <p:cNvPr id="5" name="Footer Placeholder 4">
            <a:extLst>
              <a:ext uri="{FF2B5EF4-FFF2-40B4-BE49-F238E27FC236}">
                <a16:creationId xmlns:a16="http://schemas.microsoft.com/office/drawing/2014/main" id="{14923F0A-6D72-784B-8269-51A843D92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2DB32C-72FE-B24D-823F-CB8DABD9B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00A65-1693-114F-9F77-CC2AD23A4F71}" type="slidenum">
              <a:rPr lang="en-US" smtClean="0"/>
              <a:t>‹#›</a:t>
            </a:fld>
            <a:endParaRPr lang="en-US" dirty="0"/>
          </a:p>
        </p:txBody>
      </p:sp>
    </p:spTree>
    <p:extLst>
      <p:ext uri="{BB962C8B-B14F-4D97-AF65-F5344CB8AC3E}">
        <p14:creationId xmlns:p14="http://schemas.microsoft.com/office/powerpoint/2010/main" val="26635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mariowiki.com/The_'Shroom:Issue_100/Fun_Stuf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EDF64-95CD-6F42-AAF1-5E016146C22F}"/>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7277FB-AC85-FC4F-B7CC-F81DC4AB048C}"/>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19" name="TextBox 18">
            <a:extLst>
              <a:ext uri="{FF2B5EF4-FFF2-40B4-BE49-F238E27FC236}">
                <a16:creationId xmlns:a16="http://schemas.microsoft.com/office/drawing/2014/main" id="{BEDE5464-5BFD-C346-8956-58AA4884179F}"/>
              </a:ext>
            </a:extLst>
          </p:cNvPr>
          <p:cNvSpPr txBox="1"/>
          <p:nvPr/>
        </p:nvSpPr>
        <p:spPr>
          <a:xfrm>
            <a:off x="921859" y="3991952"/>
            <a:ext cx="5066192" cy="461665"/>
          </a:xfrm>
          <a:prstGeom prst="rect">
            <a:avLst/>
          </a:prstGeom>
          <a:noFill/>
        </p:spPr>
        <p:txBody>
          <a:bodyPr wrap="square" rtlCol="0">
            <a:spAutoFit/>
          </a:bodyPr>
          <a:lstStyle/>
          <a:p>
            <a:r>
              <a:rPr lang="en-CA" sz="2400" dirty="0">
                <a:solidFill>
                  <a:schemeClr val="bg1"/>
                </a:solidFill>
                <a:latin typeface="Arial" panose="020B0604020202020204" pitchFamily="34" charset="0"/>
                <a:cs typeface="Arial" panose="020B0604020202020204" pitchFamily="34" charset="0"/>
              </a:rPr>
              <a:t>About The Royal Canadian Legion </a:t>
            </a:r>
          </a:p>
        </p:txBody>
      </p:sp>
      <p:sp>
        <p:nvSpPr>
          <p:cNvPr id="20" name="TextBox 19">
            <a:extLst>
              <a:ext uri="{FF2B5EF4-FFF2-40B4-BE49-F238E27FC236}">
                <a16:creationId xmlns:a16="http://schemas.microsoft.com/office/drawing/2014/main" id="{97D0F3B6-0A8C-3E4C-A63D-AF6EE797CE7E}"/>
              </a:ext>
            </a:extLst>
          </p:cNvPr>
          <p:cNvSpPr txBox="1"/>
          <p:nvPr/>
        </p:nvSpPr>
        <p:spPr>
          <a:xfrm>
            <a:off x="924774" y="6523606"/>
            <a:ext cx="3313113" cy="184666"/>
          </a:xfrm>
          <a:prstGeom prst="rect">
            <a:avLst/>
          </a:prstGeom>
          <a:noFill/>
        </p:spPr>
        <p:txBody>
          <a:bodyPr wrap="square" rtlCol="0">
            <a:spAutoFit/>
          </a:bodyPr>
          <a:lstStyle/>
          <a:p>
            <a:fld id="{D35E801C-EC4D-EE4D-AA77-FFC7196175D4}" type="datetime1">
              <a:rPr lang="en-CA" sz="600" b="1" cap="all" spc="300" smtClean="0">
                <a:solidFill>
                  <a:srgbClr val="231F20">
                    <a:alpha val="25000"/>
                  </a:srgbClr>
                </a:solidFill>
                <a:latin typeface="Arial Black" panose="020B0604020202020204" pitchFamily="34" charset="0"/>
                <a:cs typeface="Arial Black" panose="020B0604020202020204" pitchFamily="34" charset="0"/>
              </a:rPr>
              <a:t>2024-05-03</a:t>
            </a:fld>
            <a:endParaRPr lang="en-US" sz="600" b="1" u="sng" cap="all"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Box 20">
            <a:extLst>
              <a:ext uri="{FF2B5EF4-FFF2-40B4-BE49-F238E27FC236}">
                <a16:creationId xmlns:a16="http://schemas.microsoft.com/office/drawing/2014/main" id="{04BCF5FE-748D-8243-A2C0-F3AC32E798C9}"/>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5" name="Picture 4">
            <a:extLst>
              <a:ext uri="{FF2B5EF4-FFF2-40B4-BE49-F238E27FC236}">
                <a16:creationId xmlns:a16="http://schemas.microsoft.com/office/drawing/2014/main" id="{1803DDBD-C793-AB47-A3EA-EE4A938D5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3504" y="0"/>
            <a:ext cx="2148496" cy="6858000"/>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6405AF12-CAEE-B6E5-0243-502EA167D256}"/>
              </a:ext>
            </a:extLst>
          </p:cNvPr>
          <p:cNvPicPr>
            <a:picLocks noChangeAspect="1"/>
          </p:cNvPicPr>
          <p:nvPr/>
        </p:nvPicPr>
        <p:blipFill>
          <a:blip r:embed="rId4"/>
          <a:stretch>
            <a:fillRect/>
          </a:stretch>
        </p:blipFill>
        <p:spPr>
          <a:xfrm>
            <a:off x="940463" y="2118732"/>
            <a:ext cx="4926063" cy="1723492"/>
          </a:xfrm>
          <a:prstGeom prst="rect">
            <a:avLst/>
          </a:prstGeom>
        </p:spPr>
      </p:pic>
    </p:spTree>
    <p:extLst>
      <p:ext uri="{BB962C8B-B14F-4D97-AF65-F5344CB8AC3E}">
        <p14:creationId xmlns:p14="http://schemas.microsoft.com/office/powerpoint/2010/main" val="368915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9946F-E27C-CC4F-8F5A-1852ADE0E755}"/>
              </a:ext>
            </a:extLst>
          </p:cNvPr>
          <p:cNvSpPr>
            <a:spLocks noGrp="1"/>
          </p:cNvSpPr>
          <p:nvPr>
            <p:ph type="body" sz="quarter" idx="11"/>
          </p:nvPr>
        </p:nvSpPr>
        <p:spPr>
          <a:xfrm>
            <a:off x="889399" y="1643683"/>
            <a:ext cx="6003789" cy="1303843"/>
          </a:xfrm>
        </p:spPr>
        <p:txBody>
          <a:bodyPr/>
          <a:lstStyle/>
          <a:p>
            <a:r>
              <a:rPr lang="en-US" dirty="0"/>
              <a:t>Serving </a:t>
            </a:r>
            <a:r>
              <a:rPr lang="en-US" dirty="0">
                <a:solidFill>
                  <a:srgbClr val="FF0000"/>
                </a:solidFill>
              </a:rPr>
              <a:t>Communities</a:t>
            </a:r>
          </a:p>
        </p:txBody>
      </p:sp>
      <p:sp>
        <p:nvSpPr>
          <p:cNvPr id="5" name="Text Placeholder 4">
            <a:extLst>
              <a:ext uri="{FF2B5EF4-FFF2-40B4-BE49-F238E27FC236}">
                <a16:creationId xmlns:a16="http://schemas.microsoft.com/office/drawing/2014/main" id="{1F1B7CEF-24A8-1242-8072-20E818BD1DBE}"/>
              </a:ext>
            </a:extLst>
          </p:cNvPr>
          <p:cNvSpPr>
            <a:spLocks noGrp="1"/>
          </p:cNvSpPr>
          <p:nvPr>
            <p:ph type="body" sz="quarter" idx="13"/>
          </p:nvPr>
        </p:nvSpPr>
        <p:spPr>
          <a:xfrm>
            <a:off x="1079246" y="2775423"/>
            <a:ext cx="5751860" cy="3571555"/>
          </a:xfrm>
        </p:spPr>
        <p:txBody>
          <a:bodyPr>
            <a:noAutofit/>
          </a:bodyPr>
          <a:lstStyle/>
          <a:p>
            <a:r>
              <a:rPr lang="en-US" dirty="0">
                <a:latin typeface="Arial" panose="020B0604020202020204" pitchFamily="34" charset="0"/>
                <a:cs typeface="Arial" panose="020B0604020202020204" pitchFamily="34" charset="0"/>
              </a:rPr>
              <a:t>Donating to organizations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that serve or remember our Veterans</a:t>
            </a:r>
          </a:p>
          <a:p>
            <a:r>
              <a:rPr lang="en-US" dirty="0">
                <a:latin typeface="Arial" panose="020B0604020202020204" pitchFamily="34" charset="0"/>
                <a:cs typeface="Arial" panose="020B0604020202020204" pitchFamily="34" charset="0"/>
              </a:rPr>
              <a:t>Support for local/community organizations</a:t>
            </a:r>
          </a:p>
          <a:p>
            <a:r>
              <a:rPr lang="en-US" dirty="0">
                <a:latin typeface="Arial" panose="020B0604020202020204" pitchFamily="34" charset="0"/>
                <a:cs typeface="Arial" panose="020B0604020202020204" pitchFamily="34" charset="0"/>
              </a:rPr>
              <a:t>Assisting Cadet corps (Air, Army, Sea, Jr. Rangers)</a:t>
            </a:r>
          </a:p>
          <a:p>
            <a:r>
              <a:rPr lang="en-US" dirty="0">
                <a:latin typeface="Arial" panose="020B0604020202020204" pitchFamily="34" charset="0"/>
                <a:cs typeface="Arial" panose="020B0604020202020204" pitchFamily="34" charset="0"/>
              </a:rPr>
              <a:t>Fostering friendship and camaraderie at Branches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with theme nights and events</a:t>
            </a:r>
          </a:p>
          <a:p>
            <a:r>
              <a:rPr lang="en-US" dirty="0">
                <a:latin typeface="Arial" panose="020B0604020202020204" pitchFamily="34" charset="0"/>
                <a:cs typeface="Arial" panose="020B0604020202020204" pitchFamily="34" charset="0"/>
              </a:rPr>
              <a:t>Providing branch space for community meetings</a:t>
            </a:r>
          </a:p>
        </p:txBody>
      </p:sp>
      <p:sp>
        <p:nvSpPr>
          <p:cNvPr id="7" name="Text Placeholder 34">
            <a:extLst>
              <a:ext uri="{FF2B5EF4-FFF2-40B4-BE49-F238E27FC236}">
                <a16:creationId xmlns:a16="http://schemas.microsoft.com/office/drawing/2014/main" id="{D9B68B41-38F1-D94F-A103-3C9326F75780}"/>
              </a:ext>
            </a:extLst>
          </p:cNvPr>
          <p:cNvSpPr txBox="1">
            <a:spLocks/>
          </p:cNvSpPr>
          <p:nvPr/>
        </p:nvSpPr>
        <p:spPr>
          <a:xfrm>
            <a:off x="1127351" y="423488"/>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8" name="Picture 7" descr="A group of people in military uniforms&#10;&#10;Description automatically generated with medium confidence">
            <a:extLst>
              <a:ext uri="{FF2B5EF4-FFF2-40B4-BE49-F238E27FC236}">
                <a16:creationId xmlns:a16="http://schemas.microsoft.com/office/drawing/2014/main" id="{98AB1962-2D04-4CF2-A439-65F9CBDAFA48}"/>
              </a:ext>
            </a:extLst>
          </p:cNvPr>
          <p:cNvPicPr>
            <a:picLocks noChangeAspect="1"/>
          </p:cNvPicPr>
          <p:nvPr/>
        </p:nvPicPr>
        <p:blipFill>
          <a:blip r:embed="rId3"/>
          <a:stretch>
            <a:fillRect/>
          </a:stretch>
        </p:blipFill>
        <p:spPr>
          <a:xfrm>
            <a:off x="6768313" y="3017040"/>
            <a:ext cx="2445317" cy="1630211"/>
          </a:xfrm>
          <a:prstGeom prst="rect">
            <a:avLst/>
          </a:prstGeom>
          <a:effectLst>
            <a:innerShdw blurRad="63500" dist="50800" dir="13500000">
              <a:prstClr val="black">
                <a:alpha val="50000"/>
              </a:prstClr>
            </a:innerShdw>
          </a:effectLst>
        </p:spPr>
      </p:pic>
      <p:pic>
        <p:nvPicPr>
          <p:cNvPr id="6" name="Picture 5">
            <a:extLst>
              <a:ext uri="{FF2B5EF4-FFF2-40B4-BE49-F238E27FC236}">
                <a16:creationId xmlns:a16="http://schemas.microsoft.com/office/drawing/2014/main" id="{216C6C98-C8D0-F9AC-1E2A-1175AF53F0D3}"/>
              </a:ext>
            </a:extLst>
          </p:cNvPr>
          <p:cNvPicPr>
            <a:picLocks noChangeAspect="1"/>
          </p:cNvPicPr>
          <p:nvPr/>
        </p:nvPicPr>
        <p:blipFill>
          <a:blip r:embed="rId4"/>
          <a:stretch>
            <a:fillRect/>
          </a:stretch>
        </p:blipFill>
        <p:spPr>
          <a:xfrm>
            <a:off x="9914221" y="2129927"/>
            <a:ext cx="1828798" cy="1056639"/>
          </a:xfrm>
          <a:prstGeom prst="rect">
            <a:avLst/>
          </a:prstGeom>
        </p:spPr>
      </p:pic>
      <p:pic>
        <p:nvPicPr>
          <p:cNvPr id="9" name="Picture 8">
            <a:extLst>
              <a:ext uri="{FF2B5EF4-FFF2-40B4-BE49-F238E27FC236}">
                <a16:creationId xmlns:a16="http://schemas.microsoft.com/office/drawing/2014/main" id="{D1D5FAE0-8C9A-A618-CB4D-AA3C3483E1D6}"/>
              </a:ext>
            </a:extLst>
          </p:cNvPr>
          <p:cNvPicPr>
            <a:picLocks noChangeAspect="1"/>
          </p:cNvPicPr>
          <p:nvPr/>
        </p:nvPicPr>
        <p:blipFill>
          <a:blip r:embed="rId5"/>
          <a:stretch>
            <a:fillRect/>
          </a:stretch>
        </p:blipFill>
        <p:spPr>
          <a:xfrm>
            <a:off x="7590424" y="1021976"/>
            <a:ext cx="2630170" cy="1753447"/>
          </a:xfrm>
          <a:prstGeom prst="rect">
            <a:avLst/>
          </a:prstGeom>
        </p:spPr>
      </p:pic>
      <p:pic>
        <p:nvPicPr>
          <p:cNvPr id="4" name="Picture 3" descr="A group of people wearing matching t-shirts&#10;&#10;Description automatically generated">
            <a:extLst>
              <a:ext uri="{FF2B5EF4-FFF2-40B4-BE49-F238E27FC236}">
                <a16:creationId xmlns:a16="http://schemas.microsoft.com/office/drawing/2014/main" id="{35C9D630-07BE-B474-DB60-D9481750BABE}"/>
              </a:ext>
            </a:extLst>
          </p:cNvPr>
          <p:cNvPicPr>
            <a:picLocks noChangeAspect="1"/>
          </p:cNvPicPr>
          <p:nvPr/>
        </p:nvPicPr>
        <p:blipFill rotWithShape="1">
          <a:blip r:embed="rId6"/>
          <a:srcRect l="5373" t="10847" r="5374" b="3908"/>
          <a:stretch/>
        </p:blipFill>
        <p:spPr>
          <a:xfrm>
            <a:off x="8586952" y="3981463"/>
            <a:ext cx="3185795" cy="2257758"/>
          </a:xfrm>
          <a:prstGeom prst="rect">
            <a:avLst/>
          </a:prstGeom>
        </p:spPr>
      </p:pic>
    </p:spTree>
    <p:extLst>
      <p:ext uri="{BB962C8B-B14F-4D97-AF65-F5344CB8AC3E}">
        <p14:creationId xmlns:p14="http://schemas.microsoft.com/office/powerpoint/2010/main" val="165746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305AE8-AAEE-BF41-870D-EA4D23ED776C}"/>
              </a:ext>
            </a:extLst>
          </p:cNvPr>
          <p:cNvSpPr>
            <a:spLocks noGrp="1"/>
          </p:cNvSpPr>
          <p:nvPr>
            <p:ph type="body" sz="quarter" idx="11"/>
          </p:nvPr>
        </p:nvSpPr>
        <p:spPr>
          <a:xfrm>
            <a:off x="1078883" y="1326996"/>
            <a:ext cx="6003789" cy="970156"/>
          </a:xfrm>
        </p:spPr>
        <p:txBody>
          <a:bodyPr/>
          <a:lstStyle/>
          <a:p>
            <a:r>
              <a:rPr lang="en-US" dirty="0"/>
              <a:t>Our </a:t>
            </a:r>
            <a:r>
              <a:rPr lang="en-US" dirty="0">
                <a:solidFill>
                  <a:srgbClr val="FF0000"/>
                </a:solidFill>
              </a:rPr>
              <a:t>footprint</a:t>
            </a:r>
          </a:p>
        </p:txBody>
      </p:sp>
      <p:sp>
        <p:nvSpPr>
          <p:cNvPr id="5" name="Text Placeholder 4">
            <a:extLst>
              <a:ext uri="{FF2B5EF4-FFF2-40B4-BE49-F238E27FC236}">
                <a16:creationId xmlns:a16="http://schemas.microsoft.com/office/drawing/2014/main" id="{B5BDA74E-7095-B548-A677-41845D95136B}"/>
              </a:ext>
            </a:extLst>
          </p:cNvPr>
          <p:cNvSpPr>
            <a:spLocks noGrp="1"/>
          </p:cNvSpPr>
          <p:nvPr>
            <p:ph type="body" sz="quarter" idx="13"/>
          </p:nvPr>
        </p:nvSpPr>
        <p:spPr>
          <a:xfrm>
            <a:off x="1079246" y="2453268"/>
            <a:ext cx="6003426" cy="3861268"/>
          </a:xfrm>
        </p:spPr>
        <p:txBody>
          <a:bodyPr>
            <a:noAutofit/>
          </a:bodyPr>
          <a:lstStyle/>
          <a:p>
            <a:pPr>
              <a:lnSpc>
                <a:spcPts val="2160"/>
              </a:lnSpc>
            </a:pPr>
            <a:r>
              <a:rPr lang="en-US" dirty="0">
                <a:latin typeface="Arial" panose="020B0604020202020204" pitchFamily="34" charset="0"/>
                <a:cs typeface="Arial" panose="020B0604020202020204" pitchFamily="34" charset="0"/>
              </a:rPr>
              <a:t>Close to $20 million donated during National Poppy Campaign to help Veterans, families and communities.</a:t>
            </a:r>
          </a:p>
          <a:p>
            <a:pPr>
              <a:lnSpc>
                <a:spcPts val="2160"/>
              </a:lnSpc>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NHQ Veterans Services dept. assisted over 3,300 Veterans with benefits-related applications (2023)</a:t>
            </a:r>
            <a:endParaRPr lang="en-US" dirty="0">
              <a:latin typeface="Arial" panose="020B0604020202020204" pitchFamily="34" charset="0"/>
              <a:cs typeface="Arial" panose="020B0604020202020204" pitchFamily="34" charset="0"/>
            </a:endParaRPr>
          </a:p>
          <a:p>
            <a:pPr>
              <a:lnSpc>
                <a:spcPts val="2160"/>
              </a:lnSpc>
            </a:pPr>
            <a:r>
              <a:rPr lang="en-US" dirty="0">
                <a:latin typeface="Arial" panose="020B0604020202020204" pitchFamily="34" charset="0"/>
                <a:cs typeface="Arial" panose="020B0604020202020204" pitchFamily="34" charset="0"/>
              </a:rPr>
              <a:t>Advocacy &amp; media efforts e.g. ending the VAC benefits application backlog; encouraging 2 minutes of silence</a:t>
            </a:r>
          </a:p>
          <a:p>
            <a:pPr>
              <a:lnSpc>
                <a:spcPts val="2160"/>
              </a:lnSpc>
            </a:pPr>
            <a:r>
              <a:rPr lang="en-US" dirty="0">
                <a:latin typeface="Arial" panose="020B0604020202020204" pitchFamily="34" charset="0"/>
                <a:cs typeface="Arial" panose="020B0604020202020204" pitchFamily="34" charset="0"/>
              </a:rPr>
              <a:t>Helped over 60 Veterans and spouses in Caribbean with two meals a day; provided Poppy materials and office equipment to branches (2023)</a:t>
            </a: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lang="en-US" sz="1600" i="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C0089F-A0EF-5D4A-9FD0-2E4A6138FEEF}"/>
              </a:ext>
            </a:extLst>
          </p:cNvPr>
          <p:cNvPicPr>
            <a:picLocks noChangeAspect="1"/>
          </p:cNvPicPr>
          <p:nvPr/>
        </p:nvPicPr>
        <p:blipFill>
          <a:blip r:embed="rId3"/>
          <a:stretch>
            <a:fillRect/>
          </a:stretch>
        </p:blipFill>
        <p:spPr>
          <a:xfrm>
            <a:off x="7774047" y="1220009"/>
            <a:ext cx="2068220" cy="1376809"/>
          </a:xfrm>
          <a:prstGeom prst="rect">
            <a:avLst/>
          </a:prstGeom>
        </p:spPr>
      </p:pic>
      <p:sp>
        <p:nvSpPr>
          <p:cNvPr id="7" name="Text Placeholder 34">
            <a:extLst>
              <a:ext uri="{FF2B5EF4-FFF2-40B4-BE49-F238E27FC236}">
                <a16:creationId xmlns:a16="http://schemas.microsoft.com/office/drawing/2014/main" id="{9D321C32-7531-CA42-8FA5-E9308A65CC2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9" name="Picture 8">
            <a:extLst>
              <a:ext uri="{FF2B5EF4-FFF2-40B4-BE49-F238E27FC236}">
                <a16:creationId xmlns:a16="http://schemas.microsoft.com/office/drawing/2014/main" id="{6F8ED399-DDB8-49F1-F686-2B251AF26847}"/>
              </a:ext>
            </a:extLst>
          </p:cNvPr>
          <p:cNvPicPr>
            <a:picLocks noChangeAspect="1"/>
          </p:cNvPicPr>
          <p:nvPr/>
        </p:nvPicPr>
        <p:blipFill>
          <a:blip r:embed="rId4"/>
          <a:stretch>
            <a:fillRect/>
          </a:stretch>
        </p:blipFill>
        <p:spPr>
          <a:xfrm>
            <a:off x="7082672" y="2596818"/>
            <a:ext cx="3450971" cy="2161214"/>
          </a:xfrm>
          <a:prstGeom prst="rect">
            <a:avLst/>
          </a:prstGeom>
        </p:spPr>
      </p:pic>
      <p:pic>
        <p:nvPicPr>
          <p:cNvPr id="14" name="Picture 13" descr="A group of people standing in front of a house&#10;&#10;Description automatically generated">
            <a:extLst>
              <a:ext uri="{FF2B5EF4-FFF2-40B4-BE49-F238E27FC236}">
                <a16:creationId xmlns:a16="http://schemas.microsoft.com/office/drawing/2014/main" id="{2D1522CC-66F3-A582-C2A3-42E63CBB683A}"/>
              </a:ext>
            </a:extLst>
          </p:cNvPr>
          <p:cNvPicPr>
            <a:picLocks noChangeAspect="1"/>
          </p:cNvPicPr>
          <p:nvPr/>
        </p:nvPicPr>
        <p:blipFill>
          <a:blip r:embed="rId5"/>
          <a:stretch>
            <a:fillRect/>
          </a:stretch>
        </p:blipFill>
        <p:spPr>
          <a:xfrm>
            <a:off x="9379827" y="3760439"/>
            <a:ext cx="1805741" cy="2407655"/>
          </a:xfrm>
          <a:prstGeom prst="rect">
            <a:avLst/>
          </a:prstGeom>
        </p:spPr>
      </p:pic>
    </p:spTree>
    <p:extLst>
      <p:ext uri="{BB962C8B-B14F-4D97-AF65-F5344CB8AC3E}">
        <p14:creationId xmlns:p14="http://schemas.microsoft.com/office/powerpoint/2010/main" val="426054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A7A2428-45BB-3646-9BB4-22208170B0EB}"/>
              </a:ext>
            </a:extLst>
          </p:cNvPr>
          <p:cNvSpPr>
            <a:spLocks noGrp="1"/>
          </p:cNvSpPr>
          <p:nvPr>
            <p:ph type="body" sz="quarter" idx="11"/>
          </p:nvPr>
        </p:nvSpPr>
        <p:spPr>
          <a:xfrm>
            <a:off x="1078883" y="1326996"/>
            <a:ext cx="6003789" cy="1037064"/>
          </a:xfrm>
        </p:spPr>
        <p:txBody>
          <a:bodyPr/>
          <a:lstStyle/>
          <a:p>
            <a:r>
              <a:rPr lang="en-US" dirty="0"/>
              <a:t>Our </a:t>
            </a:r>
            <a:r>
              <a:rPr lang="en-US" dirty="0">
                <a:solidFill>
                  <a:srgbClr val="FF0000"/>
                </a:solidFill>
              </a:rPr>
              <a:t>footprint</a:t>
            </a:r>
          </a:p>
        </p:txBody>
      </p:sp>
      <p:sp>
        <p:nvSpPr>
          <p:cNvPr id="10" name="Text Placeholder 4">
            <a:extLst>
              <a:ext uri="{FF2B5EF4-FFF2-40B4-BE49-F238E27FC236}">
                <a16:creationId xmlns:a16="http://schemas.microsoft.com/office/drawing/2014/main" id="{0D030299-9EA9-D74A-A425-A5EDBE2FA3FE}"/>
              </a:ext>
            </a:extLst>
          </p:cNvPr>
          <p:cNvSpPr txBox="1">
            <a:spLocks/>
          </p:cNvSpPr>
          <p:nvPr/>
        </p:nvSpPr>
        <p:spPr>
          <a:xfrm>
            <a:off x="1079245" y="2509025"/>
            <a:ext cx="6298707" cy="3805512"/>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60"/>
              </a:lnSpc>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$30,000 Masters scholarship awarded; new $50,000 PhD. scholarship announced </a:t>
            </a:r>
          </a:p>
          <a:p>
            <a:pPr>
              <a:lnSpc>
                <a:spcPts val="2160"/>
              </a:lnSpc>
            </a:pPr>
            <a:r>
              <a:rPr lang="en-US" dirty="0">
                <a:latin typeface="Arial" panose="020B0604020202020204" pitchFamily="34" charset="0"/>
                <a:cs typeface="Arial" panose="020B0604020202020204" pitchFamily="34" charset="0"/>
              </a:rPr>
              <a:t>Legion Nationals Youth Track and Field Championships: Sherbrooke, QC (2023)</a:t>
            </a:r>
          </a:p>
          <a:p>
            <a:pPr>
              <a:lnSpc>
                <a:spcPts val="2160"/>
              </a:lnSpc>
            </a:pPr>
            <a:r>
              <a:rPr lang="en-US" dirty="0">
                <a:latin typeface="Arial" panose="020B0604020202020204" pitchFamily="34" charset="0"/>
                <a:cs typeface="Arial" panose="020B0604020202020204" pitchFamily="34" charset="0"/>
              </a:rPr>
              <a:t>National member sports championships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ts val="2160"/>
              </a:lnSpc>
            </a:pPr>
            <a:r>
              <a:rPr lang="en-US" dirty="0">
                <a:solidFill>
                  <a:prstClr val="black"/>
                </a:solidFill>
                <a:latin typeface="Arial" panose="020B0604020202020204" pitchFamily="34" charset="0"/>
                <a:cs typeface="Arial" panose="020B0604020202020204" pitchFamily="34" charset="0"/>
              </a:rPr>
              <a:t>Thousands of care packages created as part of the CAF’s Operation Santa Claus and Operation Canada Day (2023)</a:t>
            </a: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ts val="2160"/>
              </a:lnSpc>
              <a:buNone/>
            </a:pPr>
            <a:endParaRPr lang="en-US" dirty="0">
              <a:latin typeface="Arial" panose="020B0604020202020204" pitchFamily="34" charset="0"/>
              <a:cs typeface="Arial" panose="020B0604020202020204" pitchFamily="34" charset="0"/>
            </a:endParaRPr>
          </a:p>
          <a:p>
            <a:pPr>
              <a:lnSpc>
                <a:spcPts val="2160"/>
              </a:lnSpc>
            </a:pPr>
            <a:endParaRPr lang="en-US"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93F2017-11C4-8841-89E0-C704D1EE4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4002" y="4642346"/>
            <a:ext cx="2189726" cy="1459817"/>
          </a:xfrm>
          <a:prstGeom prst="rect">
            <a:avLst/>
          </a:prstGeom>
        </p:spPr>
      </p:pic>
      <p:sp>
        <p:nvSpPr>
          <p:cNvPr id="7" name="Text Placeholder 34">
            <a:extLst>
              <a:ext uri="{FF2B5EF4-FFF2-40B4-BE49-F238E27FC236}">
                <a16:creationId xmlns:a16="http://schemas.microsoft.com/office/drawing/2014/main" id="{5FD8AF0F-9363-8E41-B804-DCACD725E93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3" name="Picture 2">
            <a:extLst>
              <a:ext uri="{FF2B5EF4-FFF2-40B4-BE49-F238E27FC236}">
                <a16:creationId xmlns:a16="http://schemas.microsoft.com/office/drawing/2014/main" id="{B914877F-34DC-C9BA-0A43-74A2E39CD6DF}"/>
              </a:ext>
            </a:extLst>
          </p:cNvPr>
          <p:cNvPicPr>
            <a:picLocks noChangeAspect="1"/>
          </p:cNvPicPr>
          <p:nvPr/>
        </p:nvPicPr>
        <p:blipFill>
          <a:blip r:embed="rId4"/>
          <a:stretch>
            <a:fillRect/>
          </a:stretch>
        </p:blipFill>
        <p:spPr>
          <a:xfrm>
            <a:off x="7688968" y="752883"/>
            <a:ext cx="2709746" cy="189184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5745875-485A-7488-89F3-58ED9E04158A}"/>
              </a:ext>
            </a:extLst>
          </p:cNvPr>
          <p:cNvPicPr>
            <a:picLocks noChangeAspect="1"/>
          </p:cNvPicPr>
          <p:nvPr/>
        </p:nvPicPr>
        <p:blipFill>
          <a:blip r:embed="rId5"/>
          <a:stretch>
            <a:fillRect/>
          </a:stretch>
        </p:blipFill>
        <p:spPr>
          <a:xfrm>
            <a:off x="9106250" y="2888167"/>
            <a:ext cx="2584928" cy="1932599"/>
          </a:xfrm>
          <a:prstGeom prst="rect">
            <a:avLst/>
          </a:prstGeom>
        </p:spPr>
      </p:pic>
    </p:spTree>
    <p:extLst>
      <p:ext uri="{BB962C8B-B14F-4D97-AF65-F5344CB8AC3E}">
        <p14:creationId xmlns:p14="http://schemas.microsoft.com/office/powerpoint/2010/main" val="306545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3A280-BDD0-A770-0D11-3878A1F6D50F}"/>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7474AEE5-4EDA-A49E-32D5-E512842E4D6B}"/>
              </a:ext>
            </a:extLst>
          </p:cNvPr>
          <p:cNvSpPr>
            <a:spLocks noGrp="1"/>
          </p:cNvSpPr>
          <p:nvPr>
            <p:ph type="body" sz="quarter" idx="11"/>
          </p:nvPr>
        </p:nvSpPr>
        <p:spPr>
          <a:xfrm>
            <a:off x="1078883" y="1408387"/>
            <a:ext cx="6003789" cy="746234"/>
          </a:xfrm>
        </p:spPr>
        <p:txBody>
          <a:bodyPr/>
          <a:lstStyle/>
          <a:p>
            <a:r>
              <a:rPr lang="en-US" dirty="0">
                <a:solidFill>
                  <a:srgbClr val="FF0000"/>
                </a:solidFill>
              </a:rPr>
              <a:t>Operational</a:t>
            </a:r>
            <a:r>
              <a:rPr lang="en-US" dirty="0"/>
              <a:t> updates</a:t>
            </a:r>
          </a:p>
        </p:txBody>
      </p:sp>
      <p:sp>
        <p:nvSpPr>
          <p:cNvPr id="12" name="Text Placeholder 4">
            <a:extLst>
              <a:ext uri="{FF2B5EF4-FFF2-40B4-BE49-F238E27FC236}">
                <a16:creationId xmlns:a16="http://schemas.microsoft.com/office/drawing/2014/main" id="{4D4C426C-3264-28D4-CD20-9AB3DADFDDF9}"/>
              </a:ext>
            </a:extLst>
          </p:cNvPr>
          <p:cNvSpPr txBox="1">
            <a:spLocks/>
          </p:cNvSpPr>
          <p:nvPr/>
        </p:nvSpPr>
        <p:spPr>
          <a:xfrm>
            <a:off x="1079246" y="2497873"/>
            <a:ext cx="6003426" cy="3323064"/>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membership: 43,000 new and reinstated members in 2023</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Expanded online portal; digital membership cards, more benefits</a:t>
            </a:r>
          </a:p>
          <a:p>
            <a:pPr>
              <a:defRPr/>
            </a:pPr>
            <a:r>
              <a:rPr lang="en-US" dirty="0">
                <a:solidFill>
                  <a:prstClr val="black"/>
                </a:solidFill>
                <a:latin typeface="Arial" panose="020B0604020202020204" pitchFamily="34" charset="0"/>
                <a:cs typeface="Arial" panose="020B0604020202020204" pitchFamily="34" charset="0"/>
              </a:rPr>
              <a:t>Released new Poppy Store items in support of Legion operations</a:t>
            </a:r>
          </a:p>
          <a:p>
            <a:pPr>
              <a:defRPr/>
            </a:pPr>
            <a:r>
              <a:rPr lang="en-US" dirty="0">
                <a:solidFill>
                  <a:prstClr val="black"/>
                </a:solidFill>
                <a:latin typeface="Arial" panose="020B0604020202020204" pitchFamily="34" charset="0"/>
                <a:cs typeface="Arial" panose="020B0604020202020204" pitchFamily="34" charset="0"/>
              </a:rPr>
              <a:t>Thousands of members used </a:t>
            </a:r>
            <a:r>
              <a:rPr lang="en-US" dirty="0" err="1">
                <a:solidFill>
                  <a:prstClr val="black"/>
                </a:solidFill>
                <a:latin typeface="Arial" panose="020B0604020202020204" pitchFamily="34" charset="0"/>
                <a:cs typeface="Arial" panose="020B0604020202020204" pitchFamily="34" charset="0"/>
              </a:rPr>
              <a:t>MemberPerks</a:t>
            </a:r>
            <a:r>
              <a:rPr lang="en-US" dirty="0">
                <a:solidFill>
                  <a:prstClr val="black"/>
                </a:solidFill>
                <a:latin typeface="Arial" panose="020B0604020202020204" pitchFamily="34" charset="0"/>
                <a:cs typeface="Arial" panose="020B0604020202020204" pitchFamily="34" charset="0"/>
              </a:rPr>
              <a:t> program – since 2020 debut, over 2 million dollars saved</a:t>
            </a:r>
            <a:endParaRPr lang="en-US"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90000"/>
              </a:lnSpc>
              <a:spcBef>
                <a:spcPts val="500"/>
              </a:spcBef>
              <a:spcAft>
                <a:spcPts val="1200"/>
              </a:spcAft>
              <a:buClr>
                <a:srgbClr val="231F20"/>
              </a:buClr>
              <a:buSzPct val="7500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1200"/>
              </a:spcAft>
              <a:buClr>
                <a:srgbClr val="231F20"/>
              </a:buClr>
              <a:buSzPct val="7500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1200"/>
              </a:spcAft>
              <a:buClr>
                <a:srgbClr val="231F20"/>
              </a:buClr>
              <a:buSzPct val="75000"/>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Placeholder 34">
            <a:extLst>
              <a:ext uri="{FF2B5EF4-FFF2-40B4-BE49-F238E27FC236}">
                <a16:creationId xmlns:a16="http://schemas.microsoft.com/office/drawing/2014/main" id="{E939FCEE-D273-159D-7BAC-5EA79679390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rPr>
              <a:t>OVERVIEW</a:t>
            </a:r>
          </a:p>
        </p:txBody>
      </p:sp>
      <p:pic>
        <p:nvPicPr>
          <p:cNvPr id="9" name="Picture 8">
            <a:extLst>
              <a:ext uri="{FF2B5EF4-FFF2-40B4-BE49-F238E27FC236}">
                <a16:creationId xmlns:a16="http://schemas.microsoft.com/office/drawing/2014/main" id="{6BD8E063-B005-9111-1B88-BA4781B15A5F}"/>
              </a:ext>
            </a:extLst>
          </p:cNvPr>
          <p:cNvPicPr>
            <a:picLocks noChangeAspect="1"/>
          </p:cNvPicPr>
          <p:nvPr/>
        </p:nvPicPr>
        <p:blipFill>
          <a:blip r:embed="rId3"/>
          <a:stretch>
            <a:fillRect/>
          </a:stretch>
        </p:blipFill>
        <p:spPr>
          <a:xfrm>
            <a:off x="7865601" y="1627060"/>
            <a:ext cx="1640808" cy="163983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531151D-86BC-5A72-2907-7349080D7D7B}"/>
              </a:ext>
            </a:extLst>
          </p:cNvPr>
          <p:cNvPicPr>
            <a:picLocks noChangeAspect="1"/>
          </p:cNvPicPr>
          <p:nvPr/>
        </p:nvPicPr>
        <p:blipFill>
          <a:blip r:embed="rId4"/>
          <a:stretch>
            <a:fillRect/>
          </a:stretch>
        </p:blipFill>
        <p:spPr>
          <a:xfrm>
            <a:off x="9704359" y="1141253"/>
            <a:ext cx="1745159" cy="13566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6DD18A8-06E2-3E25-DE53-95BE0824BBA0}"/>
              </a:ext>
            </a:extLst>
          </p:cNvPr>
          <p:cNvPicPr>
            <a:picLocks noChangeAspect="1"/>
          </p:cNvPicPr>
          <p:nvPr/>
        </p:nvPicPr>
        <p:blipFill>
          <a:blip r:embed="rId5"/>
          <a:stretch>
            <a:fillRect/>
          </a:stretch>
        </p:blipFill>
        <p:spPr>
          <a:xfrm>
            <a:off x="7865600" y="3701425"/>
            <a:ext cx="3675912" cy="191453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01848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98B870-F8F2-254C-9929-89DC84810ED0}"/>
              </a:ext>
            </a:extLst>
          </p:cNvPr>
          <p:cNvSpPr>
            <a:spLocks noGrp="1"/>
          </p:cNvSpPr>
          <p:nvPr>
            <p:ph type="body" sz="quarter" idx="11"/>
          </p:nvPr>
        </p:nvSpPr>
        <p:spPr>
          <a:xfrm>
            <a:off x="1078883" y="1408387"/>
            <a:ext cx="6003789" cy="746234"/>
          </a:xfrm>
        </p:spPr>
        <p:txBody>
          <a:bodyPr/>
          <a:lstStyle/>
          <a:p>
            <a:r>
              <a:rPr lang="en-US" dirty="0">
                <a:solidFill>
                  <a:srgbClr val="FF0000"/>
                </a:solidFill>
              </a:rPr>
              <a:t>Operational</a:t>
            </a:r>
            <a:r>
              <a:rPr lang="en-US" dirty="0"/>
              <a:t> updates</a:t>
            </a:r>
          </a:p>
        </p:txBody>
      </p:sp>
      <p:sp>
        <p:nvSpPr>
          <p:cNvPr id="12" name="Text Placeholder 4">
            <a:extLst>
              <a:ext uri="{FF2B5EF4-FFF2-40B4-BE49-F238E27FC236}">
                <a16:creationId xmlns:a16="http://schemas.microsoft.com/office/drawing/2014/main" id="{F5549618-47D2-E843-BFB5-9A479F2AEDBF}"/>
              </a:ext>
            </a:extLst>
          </p:cNvPr>
          <p:cNvSpPr txBox="1">
            <a:spLocks/>
          </p:cNvSpPr>
          <p:nvPr/>
        </p:nvSpPr>
        <p:spPr>
          <a:xfrm>
            <a:off x="1079246" y="2249215"/>
            <a:ext cx="4976667" cy="3828200"/>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panose="020B0604020202020204" pitchFamily="34" charset="0"/>
                <a:cs typeface="Arial" panose="020B0604020202020204" pitchFamily="34" charset="0"/>
              </a:rPr>
              <a:t>Veteran Feedback:</a:t>
            </a:r>
          </a:p>
          <a:p>
            <a:pPr marL="0" indent="0">
              <a:buNone/>
            </a:pPr>
            <a:r>
              <a:rPr lang="en-US" b="1" i="1" dirty="0">
                <a:solidFill>
                  <a:schemeClr val="accent1"/>
                </a:solidFill>
                <a:latin typeface="Arial" panose="020B0604020202020204" pitchFamily="34" charset="0"/>
                <a:cs typeface="Arial" panose="020B0604020202020204" pitchFamily="34" charset="0"/>
              </a:rPr>
              <a:t>“</a:t>
            </a:r>
            <a:r>
              <a:rPr lang="en-US" sz="1600" b="1" i="1" dirty="0">
                <a:solidFill>
                  <a:schemeClr val="accent1"/>
                </a:solidFill>
                <a:latin typeface="Arial" panose="020B0604020202020204" pitchFamily="34" charset="0"/>
                <a:cs typeface="Arial" panose="020B0604020202020204" pitchFamily="34" charset="0"/>
              </a:rPr>
              <a:t>My life has settled…I would not be in this position had it not been for (local service officer) and Canadians supporting the Legion’s Poppy Campaign</a:t>
            </a:r>
            <a:r>
              <a:rPr lang="en-US" b="1" i="1" dirty="0">
                <a:solidFill>
                  <a:schemeClr val="accent1"/>
                </a:solidFill>
                <a:latin typeface="Arial" panose="020B0604020202020204" pitchFamily="34" charset="0"/>
                <a:cs typeface="Arial" panose="020B0604020202020204" pitchFamily="34" charset="0"/>
              </a:rPr>
              <a:t>”</a:t>
            </a:r>
          </a:p>
          <a:p>
            <a:pPr marL="0" indent="0">
              <a:buNone/>
            </a:pPr>
            <a:r>
              <a:rPr lang="en-US" b="1" dirty="0">
                <a:latin typeface="Arial" panose="020B0604020202020204" pitchFamily="34" charset="0"/>
                <a:cs typeface="Arial" panose="020B0604020202020204" pitchFamily="34" charset="0"/>
              </a:rPr>
              <a:t>In 2024/2025:</a:t>
            </a:r>
          </a:p>
          <a:p>
            <a:r>
              <a:rPr lang="en-US" dirty="0">
                <a:latin typeface="Arial" panose="020B0604020202020204" pitchFamily="34" charset="0"/>
                <a:cs typeface="Arial" panose="020B0604020202020204" pitchFamily="34" charset="0"/>
              </a:rPr>
              <a:t>Legion Nationals event – Calgary Alberta</a:t>
            </a:r>
          </a:p>
          <a:p>
            <a:r>
              <a:rPr lang="en-US" dirty="0">
                <a:latin typeface="Arial" panose="020B0604020202020204" pitchFamily="34" charset="0"/>
                <a:cs typeface="Arial" panose="020B0604020202020204" pitchFamily="34" charset="0"/>
              </a:rPr>
              <a:t>Dominion Convention – Saint John, NB </a:t>
            </a:r>
          </a:p>
          <a:p>
            <a:r>
              <a:rPr lang="en-US" dirty="0">
                <a:latin typeface="Arial" panose="020B0604020202020204" pitchFamily="34" charset="0"/>
                <a:cs typeface="Arial" panose="020B0604020202020204" pitchFamily="34" charset="0"/>
              </a:rPr>
              <a:t>2025 Royal Commonwealth Ex-Services League conference - Ottawa</a:t>
            </a:r>
          </a:p>
          <a:p>
            <a:pPr lvl="1"/>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A480224A-7C02-FC48-9E7E-3E3928ED954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2" name="Picture 1">
            <a:extLst>
              <a:ext uri="{FF2B5EF4-FFF2-40B4-BE49-F238E27FC236}">
                <a16:creationId xmlns:a16="http://schemas.microsoft.com/office/drawing/2014/main" id="{9ACAEF7E-635B-40FE-329D-CE5B472C7A9C}"/>
              </a:ext>
            </a:extLst>
          </p:cNvPr>
          <p:cNvPicPr>
            <a:picLocks noChangeAspect="1"/>
          </p:cNvPicPr>
          <p:nvPr/>
        </p:nvPicPr>
        <p:blipFill>
          <a:blip r:embed="rId3"/>
          <a:stretch>
            <a:fillRect/>
          </a:stretch>
        </p:blipFill>
        <p:spPr>
          <a:xfrm>
            <a:off x="5957669" y="4249148"/>
            <a:ext cx="2748463" cy="178278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388E79D0-F0CB-2671-0E46-8ADC2D7ECB64}"/>
              </a:ext>
            </a:extLst>
          </p:cNvPr>
          <p:cNvPicPr>
            <a:picLocks noChangeAspect="1"/>
          </p:cNvPicPr>
          <p:nvPr/>
        </p:nvPicPr>
        <p:blipFill>
          <a:blip r:embed="rId4"/>
          <a:stretch>
            <a:fillRect/>
          </a:stretch>
        </p:blipFill>
        <p:spPr>
          <a:xfrm>
            <a:off x="8285356" y="826066"/>
            <a:ext cx="2383011" cy="1589915"/>
          </a:xfrm>
          <a:prstGeom prst="rect">
            <a:avLst/>
          </a:prstGeom>
        </p:spPr>
      </p:pic>
      <p:pic>
        <p:nvPicPr>
          <p:cNvPr id="17" name="Picture 16" descr="A group of men standing outside&#10;&#10;Description automatically generated">
            <a:extLst>
              <a:ext uri="{FF2B5EF4-FFF2-40B4-BE49-F238E27FC236}">
                <a16:creationId xmlns:a16="http://schemas.microsoft.com/office/drawing/2014/main" id="{B9C7FA11-3100-D5D4-55AF-5F46F08564E9}"/>
              </a:ext>
            </a:extLst>
          </p:cNvPr>
          <p:cNvPicPr>
            <a:picLocks noChangeAspect="1"/>
          </p:cNvPicPr>
          <p:nvPr/>
        </p:nvPicPr>
        <p:blipFill>
          <a:blip r:embed="rId5"/>
          <a:stretch>
            <a:fillRect/>
          </a:stretch>
        </p:blipFill>
        <p:spPr>
          <a:xfrm>
            <a:off x="9062022" y="2925391"/>
            <a:ext cx="2872828" cy="2154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82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23A1833A-EC78-7C4E-B3F0-37B8C56B623D}"/>
              </a:ext>
            </a:extLst>
          </p:cNvPr>
          <p:cNvSpPr>
            <a:spLocks noGrp="1"/>
          </p:cNvSpPr>
          <p:nvPr>
            <p:ph type="body" sz="quarter" idx="11"/>
          </p:nvPr>
        </p:nvSpPr>
        <p:spPr>
          <a:xfrm>
            <a:off x="1078883" y="1738336"/>
            <a:ext cx="7733423" cy="1303843"/>
          </a:xfrm>
        </p:spPr>
        <p:txBody>
          <a:bodyPr/>
          <a:lstStyle/>
          <a:p>
            <a:r>
              <a:rPr lang="en-CA" dirty="0"/>
              <a:t>Other ways to </a:t>
            </a:r>
            <a:r>
              <a:rPr lang="en-CA" dirty="0">
                <a:solidFill>
                  <a:srgbClr val="FF0000"/>
                </a:solidFill>
              </a:rPr>
              <a:t>support</a:t>
            </a:r>
          </a:p>
        </p:txBody>
      </p:sp>
      <p:sp>
        <p:nvSpPr>
          <p:cNvPr id="10" name="Text Placeholder 4">
            <a:extLst>
              <a:ext uri="{FF2B5EF4-FFF2-40B4-BE49-F238E27FC236}">
                <a16:creationId xmlns:a16="http://schemas.microsoft.com/office/drawing/2014/main" id="{6D12F6F8-FC8C-BE4D-9834-8AA2675CDF0F}"/>
              </a:ext>
            </a:extLst>
          </p:cNvPr>
          <p:cNvSpPr txBox="1">
            <a:spLocks/>
          </p:cNvSpPr>
          <p:nvPr/>
        </p:nvSpPr>
        <p:spPr>
          <a:xfrm>
            <a:off x="1079246" y="2627836"/>
            <a:ext cx="2581381" cy="1106908"/>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The Poppy Store</a:t>
            </a:r>
          </a:p>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www.Poppystore.ca</a:t>
            </a:r>
          </a:p>
          <a:p>
            <a:pPr marL="0" indent="0">
              <a:lnSpc>
                <a:spcPct val="140000"/>
              </a:lnSpc>
              <a:spcAft>
                <a:spcPts val="1800"/>
              </a:spcAft>
              <a:buNone/>
            </a:pPr>
            <a:endParaRPr lang="en-CA" sz="24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CA6727-3620-6743-9166-9F23ACE758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9442" y="4111568"/>
            <a:ext cx="1560987" cy="1560987"/>
          </a:xfrm>
          <a:prstGeom prst="rect">
            <a:avLst/>
          </a:prstGeom>
          <a:ln>
            <a:noFill/>
          </a:ln>
          <a:effectLst>
            <a:outerShdw blurRad="292100" dist="139700" dir="2700000" algn="tl" rotWithShape="0">
              <a:srgbClr val="333333">
                <a:alpha val="65000"/>
              </a:srgbClr>
            </a:outerShdw>
          </a:effectLst>
        </p:spPr>
      </p:pic>
      <p:sp>
        <p:nvSpPr>
          <p:cNvPr id="17" name="Text Placeholder 4">
            <a:extLst>
              <a:ext uri="{FF2B5EF4-FFF2-40B4-BE49-F238E27FC236}">
                <a16:creationId xmlns:a16="http://schemas.microsoft.com/office/drawing/2014/main" id="{6FE56B61-B3B0-7948-B030-9E1B42BF1918}"/>
              </a:ext>
            </a:extLst>
          </p:cNvPr>
          <p:cNvSpPr txBox="1">
            <a:spLocks/>
          </p:cNvSpPr>
          <p:nvPr/>
        </p:nvSpPr>
        <p:spPr>
          <a:xfrm>
            <a:off x="6338219" y="2667250"/>
            <a:ext cx="4948174" cy="598841"/>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Donating online</a:t>
            </a:r>
          </a:p>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www.legion.ca	</a:t>
            </a:r>
            <a:r>
              <a:rPr lang="en-CA" sz="2400" b="1" dirty="0">
                <a:latin typeface="Arial" panose="020B0604020202020204" pitchFamily="34" charset="0"/>
                <a:cs typeface="Arial" panose="020B0604020202020204" pitchFamily="34" charset="0"/>
              </a:rPr>
              <a:t>	</a:t>
            </a:r>
          </a:p>
        </p:txBody>
      </p:sp>
      <p:sp>
        <p:nvSpPr>
          <p:cNvPr id="15" name="Text Placeholder 34">
            <a:extLst>
              <a:ext uri="{FF2B5EF4-FFF2-40B4-BE49-F238E27FC236}">
                <a16:creationId xmlns:a16="http://schemas.microsoft.com/office/drawing/2014/main" id="{A87244D9-1DC9-534B-9707-E44AD2DFC8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3" name="Picture 2">
            <a:extLst>
              <a:ext uri="{FF2B5EF4-FFF2-40B4-BE49-F238E27FC236}">
                <a16:creationId xmlns:a16="http://schemas.microsoft.com/office/drawing/2014/main" id="{63682038-8406-9836-5732-1B43FC579C37}"/>
              </a:ext>
            </a:extLst>
          </p:cNvPr>
          <p:cNvPicPr>
            <a:picLocks noChangeAspect="1"/>
          </p:cNvPicPr>
          <p:nvPr/>
        </p:nvPicPr>
        <p:blipFill>
          <a:blip r:embed="rId4"/>
          <a:stretch>
            <a:fillRect/>
          </a:stretch>
        </p:blipFill>
        <p:spPr>
          <a:xfrm>
            <a:off x="7152937" y="3971093"/>
            <a:ext cx="3318737" cy="1841939"/>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 name="Picture 3">
            <a:extLst>
              <a:ext uri="{FF2B5EF4-FFF2-40B4-BE49-F238E27FC236}">
                <a16:creationId xmlns:a16="http://schemas.microsoft.com/office/drawing/2014/main" id="{DF4C6ED6-3B4C-B599-AD41-27FA0CB1FEDD}"/>
              </a:ext>
            </a:extLst>
          </p:cNvPr>
          <p:cNvPicPr>
            <a:picLocks noChangeAspect="1"/>
          </p:cNvPicPr>
          <p:nvPr/>
        </p:nvPicPr>
        <p:blipFill>
          <a:blip r:embed="rId5"/>
          <a:stretch>
            <a:fillRect/>
          </a:stretch>
        </p:blipFill>
        <p:spPr>
          <a:xfrm>
            <a:off x="3846005" y="3459130"/>
            <a:ext cx="1593641" cy="2577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662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943274-DF82-9C4B-88D7-5CCDE98DF225}"/>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A180F2A-7CFF-0F4A-A13A-93563E9C3ACF}"/>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9" name="TextBox 8">
            <a:extLst>
              <a:ext uri="{FF2B5EF4-FFF2-40B4-BE49-F238E27FC236}">
                <a16:creationId xmlns:a16="http://schemas.microsoft.com/office/drawing/2014/main" id="{5D0702B4-F283-DA48-A61A-AA0587A15F98}"/>
              </a:ext>
            </a:extLst>
          </p:cNvPr>
          <p:cNvSpPr txBox="1"/>
          <p:nvPr/>
        </p:nvSpPr>
        <p:spPr>
          <a:xfrm>
            <a:off x="921859" y="3991952"/>
            <a:ext cx="5066192" cy="461665"/>
          </a:xfrm>
          <a:prstGeom prst="rect">
            <a:avLst/>
          </a:prstGeom>
          <a:noFill/>
        </p:spPr>
        <p:txBody>
          <a:bodyPr wrap="square" rtlCol="0">
            <a:spAutoFit/>
          </a:bodyPr>
          <a:lstStyle/>
          <a:p>
            <a:r>
              <a:rPr lang="en-CA" sz="2400" dirty="0">
                <a:solidFill>
                  <a:schemeClr val="bg1"/>
                </a:solidFill>
                <a:latin typeface="Arial" panose="020B0604020202020204" pitchFamily="34" charset="0"/>
                <a:cs typeface="Arial" panose="020B0604020202020204" pitchFamily="34" charset="0"/>
              </a:rPr>
              <a:t>Thank you</a:t>
            </a:r>
          </a:p>
        </p:txBody>
      </p:sp>
      <p:sp>
        <p:nvSpPr>
          <p:cNvPr id="11" name="TextBox 10">
            <a:extLst>
              <a:ext uri="{FF2B5EF4-FFF2-40B4-BE49-F238E27FC236}">
                <a16:creationId xmlns:a16="http://schemas.microsoft.com/office/drawing/2014/main" id="{C3FB6AED-39BA-6641-BDB3-58084F96E9DD}"/>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9BBE5AB1-9801-FFF2-2135-F899A1155C85}"/>
              </a:ext>
            </a:extLst>
          </p:cNvPr>
          <p:cNvPicPr>
            <a:picLocks noChangeAspect="1"/>
          </p:cNvPicPr>
          <p:nvPr/>
        </p:nvPicPr>
        <p:blipFill>
          <a:blip r:embed="rId3"/>
          <a:stretch>
            <a:fillRect/>
          </a:stretch>
        </p:blipFill>
        <p:spPr>
          <a:xfrm>
            <a:off x="940463" y="2240799"/>
            <a:ext cx="4780113" cy="1672428"/>
          </a:xfrm>
          <a:prstGeom prst="rect">
            <a:avLst/>
          </a:prstGeom>
        </p:spPr>
      </p:pic>
    </p:spTree>
    <p:extLst>
      <p:ext uri="{BB962C8B-B14F-4D97-AF65-F5344CB8AC3E}">
        <p14:creationId xmlns:p14="http://schemas.microsoft.com/office/powerpoint/2010/main" val="145559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1A820-27CF-D246-8E1E-8C3B1FC361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404" y="4002825"/>
            <a:ext cx="1511111" cy="1970289"/>
          </a:xfrm>
          <a:prstGeom prst="rect">
            <a:avLst/>
          </a:prstGeom>
        </p:spPr>
      </p:pic>
      <p:pic>
        <p:nvPicPr>
          <p:cNvPr id="7" name="Picture 6">
            <a:extLst>
              <a:ext uri="{FF2B5EF4-FFF2-40B4-BE49-F238E27FC236}">
                <a16:creationId xmlns:a16="http://schemas.microsoft.com/office/drawing/2014/main" id="{DB502DA0-FEE2-2B48-8B17-08BD6C350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36" y="4002825"/>
            <a:ext cx="1666698" cy="1919481"/>
          </a:xfrm>
          <a:prstGeom prst="rect">
            <a:avLst/>
          </a:prstGeom>
        </p:spPr>
      </p:pic>
      <p:pic>
        <p:nvPicPr>
          <p:cNvPr id="8" name="Picture 7">
            <a:extLst>
              <a:ext uri="{FF2B5EF4-FFF2-40B4-BE49-F238E27FC236}">
                <a16:creationId xmlns:a16="http://schemas.microsoft.com/office/drawing/2014/main" id="{34CB73EA-7718-184C-9C13-FE55B5ADB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3927" y="2370236"/>
            <a:ext cx="2392424" cy="3552070"/>
          </a:xfrm>
          <a:prstGeom prst="rect">
            <a:avLst/>
          </a:prstGeom>
        </p:spPr>
      </p:pic>
      <p:sp>
        <p:nvSpPr>
          <p:cNvPr id="2" name="Text Placeholder 1">
            <a:extLst>
              <a:ext uri="{FF2B5EF4-FFF2-40B4-BE49-F238E27FC236}">
                <a16:creationId xmlns:a16="http://schemas.microsoft.com/office/drawing/2014/main" id="{D7E632FA-71A9-A24C-9EE8-4111485EF8E1}"/>
              </a:ext>
            </a:extLst>
          </p:cNvPr>
          <p:cNvSpPr>
            <a:spLocks noGrp="1"/>
          </p:cNvSpPr>
          <p:nvPr>
            <p:ph type="body" sz="quarter" idx="11"/>
          </p:nvPr>
        </p:nvSpPr>
        <p:spPr>
          <a:xfrm>
            <a:off x="1078883" y="1645465"/>
            <a:ext cx="7757468" cy="1303843"/>
          </a:xfrm>
        </p:spPr>
        <p:txBody>
          <a:bodyPr/>
          <a:lstStyle/>
          <a:p>
            <a:r>
              <a:rPr lang="en-US" sz="4400" dirty="0"/>
              <a:t>The Royal Canadian Legion</a:t>
            </a:r>
            <a:endParaRPr lang="en-US" dirty="0"/>
          </a:p>
        </p:txBody>
      </p:sp>
      <p:sp>
        <p:nvSpPr>
          <p:cNvPr id="4" name="Text Placeholder 3">
            <a:extLst>
              <a:ext uri="{FF2B5EF4-FFF2-40B4-BE49-F238E27FC236}">
                <a16:creationId xmlns:a16="http://schemas.microsoft.com/office/drawing/2014/main" id="{75680624-BC1D-E24F-B789-755E5EE4A546}"/>
              </a:ext>
            </a:extLst>
          </p:cNvPr>
          <p:cNvSpPr>
            <a:spLocks noGrp="1"/>
          </p:cNvSpPr>
          <p:nvPr>
            <p:ph type="body" sz="quarter" idx="13"/>
          </p:nvPr>
        </p:nvSpPr>
        <p:spPr>
          <a:xfrm>
            <a:off x="1079246" y="2527285"/>
            <a:ext cx="5757390" cy="2503681"/>
          </a:xfrm>
        </p:spPr>
        <p:txBody>
          <a:bodyPr/>
          <a:lstStyle/>
          <a:p>
            <a:pPr marL="0" indent="0">
              <a:lnSpc>
                <a:spcPts val="2160"/>
              </a:lnSpc>
              <a:buNone/>
            </a:pPr>
            <a:r>
              <a:rPr lang="en-CA" dirty="0">
                <a:latin typeface="Arial" panose="020B0604020202020204" pitchFamily="34" charset="0"/>
                <a:cs typeface="Arial" panose="020B0604020202020204" pitchFamily="34" charset="0"/>
              </a:rPr>
              <a:t>Our </a:t>
            </a:r>
            <a:r>
              <a:rPr lang="en-CA" b="1" dirty="0">
                <a:solidFill>
                  <a:srgbClr val="FF0000"/>
                </a:solidFill>
                <a:latin typeface="Arial" panose="020B0604020202020204" pitchFamily="34" charset="0"/>
                <a:cs typeface="Arial" panose="020B0604020202020204" pitchFamily="34" charset="0"/>
              </a:rPr>
              <a:t>mission</a:t>
            </a:r>
            <a:r>
              <a:rPr lang="en-CA" dirty="0">
                <a:latin typeface="Arial" panose="020B0604020202020204" pitchFamily="34" charset="0"/>
                <a:cs typeface="Arial" panose="020B0604020202020204" pitchFamily="34" charset="0"/>
              </a:rPr>
              <a:t> is to serve Veterans, including still serving military and RCMP members and their families, to promote Remembrance, and to serve our communities and our country.</a:t>
            </a:r>
          </a:p>
        </p:txBody>
      </p:sp>
      <p:sp>
        <p:nvSpPr>
          <p:cNvPr id="9" name="Text Placeholder 34">
            <a:extLst>
              <a:ext uri="{FF2B5EF4-FFF2-40B4-BE49-F238E27FC236}">
                <a16:creationId xmlns:a16="http://schemas.microsoft.com/office/drawing/2014/main" id="{588F07BE-0852-4C47-968D-FFF60E5FC15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spTree>
    <p:extLst>
      <p:ext uri="{BB962C8B-B14F-4D97-AF65-F5344CB8AC3E}">
        <p14:creationId xmlns:p14="http://schemas.microsoft.com/office/powerpoint/2010/main" val="261602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02E60-F66F-624B-82EB-008A6FD4CE93}"/>
              </a:ext>
            </a:extLst>
          </p:cNvPr>
          <p:cNvSpPr>
            <a:spLocks noGrp="1"/>
          </p:cNvSpPr>
          <p:nvPr>
            <p:ph type="body" sz="quarter" idx="11"/>
          </p:nvPr>
        </p:nvSpPr>
        <p:spPr>
          <a:xfrm>
            <a:off x="1078883" y="1235556"/>
            <a:ext cx="6003789" cy="791983"/>
          </a:xfrm>
        </p:spPr>
        <p:txBody>
          <a:bodyPr/>
          <a:lstStyle/>
          <a:p>
            <a:r>
              <a:rPr lang="en-US" dirty="0"/>
              <a:t>Who we are</a:t>
            </a:r>
          </a:p>
        </p:txBody>
      </p:sp>
      <p:sp>
        <p:nvSpPr>
          <p:cNvPr id="4" name="Text Placeholder 3">
            <a:extLst>
              <a:ext uri="{FF2B5EF4-FFF2-40B4-BE49-F238E27FC236}">
                <a16:creationId xmlns:a16="http://schemas.microsoft.com/office/drawing/2014/main" id="{90FFB67A-6851-5348-A206-07CB35DE66DE}"/>
              </a:ext>
            </a:extLst>
          </p:cNvPr>
          <p:cNvSpPr>
            <a:spLocks noGrp="1"/>
          </p:cNvSpPr>
          <p:nvPr>
            <p:ph type="body" sz="quarter" idx="12"/>
          </p:nvPr>
        </p:nvSpPr>
        <p:spPr>
          <a:xfrm>
            <a:off x="1079246" y="1919120"/>
            <a:ext cx="6003426" cy="507483"/>
          </a:xfrm>
        </p:spPr>
        <p:txBody>
          <a:bodyPr/>
          <a:lstStyle/>
          <a:p>
            <a:r>
              <a:rPr lang="en-US" dirty="0">
                <a:solidFill>
                  <a:srgbClr val="FF0000"/>
                </a:solidFill>
              </a:rPr>
              <a:t>Dominion</a:t>
            </a:r>
            <a:r>
              <a:rPr lang="en-US" dirty="0">
                <a:solidFill>
                  <a:srgbClr val="000000"/>
                </a:solidFill>
              </a:rPr>
              <a:t> Command</a:t>
            </a:r>
          </a:p>
          <a:p>
            <a:endParaRPr lang="en-US" dirty="0"/>
          </a:p>
        </p:txBody>
      </p:sp>
      <p:sp>
        <p:nvSpPr>
          <p:cNvPr id="9" name="Text Placeholder 28">
            <a:extLst>
              <a:ext uri="{FF2B5EF4-FFF2-40B4-BE49-F238E27FC236}">
                <a16:creationId xmlns:a16="http://schemas.microsoft.com/office/drawing/2014/main" id="{D027194C-C5F1-B24E-A774-DF4DA57F58B8}"/>
              </a:ext>
            </a:extLst>
          </p:cNvPr>
          <p:cNvSpPr>
            <a:spLocks noGrp="1"/>
          </p:cNvSpPr>
          <p:nvPr>
            <p:ph type="body" sz="quarter" idx="13" hasCustomPrompt="1"/>
          </p:nvPr>
        </p:nvSpPr>
        <p:spPr>
          <a:xfrm>
            <a:off x="1079246" y="2348969"/>
            <a:ext cx="6003426" cy="379559"/>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r>
              <a:rPr lang="en-US" dirty="0">
                <a:latin typeface="Arial" panose="020B0604020202020204" pitchFamily="34" charset="0"/>
                <a:cs typeface="Arial" panose="020B0604020202020204" pitchFamily="34" charset="0"/>
              </a:rPr>
              <a:t>National Headquarters – Ottawa</a:t>
            </a:r>
          </a:p>
        </p:txBody>
      </p:sp>
      <p:sp>
        <p:nvSpPr>
          <p:cNvPr id="10" name="Text Placeholder 28">
            <a:extLst>
              <a:ext uri="{FF2B5EF4-FFF2-40B4-BE49-F238E27FC236}">
                <a16:creationId xmlns:a16="http://schemas.microsoft.com/office/drawing/2014/main" id="{B9BD4403-AFD9-D54B-8295-5462E5A8D1FF}"/>
              </a:ext>
            </a:extLst>
          </p:cNvPr>
          <p:cNvSpPr txBox="1">
            <a:spLocks/>
          </p:cNvSpPr>
          <p:nvPr/>
        </p:nvSpPr>
        <p:spPr>
          <a:xfrm>
            <a:off x="1079246" y="3349630"/>
            <a:ext cx="6003426" cy="2811565"/>
          </a:xfrm>
          <a:prstGeom prst="rect">
            <a:avLst/>
          </a:prstGeom>
        </p:spPr>
        <p:txBody>
          <a:bodyPr vert="horz" lIns="0" tIns="0" rIns="0" bIns="0" rtlCol="0">
            <a:norm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All provinces and territories</a:t>
            </a:r>
          </a:p>
          <a:p>
            <a:r>
              <a:rPr lang="en-US" dirty="0">
                <a:latin typeface="Arial" panose="020B0604020202020204" pitchFamily="34" charset="0"/>
                <a:cs typeface="Arial" panose="020B0604020202020204" pitchFamily="34" charset="0"/>
              </a:rPr>
              <a:t>Some combined regions</a:t>
            </a:r>
          </a:p>
          <a:p>
            <a:pPr lvl="1"/>
            <a:r>
              <a:rPr lang="en-US" dirty="0">
                <a:latin typeface="Arial" panose="020B0604020202020204" pitchFamily="34" charset="0"/>
                <a:cs typeface="Arial" panose="020B0604020202020204" pitchFamily="34" charset="0"/>
              </a:rPr>
              <a:t>British Columbia &amp; Yukon</a:t>
            </a:r>
          </a:p>
          <a:p>
            <a:pPr lvl="1"/>
            <a:r>
              <a:rPr lang="en-US" dirty="0">
                <a:latin typeface="Arial" panose="020B0604020202020204" pitchFamily="34" charset="0"/>
                <a:cs typeface="Arial" panose="020B0604020202020204" pitchFamily="34" charset="0"/>
              </a:rPr>
              <a:t>Alberta &amp; Northwest Territories</a:t>
            </a:r>
          </a:p>
          <a:p>
            <a:pPr lvl="1"/>
            <a:r>
              <a:rPr lang="en-US" dirty="0">
                <a:latin typeface="Arial" panose="020B0604020202020204" pitchFamily="34" charset="0"/>
                <a:cs typeface="Arial" panose="020B0604020202020204" pitchFamily="34" charset="0"/>
              </a:rPr>
              <a:t>Manitoba &amp; Northwestern Ontario</a:t>
            </a:r>
          </a:p>
          <a:p>
            <a:pPr lvl="1"/>
            <a:r>
              <a:rPr lang="en-US" dirty="0">
                <a:latin typeface="Arial" panose="020B0604020202020204" pitchFamily="34" charset="0"/>
                <a:cs typeface="Arial" panose="020B0604020202020204" pitchFamily="34" charset="0"/>
              </a:rPr>
              <a:t>Nova Scotia &amp; Nunavut</a:t>
            </a:r>
          </a:p>
          <a:p>
            <a:pPr marL="457200" lvl="1" indent="0">
              <a:buNone/>
            </a:pPr>
            <a:endParaRPr lang="en-US" dirty="0">
              <a:latin typeface="Arial" panose="020B0604020202020204" pitchFamily="34" charset="0"/>
              <a:cs typeface="Arial" panose="020B0604020202020204" pitchFamily="34" charset="0"/>
            </a:endParaRPr>
          </a:p>
        </p:txBody>
      </p:sp>
      <p:sp>
        <p:nvSpPr>
          <p:cNvPr id="11" name="Text Placeholder 3">
            <a:extLst>
              <a:ext uri="{FF2B5EF4-FFF2-40B4-BE49-F238E27FC236}">
                <a16:creationId xmlns:a16="http://schemas.microsoft.com/office/drawing/2014/main" id="{A786FA57-23C0-324A-B2E4-F533F8A0363B}"/>
              </a:ext>
            </a:extLst>
          </p:cNvPr>
          <p:cNvSpPr txBox="1">
            <a:spLocks/>
          </p:cNvSpPr>
          <p:nvPr/>
        </p:nvSpPr>
        <p:spPr>
          <a:xfrm>
            <a:off x="1079246" y="2842147"/>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 </a:t>
            </a:r>
            <a:r>
              <a:rPr lang="en-US" dirty="0">
                <a:solidFill>
                  <a:srgbClr val="FF0000"/>
                </a:solidFill>
              </a:rPr>
              <a:t>Provincial</a:t>
            </a:r>
            <a:r>
              <a:rPr lang="en-US" dirty="0"/>
              <a:t> Commands </a:t>
            </a:r>
          </a:p>
        </p:txBody>
      </p:sp>
      <p:sp>
        <p:nvSpPr>
          <p:cNvPr id="12" name="Text Placeholder 3">
            <a:extLst>
              <a:ext uri="{FF2B5EF4-FFF2-40B4-BE49-F238E27FC236}">
                <a16:creationId xmlns:a16="http://schemas.microsoft.com/office/drawing/2014/main" id="{F3855E5C-E37D-644C-95CD-466DEE34E3FB}"/>
              </a:ext>
            </a:extLst>
          </p:cNvPr>
          <p:cNvSpPr txBox="1">
            <a:spLocks/>
          </p:cNvSpPr>
          <p:nvPr/>
        </p:nvSpPr>
        <p:spPr>
          <a:xfrm>
            <a:off x="6880584" y="4825872"/>
            <a:ext cx="4009089" cy="14023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1,350 branches </a:t>
            </a:r>
            <a:br>
              <a:rPr lang="en-US" dirty="0"/>
            </a:br>
            <a:r>
              <a:rPr lang="en-US" dirty="0"/>
              <a:t>260,000 members</a:t>
            </a:r>
          </a:p>
          <a:p>
            <a:pPr algn="ctr"/>
            <a:r>
              <a:rPr lang="en-US" dirty="0"/>
              <a:t>Thousands of Volunteers</a:t>
            </a:r>
          </a:p>
        </p:txBody>
      </p:sp>
      <p:pic>
        <p:nvPicPr>
          <p:cNvPr id="13" name="Picture 12">
            <a:extLst>
              <a:ext uri="{FF2B5EF4-FFF2-40B4-BE49-F238E27FC236}">
                <a16:creationId xmlns:a16="http://schemas.microsoft.com/office/drawing/2014/main" id="{280A19A4-0D23-BD49-B156-68210F64B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7709" y="906005"/>
            <a:ext cx="1272160" cy="1888796"/>
          </a:xfrm>
          <a:prstGeom prst="rect">
            <a:avLst/>
          </a:prstGeom>
        </p:spPr>
      </p:pic>
      <p:sp>
        <p:nvSpPr>
          <p:cNvPr id="14" name="Text Placeholder 34">
            <a:extLst>
              <a:ext uri="{FF2B5EF4-FFF2-40B4-BE49-F238E27FC236}">
                <a16:creationId xmlns:a16="http://schemas.microsoft.com/office/drawing/2014/main" id="{19E3AA36-9676-D540-9DF8-FC2BE27C36FE}"/>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descr="A picture containing text, clipart&#10;&#10;Description automatically generated">
            <a:extLst>
              <a:ext uri="{FF2B5EF4-FFF2-40B4-BE49-F238E27FC236}">
                <a16:creationId xmlns:a16="http://schemas.microsoft.com/office/drawing/2014/main" id="{1115A5C5-8811-4BA4-8EA0-AFF9A001487A}"/>
              </a:ext>
            </a:extLst>
          </p:cNvPr>
          <p:cNvPicPr>
            <a:picLocks noChangeAspect="1"/>
          </p:cNvPicPr>
          <p:nvPr/>
        </p:nvPicPr>
        <p:blipFill>
          <a:blip r:embed="rId4"/>
          <a:stretch>
            <a:fillRect/>
          </a:stretch>
        </p:blipFill>
        <p:spPr>
          <a:xfrm>
            <a:off x="7082672" y="3066568"/>
            <a:ext cx="4009090" cy="1402399"/>
          </a:xfrm>
          <a:prstGeom prst="rect">
            <a:avLst/>
          </a:prstGeom>
        </p:spPr>
      </p:pic>
    </p:spTree>
    <p:extLst>
      <p:ext uri="{BB962C8B-B14F-4D97-AF65-F5344CB8AC3E}">
        <p14:creationId xmlns:p14="http://schemas.microsoft.com/office/powerpoint/2010/main" val="71931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08128F-13B2-7248-9828-4B22725A871F}"/>
              </a:ext>
            </a:extLst>
          </p:cNvPr>
          <p:cNvSpPr>
            <a:spLocks noGrp="1"/>
          </p:cNvSpPr>
          <p:nvPr>
            <p:ph type="body" sz="quarter" idx="11"/>
          </p:nvPr>
        </p:nvSpPr>
        <p:spPr>
          <a:xfrm>
            <a:off x="1078883" y="1439761"/>
            <a:ext cx="6003789" cy="598488"/>
          </a:xfrm>
        </p:spPr>
        <p:txBody>
          <a:bodyPr/>
          <a:lstStyle/>
          <a:p>
            <a:r>
              <a:rPr lang="en-US" dirty="0"/>
              <a:t>Our history</a:t>
            </a:r>
          </a:p>
        </p:txBody>
      </p:sp>
      <p:sp>
        <p:nvSpPr>
          <p:cNvPr id="4" name="Text Placeholder 3">
            <a:extLst>
              <a:ext uri="{FF2B5EF4-FFF2-40B4-BE49-F238E27FC236}">
                <a16:creationId xmlns:a16="http://schemas.microsoft.com/office/drawing/2014/main" id="{DB1D1118-C885-5C4A-913D-D8282152D797}"/>
              </a:ext>
            </a:extLst>
          </p:cNvPr>
          <p:cNvSpPr>
            <a:spLocks noGrp="1"/>
          </p:cNvSpPr>
          <p:nvPr>
            <p:ph type="body" sz="quarter" idx="12"/>
          </p:nvPr>
        </p:nvSpPr>
        <p:spPr>
          <a:xfrm>
            <a:off x="1079246" y="2124231"/>
            <a:ext cx="6003426" cy="788352"/>
          </a:xfrm>
        </p:spPr>
        <p:txBody>
          <a:bodyPr/>
          <a:lstStyle/>
          <a:p>
            <a:r>
              <a:rPr lang="en-US" i="1" dirty="0">
                <a:solidFill>
                  <a:srgbClr val="FF0000"/>
                </a:solidFill>
              </a:rPr>
              <a:t>Winnipeg 1925</a:t>
            </a:r>
          </a:p>
        </p:txBody>
      </p:sp>
      <p:sp>
        <p:nvSpPr>
          <p:cNvPr id="5" name="Text Placeholder 4">
            <a:extLst>
              <a:ext uri="{FF2B5EF4-FFF2-40B4-BE49-F238E27FC236}">
                <a16:creationId xmlns:a16="http://schemas.microsoft.com/office/drawing/2014/main" id="{BE30C6F5-766B-7A4B-964C-AB52A250861E}"/>
              </a:ext>
            </a:extLst>
          </p:cNvPr>
          <p:cNvSpPr>
            <a:spLocks noGrp="1"/>
          </p:cNvSpPr>
          <p:nvPr>
            <p:ph type="body" sz="quarter" idx="13"/>
          </p:nvPr>
        </p:nvSpPr>
        <p:spPr>
          <a:xfrm>
            <a:off x="1079245" y="2529788"/>
            <a:ext cx="6417109" cy="248919"/>
          </a:xfrm>
        </p:spPr>
        <p:txBody>
          <a:bodyPr/>
          <a:lstStyle/>
          <a:p>
            <a:pPr marL="0" indent="0">
              <a:buNone/>
            </a:pPr>
            <a:r>
              <a:rPr lang="en-US" dirty="0">
                <a:latin typeface="Arial" panose="020B0604020202020204" pitchFamily="34" charset="0"/>
                <a:cs typeface="Arial" panose="020B0604020202020204" pitchFamily="34" charset="0"/>
              </a:rPr>
              <a:t>“The Canadian Legion of the British Empire Services League” Letter Patent (Charter) created in 1926</a:t>
            </a:r>
          </a:p>
        </p:txBody>
      </p:sp>
      <p:pic>
        <p:nvPicPr>
          <p:cNvPr id="9" name="Picture 8">
            <a:extLst>
              <a:ext uri="{FF2B5EF4-FFF2-40B4-BE49-F238E27FC236}">
                <a16:creationId xmlns:a16="http://schemas.microsoft.com/office/drawing/2014/main" id="{3DF15FD6-15E6-8B46-BE70-BF32B7FFF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061" y="3156011"/>
            <a:ext cx="3354552" cy="2630874"/>
          </a:xfrm>
          <a:prstGeom prst="rect">
            <a:avLst/>
          </a:prstGeom>
        </p:spPr>
      </p:pic>
      <p:pic>
        <p:nvPicPr>
          <p:cNvPr id="10" name="Picture 9">
            <a:extLst>
              <a:ext uri="{FF2B5EF4-FFF2-40B4-BE49-F238E27FC236}">
                <a16:creationId xmlns:a16="http://schemas.microsoft.com/office/drawing/2014/main" id="{1228CF64-3727-F141-A5C1-18B4214AB9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8060" y="1152266"/>
            <a:ext cx="3354553" cy="1907163"/>
          </a:xfrm>
          <a:prstGeom prst="rect">
            <a:avLst/>
          </a:prstGeom>
        </p:spPr>
      </p:pic>
      <p:sp>
        <p:nvSpPr>
          <p:cNvPr id="11" name="Text Placeholder 3">
            <a:extLst>
              <a:ext uri="{FF2B5EF4-FFF2-40B4-BE49-F238E27FC236}">
                <a16:creationId xmlns:a16="http://schemas.microsoft.com/office/drawing/2014/main" id="{9D6138C7-8F74-0F4F-9D35-69A65F771D8F}"/>
              </a:ext>
            </a:extLst>
          </p:cNvPr>
          <p:cNvSpPr txBox="1">
            <a:spLocks/>
          </p:cNvSpPr>
          <p:nvPr/>
        </p:nvSpPr>
        <p:spPr>
          <a:xfrm>
            <a:off x="1079246" y="3209944"/>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1948</a:t>
            </a:r>
          </a:p>
        </p:txBody>
      </p:sp>
      <p:sp>
        <p:nvSpPr>
          <p:cNvPr id="12" name="Text Placeholder 4">
            <a:extLst>
              <a:ext uri="{FF2B5EF4-FFF2-40B4-BE49-F238E27FC236}">
                <a16:creationId xmlns:a16="http://schemas.microsoft.com/office/drawing/2014/main" id="{894DC440-5E12-5D43-8819-0AAFD2ECE077}"/>
              </a:ext>
            </a:extLst>
          </p:cNvPr>
          <p:cNvSpPr txBox="1">
            <a:spLocks/>
          </p:cNvSpPr>
          <p:nvPr/>
        </p:nvSpPr>
        <p:spPr>
          <a:xfrm>
            <a:off x="1078883" y="3606481"/>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40"/>
              </a:lnSpc>
              <a:buNone/>
            </a:pPr>
            <a:r>
              <a:rPr lang="en-US" dirty="0">
                <a:latin typeface="Arial" panose="020B0604020202020204" pitchFamily="34" charset="0"/>
                <a:cs typeface="Arial" panose="020B0604020202020204" pitchFamily="34" charset="0"/>
              </a:rPr>
              <a:t>Act of Parliament incorporates Legion</a:t>
            </a:r>
          </a:p>
        </p:txBody>
      </p:sp>
      <p:sp>
        <p:nvSpPr>
          <p:cNvPr id="13" name="Text Placeholder 3">
            <a:extLst>
              <a:ext uri="{FF2B5EF4-FFF2-40B4-BE49-F238E27FC236}">
                <a16:creationId xmlns:a16="http://schemas.microsoft.com/office/drawing/2014/main" id="{AF312E10-FD06-6A4E-9A11-12CED3B3AE32}"/>
              </a:ext>
            </a:extLst>
          </p:cNvPr>
          <p:cNvSpPr txBox="1">
            <a:spLocks/>
          </p:cNvSpPr>
          <p:nvPr/>
        </p:nvSpPr>
        <p:spPr>
          <a:xfrm>
            <a:off x="1078883" y="4037718"/>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London 1960</a:t>
            </a:r>
          </a:p>
        </p:txBody>
      </p:sp>
      <p:sp>
        <p:nvSpPr>
          <p:cNvPr id="14" name="Text Placeholder 4">
            <a:extLst>
              <a:ext uri="{FF2B5EF4-FFF2-40B4-BE49-F238E27FC236}">
                <a16:creationId xmlns:a16="http://schemas.microsoft.com/office/drawing/2014/main" id="{64D737FB-69F0-3F44-92E3-7D148E6851DB}"/>
              </a:ext>
            </a:extLst>
          </p:cNvPr>
          <p:cNvSpPr txBox="1">
            <a:spLocks/>
          </p:cNvSpPr>
          <p:nvPr/>
        </p:nvSpPr>
        <p:spPr>
          <a:xfrm>
            <a:off x="1079245" y="4475713"/>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None/>
            </a:pPr>
            <a:r>
              <a:rPr lang="en-US" dirty="0">
                <a:latin typeface="Arial" panose="020B0604020202020204" pitchFamily="34" charset="0"/>
                <a:cs typeface="Arial" panose="020B0604020202020204" pitchFamily="34" charset="0"/>
              </a:rPr>
              <a:t>Queen Elizabeth II consents to the use of prefix “Royal”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name becomes The Royal Canadian Legion</a:t>
            </a:r>
          </a:p>
        </p:txBody>
      </p:sp>
      <p:sp>
        <p:nvSpPr>
          <p:cNvPr id="15" name="Text Placeholder 3">
            <a:extLst>
              <a:ext uri="{FF2B5EF4-FFF2-40B4-BE49-F238E27FC236}">
                <a16:creationId xmlns:a16="http://schemas.microsoft.com/office/drawing/2014/main" id="{93E692F6-A148-3946-8FC4-DDA7D26BE603}"/>
              </a:ext>
            </a:extLst>
          </p:cNvPr>
          <p:cNvSpPr txBox="1">
            <a:spLocks/>
          </p:cNvSpPr>
          <p:nvPr/>
        </p:nvSpPr>
        <p:spPr>
          <a:xfrm>
            <a:off x="1079246" y="5208521"/>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1961</a:t>
            </a:r>
          </a:p>
        </p:txBody>
      </p:sp>
      <p:sp>
        <p:nvSpPr>
          <p:cNvPr id="16" name="Text Placeholder 4">
            <a:extLst>
              <a:ext uri="{FF2B5EF4-FFF2-40B4-BE49-F238E27FC236}">
                <a16:creationId xmlns:a16="http://schemas.microsoft.com/office/drawing/2014/main" id="{5075B512-880C-764E-BC3B-06B366126730}"/>
              </a:ext>
            </a:extLst>
          </p:cNvPr>
          <p:cNvSpPr txBox="1">
            <a:spLocks/>
          </p:cNvSpPr>
          <p:nvPr/>
        </p:nvSpPr>
        <p:spPr>
          <a:xfrm>
            <a:off x="1079245" y="5614078"/>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Act of Incorporation amended to make change official</a:t>
            </a:r>
          </a:p>
        </p:txBody>
      </p:sp>
      <p:sp>
        <p:nvSpPr>
          <p:cNvPr id="17" name="Text Placeholder 34">
            <a:extLst>
              <a:ext uri="{FF2B5EF4-FFF2-40B4-BE49-F238E27FC236}">
                <a16:creationId xmlns:a16="http://schemas.microsoft.com/office/drawing/2014/main" id="{0ACD67A1-F391-1F45-91C7-356DDCEFFA6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spTree>
    <p:extLst>
      <p:ext uri="{BB962C8B-B14F-4D97-AF65-F5344CB8AC3E}">
        <p14:creationId xmlns:p14="http://schemas.microsoft.com/office/powerpoint/2010/main" val="322452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1437370"/>
          </a:xfrm>
        </p:spPr>
        <p:txBody>
          <a:bodyPr/>
          <a:lstStyle/>
          <a:p>
            <a:r>
              <a:rPr lang="en-US" dirty="0"/>
              <a:t>Our </a:t>
            </a:r>
            <a:r>
              <a:rPr lang="en-US" dirty="0">
                <a:solidFill>
                  <a:srgbClr val="FF0000"/>
                </a:solidFill>
              </a:rPr>
              <a:t>100</a:t>
            </a:r>
            <a:r>
              <a:rPr lang="en-US" baseline="30000" dirty="0">
                <a:solidFill>
                  <a:srgbClr val="FF0000"/>
                </a:solidFill>
              </a:rPr>
              <a:t>th</a:t>
            </a:r>
            <a:r>
              <a:rPr lang="en-US" dirty="0">
                <a:solidFill>
                  <a:srgbClr val="FF0000"/>
                </a:solidFill>
              </a:rPr>
              <a:t> </a:t>
            </a:r>
            <a:r>
              <a:rPr lang="en-US" dirty="0"/>
              <a:t> Anniversary!</a:t>
            </a:r>
            <a:endParaRPr lang="en-US" dirty="0">
              <a:solidFill>
                <a:srgbClr val="FF0000"/>
              </a:solidFill>
            </a:endParaRP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3429000"/>
            <a:ext cx="5656091" cy="2469776"/>
          </a:xfrm>
        </p:spPr>
        <p:txBody>
          <a:bodyPr>
            <a:noAutofit/>
          </a:bodyPr>
          <a:lstStyle/>
          <a:p>
            <a:r>
              <a:rPr lang="en-US" dirty="0">
                <a:latin typeface="Arial" panose="020B0604020202020204" pitchFamily="34" charset="0"/>
                <a:cs typeface="Arial" panose="020B0604020202020204" pitchFamily="34" charset="0"/>
              </a:rPr>
              <a:t>The Legion will celebrate its centennial in  </a:t>
            </a:r>
            <a:r>
              <a:rPr lang="en-US" sz="3200" b="1" dirty="0">
                <a:solidFill>
                  <a:srgbClr val="FF0000"/>
                </a:solidFill>
                <a:latin typeface="Arial" panose="020B0604020202020204" pitchFamily="34" charset="0"/>
                <a:cs typeface="Arial" panose="020B0604020202020204" pitchFamily="34" charset="0"/>
              </a:rPr>
              <a:t>2026</a:t>
            </a:r>
          </a:p>
          <a:p>
            <a:r>
              <a:rPr lang="en-US" dirty="0">
                <a:latin typeface="Arial" panose="020B0604020202020204" pitchFamily="34" charset="0"/>
                <a:cs typeface="Arial" panose="020B0604020202020204" pitchFamily="34" charset="0"/>
              </a:rPr>
              <a:t>Various events planned at a national level and across the country</a:t>
            </a:r>
          </a:p>
          <a:p>
            <a:r>
              <a:rPr lang="en-US" dirty="0">
                <a:latin typeface="Arial" panose="020B0604020202020204" pitchFamily="34" charset="0"/>
                <a:cs typeface="Arial" panose="020B0604020202020204" pitchFamily="34" charset="0"/>
              </a:rPr>
              <a:t>Commemorative souvenir items in development</a:t>
            </a: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rPr>
              <a:t>OVERVIEW</a:t>
            </a:r>
          </a:p>
        </p:txBody>
      </p:sp>
      <p:pic>
        <p:nvPicPr>
          <p:cNvPr id="4" name="Picture 3" descr="A colorful numbers and fireworks&#10;&#10;Description automatically generated">
            <a:extLst>
              <a:ext uri="{FF2B5EF4-FFF2-40B4-BE49-F238E27FC236}">
                <a16:creationId xmlns:a16="http://schemas.microsoft.com/office/drawing/2014/main" id="{1887DCA9-C1B8-56C2-FF84-47D8360463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7913" y="1045771"/>
            <a:ext cx="4902906" cy="4228756"/>
          </a:xfrm>
          <a:prstGeom prst="rect">
            <a:avLst/>
          </a:prstGeom>
        </p:spPr>
      </p:pic>
      <p:sp>
        <p:nvSpPr>
          <p:cNvPr id="8" name="TextBox 7">
            <a:extLst>
              <a:ext uri="{FF2B5EF4-FFF2-40B4-BE49-F238E27FC236}">
                <a16:creationId xmlns:a16="http://schemas.microsoft.com/office/drawing/2014/main" id="{1DC29FFF-634E-3C90-3AB2-280665FFD6EE}"/>
              </a:ext>
            </a:extLst>
          </p:cNvPr>
          <p:cNvSpPr txBox="1"/>
          <p:nvPr/>
        </p:nvSpPr>
        <p:spPr>
          <a:xfrm>
            <a:off x="8484839" y="6065798"/>
            <a:ext cx="5080000" cy="230832"/>
          </a:xfrm>
          <a:prstGeom prst="rect">
            <a:avLst/>
          </a:prstGeom>
          <a:noFill/>
        </p:spPr>
        <p:txBody>
          <a:bodyPr wrap="square" rtlCol="0">
            <a:spAutoFit/>
          </a:bodyPr>
          <a:lstStyle/>
          <a:p>
            <a:r>
              <a:rPr lang="en-CA" sz="900">
                <a:hlinkClick r:id="rId4" tooltip="https://www.mariowiki.com/The_'Shroom:Issue_100/Fun_Stuff"/>
              </a:rPr>
              <a:t>This Photo</a:t>
            </a:r>
            <a:r>
              <a:rPr lang="en-CA" sz="900"/>
              <a:t> by Unknown Author is licensed under </a:t>
            </a:r>
            <a:r>
              <a:rPr lang="en-CA" sz="900">
                <a:hlinkClick r:id="rId5" tooltip="https://creativecommons.org/licenses/by-sa/3.0/"/>
              </a:rPr>
              <a:t>CC BY-SA</a:t>
            </a:r>
            <a:endParaRPr lang="en-CA" sz="900"/>
          </a:p>
        </p:txBody>
      </p:sp>
    </p:spTree>
    <p:extLst>
      <p:ext uri="{BB962C8B-B14F-4D97-AF65-F5344CB8AC3E}">
        <p14:creationId xmlns:p14="http://schemas.microsoft.com/office/powerpoint/2010/main" val="277310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845987"/>
          </a:xfrm>
        </p:spPr>
        <p:txBody>
          <a:bodyPr/>
          <a:lstStyle/>
          <a:p>
            <a:r>
              <a:rPr lang="en-US" dirty="0"/>
              <a:t>The Red </a:t>
            </a:r>
            <a:r>
              <a:rPr lang="en-US" dirty="0">
                <a:solidFill>
                  <a:srgbClr val="FF0000"/>
                </a:solidFill>
              </a:rPr>
              <a:t>Poppy</a:t>
            </a: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2655844"/>
            <a:ext cx="6003426" cy="3242932"/>
          </a:xfrm>
        </p:spPr>
        <p:txBody>
          <a:bodyPr>
            <a:noAutofit/>
          </a:bodyPr>
          <a:lstStyle/>
          <a:p>
            <a:r>
              <a:rPr lang="en-US" dirty="0">
                <a:latin typeface="Arial" panose="020B0604020202020204" pitchFamily="34" charset="0"/>
                <a:cs typeface="Arial" panose="020B0604020202020204" pitchFamily="34" charset="0"/>
              </a:rPr>
              <a:t>Canada’s official symbol of Remembrance</a:t>
            </a:r>
          </a:p>
          <a:p>
            <a:r>
              <a:rPr lang="en-US" dirty="0">
                <a:latin typeface="Arial" panose="020B0604020202020204" pitchFamily="34" charset="0"/>
                <a:cs typeface="Arial" panose="020B0604020202020204" pitchFamily="34" charset="0"/>
              </a:rPr>
              <a:t>Became biodegradable in 2022</a:t>
            </a:r>
          </a:p>
          <a:p>
            <a:r>
              <a:rPr lang="en-US" dirty="0">
                <a:latin typeface="Arial" panose="020B0604020202020204" pitchFamily="34" charset="0"/>
                <a:cs typeface="Arial" panose="020B0604020202020204" pitchFamily="34" charset="0"/>
              </a:rPr>
              <a:t>Legion responsibility to safeguard as a sacred symbol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via Act of Parliament</a:t>
            </a:r>
          </a:p>
          <a:p>
            <a:r>
              <a:rPr lang="en-US" dirty="0">
                <a:latin typeface="Arial" panose="020B0604020202020204" pitchFamily="34" charset="0"/>
                <a:cs typeface="Arial" panose="020B0604020202020204" pitchFamily="34" charset="0"/>
              </a:rPr>
              <a:t>The Royal Canadian Legion granted Poppy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trademark in 1948</a:t>
            </a:r>
          </a:p>
          <a:p>
            <a:r>
              <a:rPr lang="en-US" dirty="0">
                <a:latin typeface="Arial" panose="020B0604020202020204" pitchFamily="34" charset="0"/>
                <a:cs typeface="Arial" panose="020B0604020202020204" pitchFamily="34" charset="0"/>
              </a:rPr>
              <a:t>Symbol’s use for Remembrance can be granted only by the Legion’s National Headquarters</a:t>
            </a: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4" name="Picture 3" descr="A person holding a red flower&#10;&#10;Description automatically generated">
            <a:extLst>
              <a:ext uri="{FF2B5EF4-FFF2-40B4-BE49-F238E27FC236}">
                <a16:creationId xmlns:a16="http://schemas.microsoft.com/office/drawing/2014/main" id="{8192F610-930B-0B90-27FD-EA28B39A23D6}"/>
              </a:ext>
            </a:extLst>
          </p:cNvPr>
          <p:cNvPicPr>
            <a:picLocks noChangeAspect="1"/>
          </p:cNvPicPr>
          <p:nvPr/>
        </p:nvPicPr>
        <p:blipFill>
          <a:blip r:embed="rId3"/>
          <a:stretch>
            <a:fillRect/>
          </a:stretch>
        </p:blipFill>
        <p:spPr>
          <a:xfrm>
            <a:off x="7624138" y="1828799"/>
            <a:ext cx="3655884" cy="2741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95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661981-66D2-7847-AECC-790DD2BE57AF}"/>
              </a:ext>
            </a:extLst>
          </p:cNvPr>
          <p:cNvSpPr>
            <a:spLocks noGrp="1"/>
          </p:cNvSpPr>
          <p:nvPr>
            <p:ph type="body" sz="quarter" idx="11"/>
          </p:nvPr>
        </p:nvSpPr>
        <p:spPr/>
        <p:txBody>
          <a:bodyPr/>
          <a:lstStyle/>
          <a:p>
            <a:r>
              <a:rPr lang="en-US" dirty="0"/>
              <a:t>Our </a:t>
            </a:r>
            <a:r>
              <a:rPr lang="en-US" dirty="0">
                <a:solidFill>
                  <a:srgbClr val="FF0000"/>
                </a:solidFill>
              </a:rPr>
              <a:t>pillars</a:t>
            </a:r>
          </a:p>
        </p:txBody>
      </p:sp>
      <p:sp>
        <p:nvSpPr>
          <p:cNvPr id="4" name="Text Placeholder 3">
            <a:extLst>
              <a:ext uri="{FF2B5EF4-FFF2-40B4-BE49-F238E27FC236}">
                <a16:creationId xmlns:a16="http://schemas.microsoft.com/office/drawing/2014/main" id="{61C92535-8C17-314D-B959-975905453D97}"/>
              </a:ext>
            </a:extLst>
          </p:cNvPr>
          <p:cNvSpPr>
            <a:spLocks noGrp="1"/>
          </p:cNvSpPr>
          <p:nvPr>
            <p:ph type="body" sz="quarter" idx="12"/>
          </p:nvPr>
        </p:nvSpPr>
        <p:spPr>
          <a:xfrm>
            <a:off x="1105343" y="2495165"/>
            <a:ext cx="6003426" cy="507483"/>
          </a:xfrm>
        </p:spPr>
        <p:txBody>
          <a:bodyPr/>
          <a:lstStyle/>
          <a:p>
            <a:endParaRPr lang="en-US" b="0" dirty="0"/>
          </a:p>
          <a:p>
            <a:r>
              <a:rPr lang="en-US" b="0" dirty="0"/>
              <a:t>Serving Veterans and their families</a:t>
            </a:r>
          </a:p>
        </p:txBody>
      </p:sp>
      <p:sp>
        <p:nvSpPr>
          <p:cNvPr id="13" name="Text Placeholder 3">
            <a:extLst>
              <a:ext uri="{FF2B5EF4-FFF2-40B4-BE49-F238E27FC236}">
                <a16:creationId xmlns:a16="http://schemas.microsoft.com/office/drawing/2014/main" id="{6223C333-15B4-8B43-9F37-675514CC6ABC}"/>
              </a:ext>
            </a:extLst>
          </p:cNvPr>
          <p:cNvSpPr txBox="1">
            <a:spLocks/>
          </p:cNvSpPr>
          <p:nvPr/>
        </p:nvSpPr>
        <p:spPr>
          <a:xfrm>
            <a:off x="1079246" y="3313472"/>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a:p>
            <a:r>
              <a:rPr lang="en-US" b="0" dirty="0"/>
              <a:t>Promoting Remembrance </a:t>
            </a:r>
          </a:p>
        </p:txBody>
      </p:sp>
      <p:sp>
        <p:nvSpPr>
          <p:cNvPr id="14" name="Text Placeholder 3">
            <a:extLst>
              <a:ext uri="{FF2B5EF4-FFF2-40B4-BE49-F238E27FC236}">
                <a16:creationId xmlns:a16="http://schemas.microsoft.com/office/drawing/2014/main" id="{7BA5626C-804F-A249-A4B6-C054BF3831CC}"/>
              </a:ext>
            </a:extLst>
          </p:cNvPr>
          <p:cNvSpPr txBox="1">
            <a:spLocks/>
          </p:cNvSpPr>
          <p:nvPr/>
        </p:nvSpPr>
        <p:spPr>
          <a:xfrm>
            <a:off x="1079246" y="4176113"/>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a:p>
            <a:r>
              <a:rPr lang="en-US" b="0" dirty="0"/>
              <a:t>Serving our communities</a:t>
            </a:r>
          </a:p>
        </p:txBody>
      </p:sp>
      <p:sp>
        <p:nvSpPr>
          <p:cNvPr id="15" name="Text Placeholder 34">
            <a:extLst>
              <a:ext uri="{FF2B5EF4-FFF2-40B4-BE49-F238E27FC236}">
                <a16:creationId xmlns:a16="http://schemas.microsoft.com/office/drawing/2014/main" id="{454972A5-EF0D-194F-BFC0-AF6FB61C70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7" name="Picture 6" descr="A person standing next to a tractor&#10;&#10;Description automatically generated">
            <a:extLst>
              <a:ext uri="{FF2B5EF4-FFF2-40B4-BE49-F238E27FC236}">
                <a16:creationId xmlns:a16="http://schemas.microsoft.com/office/drawing/2014/main" id="{560DF647-1EAA-3A59-674B-9CCD45E382CF}"/>
              </a:ext>
            </a:extLst>
          </p:cNvPr>
          <p:cNvPicPr>
            <a:picLocks noChangeAspect="1"/>
          </p:cNvPicPr>
          <p:nvPr/>
        </p:nvPicPr>
        <p:blipFill>
          <a:blip r:embed="rId3"/>
          <a:stretch>
            <a:fillRect/>
          </a:stretch>
        </p:blipFill>
        <p:spPr>
          <a:xfrm>
            <a:off x="6178993" y="2085278"/>
            <a:ext cx="4933761" cy="2775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702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4573F3-2FEA-324B-AD82-DA8A7F969B11}"/>
              </a:ext>
            </a:extLst>
          </p:cNvPr>
          <p:cNvSpPr>
            <a:spLocks noGrp="1"/>
          </p:cNvSpPr>
          <p:nvPr>
            <p:ph type="body" sz="quarter" idx="11"/>
          </p:nvPr>
        </p:nvSpPr>
        <p:spPr>
          <a:xfrm>
            <a:off x="1079245" y="1186945"/>
            <a:ext cx="6003789" cy="1303843"/>
          </a:xfrm>
        </p:spPr>
        <p:txBody>
          <a:bodyPr/>
          <a:lstStyle/>
          <a:p>
            <a:r>
              <a:rPr lang="en-US" dirty="0"/>
              <a:t>Serving </a:t>
            </a:r>
            <a:r>
              <a:rPr lang="en-US" dirty="0">
                <a:solidFill>
                  <a:srgbClr val="FF0000"/>
                </a:solidFill>
              </a:rPr>
              <a:t>Veterans</a:t>
            </a:r>
            <a:r>
              <a:rPr lang="en-US" dirty="0"/>
              <a:t> and their families</a:t>
            </a:r>
          </a:p>
        </p:txBody>
      </p:sp>
      <p:sp>
        <p:nvSpPr>
          <p:cNvPr id="5" name="Text Placeholder 4">
            <a:extLst>
              <a:ext uri="{FF2B5EF4-FFF2-40B4-BE49-F238E27FC236}">
                <a16:creationId xmlns:a16="http://schemas.microsoft.com/office/drawing/2014/main" id="{3BBF74D0-3135-1342-80FE-A3CC7E718072}"/>
              </a:ext>
            </a:extLst>
          </p:cNvPr>
          <p:cNvSpPr>
            <a:spLocks noGrp="1"/>
          </p:cNvSpPr>
          <p:nvPr>
            <p:ph type="body" sz="quarter" idx="13"/>
          </p:nvPr>
        </p:nvSpPr>
        <p:spPr>
          <a:xfrm>
            <a:off x="1079245" y="2955072"/>
            <a:ext cx="6447828" cy="2933471"/>
          </a:xfrm>
        </p:spPr>
        <p:txBody>
          <a:bodyPr>
            <a:noAutofit/>
          </a:bodyPr>
          <a:lstStyle/>
          <a:p>
            <a:r>
              <a:rPr lang="en-US" dirty="0">
                <a:latin typeface="Arial" panose="020B0604020202020204" pitchFamily="34" charset="0"/>
                <a:cs typeface="Arial" panose="020B0604020202020204" pitchFamily="34" charset="0"/>
              </a:rPr>
              <a:t>Veterans Services</a:t>
            </a:r>
          </a:p>
          <a:p>
            <a:r>
              <a:rPr lang="en-US" dirty="0">
                <a:latin typeface="Arial" panose="020B0604020202020204" pitchFamily="34" charset="0"/>
                <a:cs typeface="Arial" panose="020B0604020202020204" pitchFamily="34" charset="0"/>
              </a:rPr>
              <a:t>Homelessness, Advocacy, Peer support</a:t>
            </a:r>
          </a:p>
          <a:p>
            <a:r>
              <a:rPr lang="en-US" dirty="0">
                <a:latin typeface="Arial" panose="020B0604020202020204" pitchFamily="34" charset="0"/>
                <a:cs typeface="Arial" panose="020B0604020202020204" pitchFamily="34" charset="0"/>
              </a:rPr>
              <a:t>CAF Operation Santa Claus, Operation Canada Day</a:t>
            </a:r>
          </a:p>
          <a:p>
            <a:r>
              <a:rPr lang="en-US" dirty="0">
                <a:latin typeface="Arial" panose="020B0604020202020204" pitchFamily="34" charset="0"/>
                <a:cs typeface="Arial" panose="020B0604020202020204" pitchFamily="34" charset="0"/>
              </a:rPr>
              <a:t>Bursaries</a:t>
            </a:r>
          </a:p>
          <a:p>
            <a:r>
              <a:rPr lang="en-US" dirty="0">
                <a:latin typeface="Arial" panose="020B0604020202020204" pitchFamily="34" charset="0"/>
                <a:cs typeface="Arial" panose="020B0604020202020204" pitchFamily="34" charset="0"/>
              </a:rPr>
              <a:t>The Ladies Auxiliary</a:t>
            </a:r>
          </a:p>
          <a:p>
            <a:pPr marL="3657600" lvl="8" indent="0">
              <a:buNone/>
            </a:pPr>
            <a:r>
              <a:rPr lang="en-US" sz="1000" dirty="0">
                <a:latin typeface="Arial" panose="020B0604020202020204" pitchFamily="34" charset="0"/>
                <a:cs typeface="Arial" panose="020B0604020202020204" pitchFamily="34" charset="0"/>
              </a:rPr>
              <a:t>	</a:t>
            </a:r>
          </a:p>
          <a:p>
            <a:pPr marL="3657600" lvl="8" indent="0">
              <a:buNone/>
            </a:pPr>
            <a:r>
              <a:rPr lang="en-US" sz="1000" i="1" dirty="0">
                <a:latin typeface="Arial" panose="020B0604020202020204" pitchFamily="34" charset="0"/>
                <a:cs typeface="Arial" panose="020B0604020202020204" pitchFamily="34" charset="0"/>
              </a:rPr>
              <a:t>Veteran photos: Government of Canada</a:t>
            </a:r>
          </a:p>
        </p:txBody>
      </p:sp>
      <p:sp>
        <p:nvSpPr>
          <p:cNvPr id="8" name="Text Placeholder 34">
            <a:extLst>
              <a:ext uri="{FF2B5EF4-FFF2-40B4-BE49-F238E27FC236}">
                <a16:creationId xmlns:a16="http://schemas.microsoft.com/office/drawing/2014/main" id="{26600187-F964-EB46-905B-B58BE003601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4" name="Picture 3" descr="A person working on a helicopter&#10;&#10;Description automatically generated">
            <a:extLst>
              <a:ext uri="{FF2B5EF4-FFF2-40B4-BE49-F238E27FC236}">
                <a16:creationId xmlns:a16="http://schemas.microsoft.com/office/drawing/2014/main" id="{8BCCB3DE-6DA7-2729-71CA-2020734C9CEA}"/>
              </a:ext>
            </a:extLst>
          </p:cNvPr>
          <p:cNvPicPr>
            <a:picLocks noChangeAspect="1"/>
          </p:cNvPicPr>
          <p:nvPr/>
        </p:nvPicPr>
        <p:blipFill>
          <a:blip r:embed="rId3"/>
          <a:stretch>
            <a:fillRect/>
          </a:stretch>
        </p:blipFill>
        <p:spPr>
          <a:xfrm>
            <a:off x="7384211" y="790540"/>
            <a:ext cx="2885330" cy="1923423"/>
          </a:xfrm>
          <a:prstGeom prst="rect">
            <a:avLst/>
          </a:prstGeom>
        </p:spPr>
      </p:pic>
      <p:pic>
        <p:nvPicPr>
          <p:cNvPr id="10" name="Picture 9" descr="A couple of men in hard hats pouring liquid into a canister&#10;&#10;Description automatically generated">
            <a:extLst>
              <a:ext uri="{FF2B5EF4-FFF2-40B4-BE49-F238E27FC236}">
                <a16:creationId xmlns:a16="http://schemas.microsoft.com/office/drawing/2014/main" id="{D6C96079-F2C8-936E-C23F-2E66C1EB4F77}"/>
              </a:ext>
            </a:extLst>
          </p:cNvPr>
          <p:cNvPicPr>
            <a:picLocks noChangeAspect="1"/>
          </p:cNvPicPr>
          <p:nvPr/>
        </p:nvPicPr>
        <p:blipFill>
          <a:blip r:embed="rId4"/>
          <a:stretch>
            <a:fillRect/>
          </a:stretch>
        </p:blipFill>
        <p:spPr>
          <a:xfrm>
            <a:off x="9156682" y="2587520"/>
            <a:ext cx="2784746" cy="1923423"/>
          </a:xfrm>
          <a:prstGeom prst="rect">
            <a:avLst/>
          </a:prstGeom>
        </p:spPr>
      </p:pic>
      <p:pic>
        <p:nvPicPr>
          <p:cNvPr id="14" name="Picture 13" descr="A person in uniform looking at a ship&#10;&#10;Description automatically generated">
            <a:extLst>
              <a:ext uri="{FF2B5EF4-FFF2-40B4-BE49-F238E27FC236}">
                <a16:creationId xmlns:a16="http://schemas.microsoft.com/office/drawing/2014/main" id="{35910893-FD71-78D2-BF72-F6E08AB02C67}"/>
              </a:ext>
            </a:extLst>
          </p:cNvPr>
          <p:cNvPicPr>
            <a:picLocks noChangeAspect="1"/>
          </p:cNvPicPr>
          <p:nvPr/>
        </p:nvPicPr>
        <p:blipFill>
          <a:blip r:embed="rId5"/>
          <a:stretch>
            <a:fillRect/>
          </a:stretch>
        </p:blipFill>
        <p:spPr>
          <a:xfrm>
            <a:off x="7663920" y="3965120"/>
            <a:ext cx="2885135" cy="1923423"/>
          </a:xfrm>
          <a:prstGeom prst="rect">
            <a:avLst/>
          </a:prstGeom>
        </p:spPr>
      </p:pic>
    </p:spTree>
    <p:extLst>
      <p:ext uri="{BB962C8B-B14F-4D97-AF65-F5344CB8AC3E}">
        <p14:creationId xmlns:p14="http://schemas.microsoft.com/office/powerpoint/2010/main" val="29060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32540-93AF-E94C-9FDD-0C4677B1F97A}"/>
              </a:ext>
            </a:extLst>
          </p:cNvPr>
          <p:cNvSpPr>
            <a:spLocks noGrp="1"/>
          </p:cNvSpPr>
          <p:nvPr>
            <p:ph type="body" sz="quarter" idx="11"/>
          </p:nvPr>
        </p:nvSpPr>
        <p:spPr/>
        <p:txBody>
          <a:bodyPr/>
          <a:lstStyle/>
          <a:p>
            <a:r>
              <a:rPr lang="en-US" dirty="0">
                <a:solidFill>
                  <a:srgbClr val="FF0000"/>
                </a:solidFill>
              </a:rPr>
              <a:t>Remembrance</a:t>
            </a:r>
          </a:p>
          <a:p>
            <a:endParaRPr lang="en-US" dirty="0"/>
          </a:p>
          <a:p>
            <a:endParaRPr lang="en-US" dirty="0"/>
          </a:p>
        </p:txBody>
      </p:sp>
      <p:sp>
        <p:nvSpPr>
          <p:cNvPr id="5" name="Text Placeholder 4">
            <a:extLst>
              <a:ext uri="{FF2B5EF4-FFF2-40B4-BE49-F238E27FC236}">
                <a16:creationId xmlns:a16="http://schemas.microsoft.com/office/drawing/2014/main" id="{691CE35F-F522-1F48-AA62-950F3B0AF54B}"/>
              </a:ext>
            </a:extLst>
          </p:cNvPr>
          <p:cNvSpPr>
            <a:spLocks noGrp="1"/>
          </p:cNvSpPr>
          <p:nvPr>
            <p:ph type="body" sz="quarter" idx="13"/>
          </p:nvPr>
        </p:nvSpPr>
        <p:spPr>
          <a:xfrm>
            <a:off x="1079245" y="2163337"/>
            <a:ext cx="6132437" cy="3786747"/>
          </a:xfrm>
        </p:spPr>
        <p:txBody>
          <a:bodyPr>
            <a:noAutofit/>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Poppy Campaign</a:t>
            </a:r>
          </a:p>
          <a:p>
            <a:r>
              <a:rPr lang="en-US" dirty="0">
                <a:latin typeface="Arial" panose="020B0604020202020204" pitchFamily="34" charset="0"/>
                <a:cs typeface="Arial" panose="020B0604020202020204" pitchFamily="34" charset="0"/>
              </a:rPr>
              <a:t>Remembrance Day Ceremonies: local events and national ceremony at National War Memorial (Ottawa)</a:t>
            </a:r>
          </a:p>
          <a:p>
            <a:r>
              <a:rPr lang="en-US" dirty="0">
                <a:latin typeface="Arial" panose="020B0604020202020204" pitchFamily="34" charset="0"/>
                <a:cs typeface="Arial" panose="020B0604020202020204" pitchFamily="34" charset="0"/>
              </a:rPr>
              <a:t>Poppy Drop &amp; Virtual Wall of Honour on Parliament Hill/ Senate Building, Landmarks </a:t>
            </a:r>
            <a:r>
              <a:rPr lang="en-US" sz="1600" i="1" dirty="0">
                <a:latin typeface="Arial" panose="020B0604020202020204" pitchFamily="34" charset="0"/>
                <a:cs typeface="Arial" panose="020B0604020202020204" pitchFamily="34" charset="0"/>
              </a:rPr>
              <a:t>(photo courtesy CN Tower)</a:t>
            </a:r>
          </a:p>
          <a:p>
            <a:r>
              <a:rPr lang="en-US" dirty="0">
                <a:latin typeface="Arial" panose="020B0604020202020204" pitchFamily="34" charset="0"/>
                <a:cs typeface="Arial" panose="020B0604020202020204" pitchFamily="34" charset="0"/>
              </a:rPr>
              <a:t>Poppy Stories Initiative</a:t>
            </a:r>
          </a:p>
          <a:p>
            <a:r>
              <a:rPr lang="en-US" dirty="0">
                <a:latin typeface="Arial" panose="020B0604020202020204" pitchFamily="34" charset="0"/>
                <a:cs typeface="Arial" panose="020B0604020202020204" pitchFamily="34" charset="0"/>
              </a:rPr>
              <a:t>Youth Remembrance contests </a:t>
            </a:r>
            <a:r>
              <a:rPr lang="en-US" i="1" dirty="0">
                <a:latin typeface="Arial" panose="020B0604020202020204" pitchFamily="34" charset="0"/>
                <a:cs typeface="Arial" panose="020B0604020202020204" pitchFamily="34" charset="0"/>
              </a:rPr>
              <a:t>www.remembrancecontests.ca</a:t>
            </a:r>
          </a:p>
        </p:txBody>
      </p:sp>
      <p:sp>
        <p:nvSpPr>
          <p:cNvPr id="7" name="Text Placeholder 34">
            <a:extLst>
              <a:ext uri="{FF2B5EF4-FFF2-40B4-BE49-F238E27FC236}">
                <a16:creationId xmlns:a16="http://schemas.microsoft.com/office/drawing/2014/main" id="{563A21AA-3EF6-ED40-8606-A9ADFE18531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3074" name="Picture 2" descr="Image">
            <a:extLst>
              <a:ext uri="{FF2B5EF4-FFF2-40B4-BE49-F238E27FC236}">
                <a16:creationId xmlns:a16="http://schemas.microsoft.com/office/drawing/2014/main" id="{E857E657-FEBC-42D2-83F6-22330875D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354" y="2124500"/>
            <a:ext cx="1754025" cy="2147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738C9C-E3CB-4ECF-BB0C-EF2293C88D3E}"/>
              </a:ext>
            </a:extLst>
          </p:cNvPr>
          <p:cNvPicPr>
            <a:picLocks noChangeAspect="1"/>
          </p:cNvPicPr>
          <p:nvPr/>
        </p:nvPicPr>
        <p:blipFill>
          <a:blip r:embed="rId4"/>
          <a:stretch>
            <a:fillRect/>
          </a:stretch>
        </p:blipFill>
        <p:spPr>
          <a:xfrm>
            <a:off x="6128108" y="711368"/>
            <a:ext cx="2578364" cy="1521306"/>
          </a:xfrm>
          <a:prstGeom prst="rect">
            <a:avLst/>
          </a:prstGeom>
        </p:spPr>
      </p:pic>
      <p:pic>
        <p:nvPicPr>
          <p:cNvPr id="6" name="Picture 5" descr="A group of people standing around a grave with red flowers&#10;&#10;Description automatically generated">
            <a:extLst>
              <a:ext uri="{FF2B5EF4-FFF2-40B4-BE49-F238E27FC236}">
                <a16:creationId xmlns:a16="http://schemas.microsoft.com/office/drawing/2014/main" id="{36AF1316-36FC-C623-3DA6-C817980DB418}"/>
              </a:ext>
            </a:extLst>
          </p:cNvPr>
          <p:cNvPicPr>
            <a:picLocks noChangeAspect="1"/>
          </p:cNvPicPr>
          <p:nvPr/>
        </p:nvPicPr>
        <p:blipFill>
          <a:blip r:embed="rId5"/>
          <a:stretch>
            <a:fillRect/>
          </a:stretch>
        </p:blipFill>
        <p:spPr>
          <a:xfrm>
            <a:off x="9399144" y="783037"/>
            <a:ext cx="2070450" cy="2760600"/>
          </a:xfrm>
          <a:prstGeom prst="rect">
            <a:avLst/>
          </a:prstGeom>
        </p:spPr>
      </p:pic>
      <p:pic>
        <p:nvPicPr>
          <p:cNvPr id="9" name="Picture 8" descr="A hand holding a cell phone&#10;&#10;Description automatically generated">
            <a:extLst>
              <a:ext uri="{FF2B5EF4-FFF2-40B4-BE49-F238E27FC236}">
                <a16:creationId xmlns:a16="http://schemas.microsoft.com/office/drawing/2014/main" id="{9CC25A1D-DD92-1C83-CD78-1A0CA5A4ED69}"/>
              </a:ext>
            </a:extLst>
          </p:cNvPr>
          <p:cNvPicPr>
            <a:picLocks noChangeAspect="1"/>
          </p:cNvPicPr>
          <p:nvPr/>
        </p:nvPicPr>
        <p:blipFill>
          <a:blip r:embed="rId6"/>
          <a:stretch>
            <a:fillRect/>
          </a:stretch>
        </p:blipFill>
        <p:spPr>
          <a:xfrm>
            <a:off x="5787482" y="4587203"/>
            <a:ext cx="2672187" cy="1503106"/>
          </a:xfrm>
          <a:prstGeom prst="rect">
            <a:avLst/>
          </a:prstGeom>
        </p:spPr>
      </p:pic>
      <p:pic>
        <p:nvPicPr>
          <p:cNvPr id="4" name="Picture 3">
            <a:extLst>
              <a:ext uri="{FF2B5EF4-FFF2-40B4-BE49-F238E27FC236}">
                <a16:creationId xmlns:a16="http://schemas.microsoft.com/office/drawing/2014/main" id="{49EA1AEE-0DCC-6E1B-87EA-E478524E9AE4}"/>
              </a:ext>
            </a:extLst>
          </p:cNvPr>
          <p:cNvPicPr>
            <a:picLocks noChangeAspect="1"/>
          </p:cNvPicPr>
          <p:nvPr/>
        </p:nvPicPr>
        <p:blipFill>
          <a:blip r:embed="rId7"/>
          <a:stretch>
            <a:fillRect/>
          </a:stretch>
        </p:blipFill>
        <p:spPr>
          <a:xfrm>
            <a:off x="8809462" y="4565878"/>
            <a:ext cx="2777705" cy="1524431"/>
          </a:xfrm>
          <a:prstGeom prst="rect">
            <a:avLst/>
          </a:prstGeom>
        </p:spPr>
      </p:pic>
    </p:spTree>
    <p:extLst>
      <p:ext uri="{BB962C8B-B14F-4D97-AF65-F5344CB8AC3E}">
        <p14:creationId xmlns:p14="http://schemas.microsoft.com/office/powerpoint/2010/main" val="172430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29_Legion_PPT_Template_May2018_EN_P1" id="{D3601298-411A-994D-8F55-3C95E45BC008}" vid="{2E69359C-63A7-BE42-96DB-2FA30C3FA4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575B564B0D5B41BAD3CB52AF023AF0" ma:contentTypeVersion="8" ma:contentTypeDescription="Create a new document." ma:contentTypeScope="" ma:versionID="667e6c173db5d1e11ad9b7da20c70b65">
  <xsd:schema xmlns:xsd="http://www.w3.org/2001/XMLSchema" xmlns:xs="http://www.w3.org/2001/XMLSchema" xmlns:p="http://schemas.microsoft.com/office/2006/metadata/properties" xmlns:ns3="acd4740f-cac4-4861-92dd-55cd271386f3" xmlns:ns4="96004c79-472e-4b3e-9a14-46f26a7720fe" targetNamespace="http://schemas.microsoft.com/office/2006/metadata/properties" ma:root="true" ma:fieldsID="b6f7849d33485997ed8396dfe0ddce97" ns3:_="" ns4:_="">
    <xsd:import namespace="acd4740f-cac4-4861-92dd-55cd271386f3"/>
    <xsd:import namespace="96004c79-472e-4b3e-9a14-46f26a7720f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d4740f-cac4-4861-92dd-55cd27138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04c79-472e-4b3e-9a14-46f26a7720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cd4740f-cac4-4861-92dd-55cd271386f3" xsi:nil="true"/>
  </documentManagement>
</p:properties>
</file>

<file path=customXml/itemProps1.xml><?xml version="1.0" encoding="utf-8"?>
<ds:datastoreItem xmlns:ds="http://schemas.openxmlformats.org/officeDocument/2006/customXml" ds:itemID="{A354FB6B-30C3-43D6-B51D-68DC775DF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d4740f-cac4-4861-92dd-55cd271386f3"/>
    <ds:schemaRef ds:uri="96004c79-472e-4b3e-9a14-46f26a772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AD975D-6260-432C-9623-EF2064CD05E0}">
  <ds:schemaRefs>
    <ds:schemaRef ds:uri="http://schemas.microsoft.com/sharepoint/v3/contenttype/forms"/>
  </ds:schemaRefs>
</ds:datastoreItem>
</file>

<file path=customXml/itemProps3.xml><?xml version="1.0" encoding="utf-8"?>
<ds:datastoreItem xmlns:ds="http://schemas.openxmlformats.org/officeDocument/2006/customXml" ds:itemID="{83E95F3E-C4AF-48DD-8385-C33D613F88EC}">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96004c79-472e-4b3e-9a14-46f26a7720fe"/>
    <ds:schemaRef ds:uri="acd4740f-cac4-4861-92dd-55cd271386f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6829</TotalTime>
  <Words>3338</Words>
  <Application>Microsoft Office PowerPoint</Application>
  <PresentationFormat>Widescreen</PresentationFormat>
  <Paragraphs>214</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__Montserrat_Fallback_061548</vt:lpstr>
      <vt:lpstr>Aptos</vt:lpstr>
      <vt:lpstr>Arial</vt:lpstr>
      <vt:lpstr>Arial Black</vt:lpstr>
      <vt:lpstr>Calibri</vt:lpstr>
      <vt:lpstr>Calibri Light</vt:lpstr>
      <vt:lpstr>Sense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Ryan</dc:creator>
  <cp:lastModifiedBy>Leah O'Neill</cp:lastModifiedBy>
  <cp:revision>153</cp:revision>
  <cp:lastPrinted>2018-05-07T15:35:52Z</cp:lastPrinted>
  <dcterms:created xsi:type="dcterms:W3CDTF">2018-05-14T12:25:46Z</dcterms:created>
  <dcterms:modified xsi:type="dcterms:W3CDTF">2024-05-03T15:06:19Z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0x0101003D575B564B0D5B41BAD3CB52AF023AF0</vt:lpwstr>
  </property>
</Properties>
</file>