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256" r:id="rId5"/>
    <p:sldId id="257" r:id="rId6"/>
    <p:sldId id="258" r:id="rId7"/>
    <p:sldId id="259" r:id="rId8"/>
    <p:sldId id="270" r:id="rId9"/>
    <p:sldId id="260" r:id="rId10"/>
    <p:sldId id="261" r:id="rId11"/>
    <p:sldId id="262" r:id="rId12"/>
    <p:sldId id="263" r:id="rId13"/>
    <p:sldId id="264" r:id="rId14"/>
    <p:sldId id="265" r:id="rId15"/>
    <p:sldId id="266" r:id="rId16"/>
    <p:sldId id="271" r:id="rId17"/>
    <p:sldId id="267" r:id="rId18"/>
    <p:sldId id="268" r:id="rId19"/>
    <p:sldId id="26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574" userDrawn="1">
          <p15:clr>
            <a:srgbClr val="A4A3A4"/>
          </p15:clr>
        </p15:guide>
        <p15:guide id="3" pos="1549" userDrawn="1">
          <p15:clr>
            <a:srgbClr val="A4A3A4"/>
          </p15:clr>
        </p15:guide>
        <p15:guide id="4" pos="1685" userDrawn="1">
          <p15:clr>
            <a:srgbClr val="A4A3A4"/>
          </p15:clr>
        </p15:guide>
        <p15:guide id="5" pos="2661" userDrawn="1">
          <p15:clr>
            <a:srgbClr val="A4A3A4"/>
          </p15:clr>
        </p15:guide>
        <p15:guide id="6" pos="2797" userDrawn="1">
          <p15:clr>
            <a:srgbClr val="A4A3A4"/>
          </p15:clr>
        </p15:guide>
        <p15:guide id="7" pos="3772" userDrawn="1">
          <p15:clr>
            <a:srgbClr val="A4A3A4"/>
          </p15:clr>
        </p15:guide>
        <p15:guide id="8" pos="3908" userDrawn="1">
          <p15:clr>
            <a:srgbClr val="A4A3A4"/>
          </p15:clr>
        </p15:guide>
        <p15:guide id="9" pos="4883" userDrawn="1">
          <p15:clr>
            <a:srgbClr val="A4A3A4"/>
          </p15:clr>
        </p15:guide>
        <p15:guide id="10" pos="4997" userDrawn="1">
          <p15:clr>
            <a:srgbClr val="A4A3A4"/>
          </p15:clr>
        </p15:guide>
        <p15:guide id="11" pos="5995" userDrawn="1">
          <p15:clr>
            <a:srgbClr val="A4A3A4"/>
          </p15:clr>
        </p15:guide>
        <p15:guide id="12" pos="6108" userDrawn="1">
          <p15:clr>
            <a:srgbClr val="A4A3A4"/>
          </p15:clr>
        </p15:guide>
        <p15:guide id="13" pos="7106" userDrawn="1">
          <p15:clr>
            <a:srgbClr val="A4A3A4"/>
          </p15:clr>
        </p15:guide>
        <p15:guide id="14" orient="horz" pos="3997" userDrawn="1">
          <p15:clr>
            <a:srgbClr val="A4A3A4"/>
          </p15:clr>
        </p15:guide>
        <p15:guide id="15" orient="horz" pos="1026" userDrawn="1">
          <p15:clr>
            <a:srgbClr val="A4A3A4"/>
          </p15:clr>
        </p15:guide>
        <p15:guide id="16" orient="horz" pos="2160" userDrawn="1">
          <p15:clr>
            <a:srgbClr val="A4A3A4"/>
          </p15:clr>
        </p15:guide>
        <p15:guide id="17" orient="horz" pos="1434" userDrawn="1">
          <p15:clr>
            <a:srgbClr val="A4A3A4"/>
          </p15:clr>
        </p15:guide>
        <p15:guide id="18" orient="horz" pos="2886" userDrawn="1">
          <p15:clr>
            <a:srgbClr val="A4A3A4"/>
          </p15:clr>
        </p15:guide>
        <p15:guide id="19" orient="horz" pos="572" userDrawn="1">
          <p15:clr>
            <a:srgbClr val="A4A3A4"/>
          </p15:clr>
        </p15:guide>
        <p15:guide id="20" orient="horz" pos="374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837"/>
    <a:srgbClr val="231F20"/>
    <a:srgbClr val="32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398"/>
    <p:restoredTop sz="80116" autoAdjust="0"/>
  </p:normalViewPr>
  <p:slideViewPr>
    <p:cSldViewPr snapToGrid="0" snapToObjects="1">
      <p:cViewPr varScale="1">
        <p:scale>
          <a:sx n="61" d="100"/>
          <a:sy n="61" d="100"/>
        </p:scale>
        <p:origin x="1698" y="60"/>
      </p:cViewPr>
      <p:guideLst>
        <p:guide orient="horz" pos="323"/>
        <p:guide pos="574"/>
        <p:guide pos="1549"/>
        <p:guide pos="1685"/>
        <p:guide pos="2661"/>
        <p:guide pos="2797"/>
        <p:guide pos="3772"/>
        <p:guide pos="3908"/>
        <p:guide pos="4883"/>
        <p:guide pos="4997"/>
        <p:guide pos="5995"/>
        <p:guide pos="6108"/>
        <p:guide pos="7106"/>
        <p:guide orient="horz" pos="3997"/>
        <p:guide orient="horz" pos="1026"/>
        <p:guide orient="horz" pos="2160"/>
        <p:guide orient="horz" pos="1434"/>
        <p:guide orient="horz" pos="2886"/>
        <p:guide orient="horz" pos="572"/>
        <p:guide orient="horz" pos="3748"/>
      </p:guideLst>
    </p:cSldViewPr>
  </p:slideViewPr>
  <p:outlineViewPr>
    <p:cViewPr>
      <p:scale>
        <a:sx n="33" d="100"/>
        <a:sy n="33" d="100"/>
      </p:scale>
      <p:origin x="-16" y="0"/>
    </p:cViewPr>
  </p:outlineViewPr>
  <p:notesTextViewPr>
    <p:cViewPr>
      <p:scale>
        <a:sx n="70" d="100"/>
        <a:sy n="70" d="100"/>
      </p:scale>
      <p:origin x="0" y="0"/>
    </p:cViewPr>
  </p:notesTextViewPr>
  <p:sorterViewPr>
    <p:cViewPr>
      <p:scale>
        <a:sx n="66" d="100"/>
        <a:sy n="66" d="100"/>
      </p:scale>
      <p:origin x="0" y="0"/>
    </p:cViewPr>
  </p:sorterViewPr>
  <p:notesViewPr>
    <p:cSldViewPr snapToGrid="0" snapToObjects="1">
      <p:cViewPr varScale="1">
        <p:scale>
          <a:sx n="84" d="100"/>
          <a:sy n="84" d="100"/>
        </p:scale>
        <p:origin x="319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DAA1BBC-5F41-43D4-A098-2088A1168F0A}" type="datetimeFigureOut">
              <a:rPr lang="en-US" smtClean="0"/>
              <a:t>5/3/2024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078C3F-F8D9-44F1-A294-D55F8D0C682A}" type="slidenum">
              <a:rPr lang="en-US" smtClean="0"/>
              <a:t>‹#›</a:t>
            </a:fld>
            <a:endParaRPr lang="en-US" dirty="0"/>
          </a:p>
        </p:txBody>
      </p:sp>
    </p:spTree>
    <p:extLst>
      <p:ext uri="{BB962C8B-B14F-4D97-AF65-F5344CB8AC3E}">
        <p14:creationId xmlns:p14="http://schemas.microsoft.com/office/powerpoint/2010/main" val="1158565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E2ACD-159C-E145-817A-159B923B64B7}" type="datetimeFigureOut">
              <a:rPr lang="en-US" smtClean="0"/>
              <a:t>5/3/2024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076383-3F01-D642-B035-A1434BCCCA3D}" type="slidenum">
              <a:rPr lang="en-US" smtClean="0"/>
              <a:t>‹#›</a:t>
            </a:fld>
            <a:endParaRPr lang="en-US" dirty="0"/>
          </a:p>
        </p:txBody>
      </p:sp>
    </p:spTree>
    <p:extLst>
      <p:ext uri="{BB962C8B-B14F-4D97-AF65-F5344CB8AC3E}">
        <p14:creationId xmlns:p14="http://schemas.microsoft.com/office/powerpoint/2010/main" val="217667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fr-FR" dirty="0"/>
              <a:t>• Merci de votre présence !</a:t>
            </a:r>
          </a:p>
          <a:p>
            <a:pPr marL="0" lvl="0" indent="0">
              <a:buFont typeface="Arial" panose="020B0604020202020204" pitchFamily="34" charset="0"/>
              <a:buNone/>
            </a:pPr>
            <a:r>
              <a:rPr lang="fr-FR" dirty="0"/>
              <a:t>• Je suis ravie d’être ici pour vous parler de la Légion royale canadienne. </a:t>
            </a:r>
          </a:p>
          <a:p>
            <a:pPr marL="0" lvl="0" indent="0">
              <a:buFont typeface="Arial" panose="020B0604020202020204" pitchFamily="34" charset="0"/>
              <a:buNone/>
            </a:pPr>
            <a:r>
              <a:rPr lang="fr-FR" dirty="0"/>
              <a:t>• Je vais vous donner un aperçu de notre histoire, de ce que nous faisons et de notre avenir.</a:t>
            </a:r>
          </a:p>
          <a:p>
            <a:pPr marL="0" lvl="0" indent="0">
              <a:buFont typeface="Arial" panose="020B0604020202020204" pitchFamily="34" charset="0"/>
              <a:buNone/>
            </a:pPr>
            <a:r>
              <a:rPr lang="fr-FR" dirty="0"/>
              <a:t>• À la fin (ou pendant ma présentation), je répondrai volontiers à vos questions.</a:t>
            </a:r>
          </a:p>
          <a:p>
            <a:pPr marL="0" lv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fld id="{18076383-3F01-D642-B035-A1434BCCCA3D}" type="slidenum">
              <a:rPr lang="en-US" smtClean="0"/>
              <a:t>1</a:t>
            </a:fld>
            <a:endParaRPr lang="en-US" dirty="0"/>
          </a:p>
        </p:txBody>
      </p:sp>
    </p:spTree>
    <p:extLst>
      <p:ext uri="{BB962C8B-B14F-4D97-AF65-F5344CB8AC3E}">
        <p14:creationId xmlns:p14="http://schemas.microsoft.com/office/powerpoint/2010/main" val="69845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dirty="0"/>
              <a:t>Chaque année, nos filiales accomplissent une quantité impressionnante de travail — la plupart du temps avec l’aide de bénévoles.</a:t>
            </a:r>
          </a:p>
          <a:p>
            <a:pPr marL="171450" indent="-171450">
              <a:buFont typeface="Arial" panose="020B0604020202020204" pitchFamily="34" charset="0"/>
              <a:buChar char="•"/>
            </a:pPr>
            <a:r>
              <a:rPr lang="fr-FR" dirty="0"/>
              <a:t>À l’échelle locale et nationale, nous faisons des dons importants à des organismes qui offrent des services pour nos vétérans ou des projets qui favorisent le Souvenir. Par exemple, nous avons versé 100 000 $ au Centre Juno Beach pour un projet visant à honorer et à commémorer la contribution de notre. société ethniquement diversifiée en temps de conflit et de paix. Nous avons également donné près de 100 000 $ pour aider à financer les travaux d’un projet national de l’Université de l’Alberta visant à soutenir et à améliorer la résilience des familles de vétérans.</a:t>
            </a:r>
          </a:p>
          <a:p>
            <a:pPr marL="171450" indent="-171450">
              <a:buFont typeface="Arial" panose="020B0604020202020204" pitchFamily="34" charset="0"/>
              <a:buChar char="•"/>
            </a:pPr>
            <a:r>
              <a:rPr lang="fr-FR" dirty="0"/>
              <a:t>Au niveau local, nos filiales soutiennent, à l’aide de leurs fonds généraux, des projets communautaires, des œuvres de bienfaisance et d’autres groupes qui ne sont pas liés aux vétérans.</a:t>
            </a:r>
          </a:p>
          <a:p>
            <a:pPr marL="171450" indent="-171450">
              <a:buFont typeface="Arial" panose="020B0604020202020204" pitchFamily="34" charset="0"/>
              <a:buChar char="•"/>
            </a:pPr>
            <a:r>
              <a:rPr lang="fr-FR" dirty="0"/>
              <a:t>Nous commanditons et appuyons des centaines d’unités de corps de cadets dans l’ensemble du pays, y compris les unités de l’Air, de l’Armée, de la Marine et les Rangers juniors.</a:t>
            </a:r>
          </a:p>
          <a:p>
            <a:pPr marL="171450" indent="-171450">
              <a:buFont typeface="Arial" panose="020B0604020202020204" pitchFamily="34" charset="0"/>
              <a:buChar char="•"/>
            </a:pPr>
            <a:r>
              <a:rPr lang="fr-FR" dirty="0"/>
              <a:t>Nos filiales sont souvent la plaque tournante de leur communauté, avec des soirées à thème, des événements et des soupers spéciaux, et elles sont régulièrement utilisées pour des réunions communautaires.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10</a:t>
            </a:fld>
            <a:endParaRPr lang="en-US" dirty="0"/>
          </a:p>
        </p:txBody>
      </p:sp>
    </p:spTree>
    <p:extLst>
      <p:ext uri="{BB962C8B-B14F-4D97-AF65-F5344CB8AC3E}">
        <p14:creationId xmlns:p14="http://schemas.microsoft.com/office/powerpoint/2010/main" val="1229980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fr-FR" dirty="0"/>
              <a:t>•  J’aimerais partager un aperçu du genre de choses que nous sommes en mesure d’accomplir à la Légion grâce à l’appui de nos membres et des donateurs individuels et corporatifs.</a:t>
            </a:r>
          </a:p>
          <a:p>
            <a:pPr marL="0" lvl="0" indent="0">
              <a:buFont typeface="Arial" panose="020B0604020202020204" pitchFamily="34" charset="0"/>
              <a:buNone/>
            </a:pPr>
            <a:r>
              <a:rPr lang="fr-FR" dirty="0"/>
              <a:t>•  Dans le cadre de notre Campagne nationale du coquelicot, nous recevons près de 20 millions de dollars en dons chaque année, et presque tout ce montant est remis à nos collectivités pour appuyer les vétérans, les familles et les communautés.</a:t>
            </a:r>
          </a:p>
          <a:p>
            <a:pPr marL="0" lvl="0" indent="0">
              <a:buFont typeface="Arial" panose="020B0604020202020204" pitchFamily="34" charset="0"/>
              <a:buNone/>
            </a:pPr>
            <a:r>
              <a:rPr lang="fr-FR" dirty="0"/>
              <a:t>•  En 2023, par exemple, nos Services nationaux aux vétérans ont aidé plus de 3 300 vétérans à présenter des demandes de prestations. Et davantage de vétérans ont reçu de l’aide au niveau local.</a:t>
            </a:r>
          </a:p>
          <a:p>
            <a:pPr marL="0" lvl="0" indent="0">
              <a:buFont typeface="Arial" panose="020B0604020202020204" pitchFamily="34" charset="0"/>
              <a:buNone/>
            </a:pPr>
            <a:r>
              <a:rPr lang="fr-FR" dirty="0"/>
              <a:t>•  Chaque année, nous nous attaquons à toute une série de questions de défense des droits. Par exemple, nous faisons pression pour mettre fin à l’arriéré des demandes de prestations à Anciens Combattants Canada, et nous demandons des changements opérationnels dans les Forces canadiennes à la suite des     cas signalés de traumatismes sexuels dans l’armée. Nous faisons la promotion du Souvenir chaque année, par exemple avec la campagne de relation publique de 2023 qui consiste à observer deux minutes de silence le jour du Souvenir, où que l’on soit.</a:t>
            </a:r>
          </a:p>
          <a:p>
            <a:pPr marL="0" lvl="0" indent="0">
              <a:buFont typeface="Arial" panose="020B0604020202020204" pitchFamily="34" charset="0"/>
              <a:buNone/>
            </a:pPr>
            <a:r>
              <a:rPr lang="fr-FR" dirty="0"/>
              <a:t>•  Chaque année, nous aidons une soixantaine de vétérans et leurs conjointes vivant dans plus d’une douzaine de pays des Caraïbes, par l’intermédiaire de la Royal Commonwealth Ex-Services League. Ces vétérans du Commonwealth comptent parmi eux des Canadiens (ainsi que des vétérans et des conjointes de Grande-Bretagne, d’Australie, de Nouvelle-Zélande et d’Afrique du Sud). L’objectif est de fournir à chacun au moins deux repas chauds par jour. Nous appuyons également les filiales en leur fournissant des coquelicots ou en répondant à leurs besoins administratifs. (Photo : Un collègue avec une veuve à Sainte-Lucie. Dans ce cas, le Royaume-Uni a fourni le financement aux bénéficiaires et la Légion a fourni du matériel afin de les aider à gérer leur Campagne du coquelicot et à collecter des fonds pour aider leurs vétérans).</a:t>
            </a:r>
          </a:p>
          <a:p>
            <a:pPr marL="0" lvl="0" indent="0">
              <a:buFont typeface="Arial" panose="020B0604020202020204" pitchFamily="34" charset="0"/>
              <a:buNone/>
            </a:pPr>
            <a:endParaRPr lang="en-CA" dirty="0"/>
          </a:p>
          <a:p>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11</a:t>
            </a:fld>
            <a:endParaRPr lang="en-US" dirty="0"/>
          </a:p>
        </p:txBody>
      </p:sp>
    </p:spTree>
    <p:extLst>
      <p:ext uri="{BB962C8B-B14F-4D97-AF65-F5344CB8AC3E}">
        <p14:creationId xmlns:p14="http://schemas.microsoft.com/office/powerpoint/2010/main" val="3521850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57650"/>
          </a:xfrm>
        </p:spPr>
        <p:txBody>
          <a:bodyPr/>
          <a:lstStyle/>
          <a:p>
            <a:pPr marL="171450" indent="-171450">
              <a:buFont typeface="Arial" panose="020B0604020202020204" pitchFamily="34" charset="0"/>
              <a:buChar char="•"/>
            </a:pPr>
            <a:r>
              <a:rPr lang="fr-FR" dirty="0"/>
              <a:t>Nous accordons chaque année une bourse de maîtrise de 30 000 dollars à une étudiante universitaire : le projet le plus récent est mené par Kathryn Reeves, de l’université Mount St Vincent, et porte sur les préjudices moraux chez les vétérans. En 2023, nous avons annoncé la création d’une nouvelle bourse de doctorat de 50 000 dollars qui sera attribuée à une personne qui étudie un sujet de santé axé sur le bien-être des vétérans.</a:t>
            </a:r>
          </a:p>
          <a:p>
            <a:pPr marL="171450" indent="-171450">
              <a:buFont typeface="Arial" panose="020B0604020202020204" pitchFamily="34" charset="0"/>
              <a:buChar char="•"/>
            </a:pPr>
            <a:r>
              <a:rPr lang="fr-FR" dirty="0"/>
              <a:t>Nous appuyons la jeunesse canadienne, notamment par le biais d’un championnat national d’athlétisme appelé les Nationaux de la Légion. La version la plus récente a eu lieu en 2023 à Sherbrooke (Québec), et des centaines d’athlètes se sont rencontrés pour une compétition amicale. Ils ont appris sur le Souvenir et sont repartis avec de nouvelles compétences en leadership et de nouveaux amis.</a:t>
            </a:r>
          </a:p>
          <a:p>
            <a:pPr marL="171450" indent="-171450">
              <a:buFont typeface="Arial" panose="020B0604020202020204" pitchFamily="34" charset="0"/>
              <a:buChar char="•"/>
            </a:pPr>
            <a:r>
              <a:rPr lang="fr-FR" dirty="0"/>
              <a:t>De nombreux concurrents sont soutenus par les filiales et les directions de la Légion.</a:t>
            </a:r>
          </a:p>
          <a:p>
            <a:pPr marL="171450" indent="-171450">
              <a:buFont typeface="Arial" panose="020B0604020202020204" pitchFamily="34" charset="0"/>
              <a:buChar char="•"/>
            </a:pPr>
            <a:r>
              <a:rPr lang="fr-FR" dirty="0"/>
              <a:t>Les filiales organisent également des ligues locales de fléchettes, de jeu de huit et de </a:t>
            </a:r>
            <a:r>
              <a:rPr lang="fr-FR" dirty="0" err="1"/>
              <a:t>cribbage</a:t>
            </a:r>
            <a:r>
              <a:rPr lang="fr-FR" dirty="0"/>
              <a:t> — et la Légion organise des compétitions locales et nationales pour ces jeux. </a:t>
            </a:r>
          </a:p>
          <a:p>
            <a:pPr marL="171450" indent="-171450">
              <a:buFont typeface="Arial" panose="020B0604020202020204" pitchFamily="34" charset="0"/>
              <a:buChar char="•"/>
            </a:pPr>
            <a:r>
              <a:rPr lang="fr-FR" dirty="0"/>
              <a:t>Chaque année, nous préparons des milliers de colis qui sont envoyés à nos soldats en mission à l’étranger. Cela fait partie des projets de l’Opération Père Noël et de l’Opération Fête du Canada des Forces armées canadiennes.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12</a:t>
            </a:fld>
            <a:endParaRPr lang="en-US" dirty="0"/>
          </a:p>
        </p:txBody>
      </p:sp>
    </p:spTree>
    <p:extLst>
      <p:ext uri="{BB962C8B-B14F-4D97-AF65-F5344CB8AC3E}">
        <p14:creationId xmlns:p14="http://schemas.microsoft.com/office/powerpoint/2010/main" val="2751282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CC84C-E3AB-177B-7FF5-58D59DCE8E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36749-589C-CE36-57A4-C8F0677026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5BC6BD-B95C-3C4C-4F81-0B8728659D25}"/>
              </a:ext>
            </a:extLst>
          </p:cNvPr>
          <p:cNvSpPr>
            <a:spLocks noGrp="1"/>
          </p:cNvSpPr>
          <p:nvPr>
            <p:ph type="body" idx="1"/>
          </p:nvPr>
        </p:nvSpPr>
        <p:spPr/>
        <p:txBody>
          <a:bodyPr/>
          <a:lstStyle/>
          <a:p>
            <a:pPr marL="171450" lvl="0" indent="-171450">
              <a:buFont typeface="Arial" panose="020B0604020202020204" pitchFamily="34" charset="0"/>
              <a:buChar char="•"/>
            </a:pPr>
            <a:r>
              <a:rPr lang="fr-FR" dirty="0"/>
              <a:t>En ce qui concerne les activités, nous avons constaté une forte croissance du nombre de membres au cours des deux dernières années, avec 43 000 nouveaux membres et membres réintégrés pour la seule année 2023. </a:t>
            </a:r>
          </a:p>
          <a:p>
            <a:pPr marL="171450" lvl="0" indent="-171450">
              <a:buFont typeface="Arial" panose="020B0604020202020204" pitchFamily="34" charset="0"/>
              <a:buChar char="•"/>
            </a:pPr>
            <a:r>
              <a:rPr lang="fr-FR" dirty="0"/>
              <a:t>Un nombre encore plus important de membres ont renouvelé leur adhésion grâce à notre portail d’adhésion amélioré qui permet aux gens de s’inscrire en ligne.</a:t>
            </a:r>
          </a:p>
          <a:p>
            <a:pPr marL="171450" lvl="0" indent="-171450">
              <a:buFont typeface="Arial" panose="020B0604020202020204" pitchFamily="34" charset="0"/>
              <a:buChar char="•"/>
            </a:pPr>
            <a:r>
              <a:rPr lang="fr-FR" dirty="0"/>
              <a:t>Nous avons maintenant des cartes de membre numériques téléchargeables et encore plus d’avantages pour les membres ont été ajoutés.</a:t>
            </a:r>
          </a:p>
          <a:p>
            <a:pPr marL="171450" lvl="0" indent="-171450">
              <a:buFont typeface="Arial" panose="020B0604020202020204" pitchFamily="34" charset="0"/>
              <a:buChar char="•"/>
            </a:pPr>
            <a:r>
              <a:rPr lang="fr-FR" dirty="0"/>
              <a:t>Pour l’avenir, la Légion s’efforce d’attirer de nouveaux membres — comme certains d’entre vous — et de rester pertinente pour les vétérans et la communauté, tout en modernisant ce que nous offrons. </a:t>
            </a:r>
          </a:p>
          <a:p>
            <a:pPr marL="171450" lvl="0" indent="-171450">
              <a:buFont typeface="Arial" panose="020B0604020202020204" pitchFamily="34" charset="0"/>
              <a:buChar char="•"/>
            </a:pPr>
            <a:r>
              <a:rPr lang="fr-FR" dirty="0"/>
              <a:t>En 2023, nous avons lancé plusieurs nouveaux articles à la Boutique du coquelicot qui aident les gens à se souvenir de manière visuelle de nos vétérans. Toute contribution à notre magasin nous aide dans toutes nos activités visant à soutenir nos vétérans.</a:t>
            </a:r>
          </a:p>
          <a:p>
            <a:pPr marL="171450" lvl="0" indent="-171450">
              <a:buFont typeface="Arial" panose="020B0604020202020204" pitchFamily="34" charset="0"/>
              <a:buChar char="•"/>
            </a:pPr>
            <a:r>
              <a:rPr lang="fr-FR" dirty="0"/>
              <a:t>Nous avons également continué à voir augmenter le nombre de personnes qui s’inscrivent à notre programme </a:t>
            </a:r>
            <a:r>
              <a:rPr lang="fr-FR" dirty="0" err="1"/>
              <a:t>MemberPerks</a:t>
            </a:r>
            <a:r>
              <a:rPr lang="fr-FR" dirty="0"/>
              <a:t> et, depuis son lancement en 2020, les membres ont économisé plus de 2 millions de dollars sur des articles offerts par des fournisseurs externes.</a:t>
            </a:r>
          </a:p>
          <a:p>
            <a:pPr marL="171450" lvl="0" indent="-171450">
              <a:buFont typeface="Arial" panose="020B0604020202020204" pitchFamily="34" charset="0"/>
              <a:buChar char="•"/>
            </a:pPr>
            <a:endParaRPr lang="en-CA" dirty="0"/>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CFC693E0-0F10-8278-1E46-93B550E82AE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76383-3F01-D642-B035-A1434BCCCA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78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CA" dirty="0"/>
          </a:p>
          <a:p>
            <a:pPr marL="171450" indent="-171450">
              <a:buFont typeface="Arial" panose="020B0604020202020204" pitchFamily="34" charset="0"/>
              <a:buChar char="•"/>
            </a:pPr>
            <a:r>
              <a:rPr lang="fr-FR" dirty="0"/>
              <a:t>Nous sommes fiers des commentaires que nous recevons chaque année de la part des vétérans que nous avons pu aider. Ce commentaire provient d’une personne qui a reçu l’aide d’un officier d’entraide local et qui a expliqué comment sa vie s’est stabilisée grâce à la Légion et à ceux qui appuient notre Campagne nationale du coquelicot.</a:t>
            </a:r>
          </a:p>
          <a:p>
            <a:pPr marL="171450" indent="-171450">
              <a:buFont typeface="Arial" panose="020B0604020202020204" pitchFamily="34" charset="0"/>
              <a:buChar char="•"/>
            </a:pPr>
            <a:r>
              <a:rPr lang="fr-FR" dirty="0"/>
              <a:t>Un peu de ce qui est à venir… en 2024, nous tiendrons nos prochains Nationaux de la Légion à Calgary, Alberta. </a:t>
            </a:r>
          </a:p>
          <a:p>
            <a:pPr marL="171450" indent="-171450">
              <a:buFont typeface="Arial" panose="020B0604020202020204" pitchFamily="34" charset="0"/>
              <a:buChar char="•"/>
            </a:pPr>
            <a:r>
              <a:rPr lang="fr-FR" dirty="0"/>
              <a:t>Notre prochain Congrès national se tiendra à Saint John, au Nouveau-Brunswick, et nous sommes en pleins préparatifs. Lors de ces réunions, nous examinons les activités et les membres peuvent présenter et voter des résolutions s’ils proposent un changement quelconque.</a:t>
            </a:r>
          </a:p>
          <a:p>
            <a:pPr marL="171450" indent="-171450">
              <a:buFont typeface="Arial" panose="020B0604020202020204" pitchFamily="34" charset="0"/>
              <a:buChar char="•"/>
            </a:pPr>
            <a:r>
              <a:rPr lang="fr-FR" dirty="0"/>
              <a:t>Et en 2025, nous aiderons à accueillir la conférence de la Royal Commonwealth Ex-Services League à Ottawa. Cette ligue internationale vient en aide aux vétérans du Commonwealth.</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14</a:t>
            </a:fld>
            <a:endParaRPr lang="en-US" dirty="0"/>
          </a:p>
        </p:txBody>
      </p:sp>
    </p:spTree>
    <p:extLst>
      <p:ext uri="{BB962C8B-B14F-4D97-AF65-F5344CB8AC3E}">
        <p14:creationId xmlns:p14="http://schemas.microsoft.com/office/powerpoint/2010/main" val="3162237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r-FR" dirty="0"/>
              <a:t>•   Finalement, une petite remarque : même si notre Campagne nationale du coquelicot, en novembre, est très familière aux Canadiens et Canadiennes, certains d’entre vous ne sont peut-être pas au courant des autres façons d’aider à appuyer la Légion. </a:t>
            </a:r>
          </a:p>
          <a:p>
            <a:pPr marL="0" indent="0">
              <a:buFont typeface="Arial" panose="020B0604020202020204" pitchFamily="34" charset="0"/>
              <a:buNone/>
            </a:pPr>
            <a:r>
              <a:rPr lang="fr-FR" dirty="0"/>
              <a:t>•   J’ai mentionné plus tôt notre Boutique du coquelicot… elle est située en ligne à l’adresse poppystore.ca — vous y trouverez de nombreux articles intéressants pour le Souvenir, y compris des épinglettes, des vêtements et des articles ménagers. Chaque fois que vous achetez un article, les fonds recueillis </a:t>
            </a:r>
            <a:r>
              <a:rPr lang="fr-FR"/>
              <a:t>nous aident </a:t>
            </a:r>
            <a:r>
              <a:rPr lang="fr-FR" dirty="0"/>
              <a:t>à fonctionner afin que nous puissions appuyer nos vétérans.</a:t>
            </a:r>
          </a:p>
          <a:p>
            <a:pPr marL="0" indent="0">
              <a:buFont typeface="Arial" panose="020B0604020202020204" pitchFamily="34" charset="0"/>
              <a:buNone/>
            </a:pPr>
            <a:r>
              <a:rPr lang="fr-FR" dirty="0"/>
              <a:t>•   La Légion dispose également d’un portail de dons en ligne par l’entremise duquel vous pouvez appuyer notre travail.</a:t>
            </a:r>
          </a:p>
          <a:p>
            <a:pPr marL="0" indent="0">
              <a:buFont typeface="Arial" panose="020B0604020202020204" pitchFamily="34" charset="0"/>
              <a:buNone/>
            </a:pPr>
            <a:r>
              <a:rPr lang="fr-FR" dirty="0"/>
              <a:t>•   Merci de votre écoute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15</a:t>
            </a:fld>
            <a:endParaRPr lang="en-US" dirty="0"/>
          </a:p>
        </p:txBody>
      </p:sp>
    </p:spTree>
    <p:extLst>
      <p:ext uri="{BB962C8B-B14F-4D97-AF65-F5344CB8AC3E}">
        <p14:creationId xmlns:p14="http://schemas.microsoft.com/office/powerpoint/2010/main" val="1302769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Je répondrai avec plaisir à toutes vos questions.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Si je ne peux pas répondre à votre question aujourd’hui, je (</a:t>
            </a:r>
            <a:r>
              <a:rPr lang="fr-CA" sz="1800" i="1" kern="100" dirty="0">
                <a:effectLst/>
                <a:latin typeface="Aptos" panose="020B0004020202020204" pitchFamily="34" charset="0"/>
                <a:ea typeface="Aptos" panose="020B0004020202020204" pitchFamily="34" charset="0"/>
                <a:cs typeface="Times New Roman" panose="02020603050405020304" pitchFamily="18" charset="0"/>
              </a:rPr>
              <a:t>ou un autre collègue</a:t>
            </a:r>
            <a:r>
              <a:rPr lang="fr-CA" sz="1800" kern="100" dirty="0">
                <a:effectLst/>
                <a:latin typeface="Aptos" panose="020B0004020202020204" pitchFamily="34" charset="0"/>
                <a:ea typeface="Aptos" panose="020B0004020202020204" pitchFamily="34" charset="0"/>
                <a:cs typeface="Times New Roman" panose="02020603050405020304" pitchFamily="18" charset="0"/>
              </a:rPr>
              <a:t>) vous transmettrai les informations dès que possible.</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Et si vous ne l’êtes pas déjà, nous vous invitons à devenir membre, soit en adhérant en ligne, soit en visitant votre filiale locale de la Légion. Vous trouverez tout ce que vous avez besoin de savoir à l’adresse Legion.ca</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8076383-3F01-D642-B035-A1434BCCCA3D}" type="slidenum">
              <a:rPr lang="en-US" smtClean="0"/>
              <a:t>16</a:t>
            </a:fld>
            <a:endParaRPr lang="en-US" dirty="0"/>
          </a:p>
        </p:txBody>
      </p:sp>
    </p:spTree>
    <p:extLst>
      <p:ext uri="{BB962C8B-B14F-4D97-AF65-F5344CB8AC3E}">
        <p14:creationId xmlns:p14="http://schemas.microsoft.com/office/powerpoint/2010/main" val="285867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La mission de la Légion royale canadienne est de servir les vétérans et leurs familles — y compris les militaires encore en service et à la retraite, les membres de la GRC et leurs familles. Nous faisons également la promotion du Souvenir, et nous servons nos collectivités et notre pays.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Ces insignes représentent les Forces armées canadiennes, la GRC et la Légion royale canadienne.</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Nous sommes la plus importante organisation de soutien aux vétérans au Canada.</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Je présenterai des exemples du travail de la Légion dans un instant.</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2</a:t>
            </a:fld>
            <a:endParaRPr lang="en-US" dirty="0"/>
          </a:p>
        </p:txBody>
      </p:sp>
    </p:spTree>
    <p:extLst>
      <p:ext uri="{BB962C8B-B14F-4D97-AF65-F5344CB8AC3E}">
        <p14:creationId xmlns:p14="http://schemas.microsoft.com/office/powerpoint/2010/main" val="3734655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FR"/>
              <a:t>Notre siège national se trouve à Ottawa. </a:t>
            </a:r>
          </a:p>
          <a:p>
            <a:pPr marL="171450" lvl="0" indent="-171450">
              <a:buFont typeface="Arial" panose="020B0604020202020204" pitchFamily="34" charset="0"/>
              <a:buChar char="•"/>
            </a:pPr>
            <a:r>
              <a:rPr lang="fr-FR"/>
              <a:t>Nous avons dix directions provinciales, qui englobent toutes les provinces et tous les territoires. Certaines de nos régions sont regroupées, comme vous le voyez ici.</a:t>
            </a:r>
          </a:p>
          <a:p>
            <a:pPr marL="171450" lvl="0" indent="-171450">
              <a:buFont typeface="Arial" panose="020B0604020202020204" pitchFamily="34" charset="0"/>
              <a:buChar char="•"/>
            </a:pPr>
            <a:r>
              <a:rPr lang="fr-FR"/>
              <a:t>Dans tout le pays, il y a 1 350 filiales et près de 260 000 membres, dont des milliers de bénévoles. Ce sont eux qui nous aident dans tous les domaines, depuis notre Campagne du coquelicot annuelle jusqu’aux événements organisés par nos filiales.</a:t>
            </a:r>
          </a:p>
          <a:p>
            <a:pPr marL="171450" lvl="0" indent="-171450">
              <a:buFont typeface="Arial" panose="020B0604020202020204" pitchFamily="34" charset="0"/>
              <a:buChar char="•"/>
            </a:pPr>
            <a:r>
              <a:rPr lang="fr-FR"/>
              <a:t>Bien que nous ayons un siège national et des directions provinciales et territoriales, et que nous soyons tous reliés, chaque niveau fonctionne de manière autonome. Nous fonctionnons également indépendamment du gouvernement et, en temps normal, nous ne recevons aucun financement de ce dernier. (Nos filiales ont toutefois reçu un financement fédéral substantiel — 14 millions au total — pour la toute première fois, lors de la pandémie de COVID-19.)</a:t>
            </a:r>
          </a:p>
          <a:p>
            <a:pPr marL="171450" lvl="0" indent="-171450">
              <a:buFont typeface="Arial" panose="020B0604020202020204" pitchFamily="34" charset="0"/>
              <a:buChar char="•"/>
            </a:pPr>
            <a:r>
              <a:rPr lang="fr-FR"/>
              <a:t>Nous fonctionnons selon les statuts généraux de la Légion. Il existe également des statuts au niveau des provinces et des filiales qui régissent les opérations régionales.</a:t>
            </a:r>
          </a:p>
          <a:p>
            <a:pPr marL="171450" lvl="0" indent="-171450">
              <a:buFont typeface="Arial" panose="020B0604020202020204" pitchFamily="34" charset="0"/>
              <a:buChar char="•"/>
            </a:pPr>
            <a:r>
              <a:rPr lang="fr-FR"/>
              <a:t>Nous tenons des réunions régulières au niveau des filiales, des régions et du pays. Notre grand Congrès national a lieu tous les deux ans. Le prochain aura lieu en août 2024 à Saint John, au Nouveau-Brunswick. Lors de ces réunions, nous examinons les opérations et les membres peuvent présenter et voter des résolutions s’ils proposent un changement quelconque.</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3</a:t>
            </a:fld>
            <a:endParaRPr lang="en-US" dirty="0"/>
          </a:p>
        </p:txBody>
      </p:sp>
    </p:spTree>
    <p:extLst>
      <p:ext uri="{BB962C8B-B14F-4D97-AF65-F5344CB8AC3E}">
        <p14:creationId xmlns:p14="http://schemas.microsoft.com/office/powerpoint/2010/main" val="635827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9514"/>
            <a:ext cx="5486400" cy="4284663"/>
          </a:xfrm>
        </p:spPr>
        <p:txBody>
          <a:bodyPr/>
          <a:lstStyle/>
          <a:p>
            <a:pPr marL="171450" lvl="0" indent="-171450">
              <a:buFont typeface="Arial" panose="020B0604020202020204" pitchFamily="34" charset="0"/>
              <a:buChar char="•"/>
            </a:pPr>
            <a:r>
              <a:rPr lang="fr-FR" dirty="0"/>
              <a:t>J’aimerais vous faire part d’un peu d’histoire… et nous en avons une longue ! Nous avons célébré les 100 ans du symbole du coquelicot en 2021.</a:t>
            </a:r>
          </a:p>
          <a:p>
            <a:pPr marL="171450" lvl="0" indent="-171450">
              <a:buFont typeface="Arial" panose="020B0604020202020204" pitchFamily="34" charset="0"/>
              <a:buChar char="•"/>
            </a:pPr>
            <a:r>
              <a:rPr lang="fr-FR" dirty="0"/>
              <a:t>La Légion est née sous le nom de « Légion canadienne de la Ligue de service de l’Empire britannique » (The Canadian Legion of the British Empire Services League) à Winnipeg en 1925. Les groupes de vétérans au Canada ont décidé de s’unir pour parler d’une seule voix, surtout lorsqu’il s’agissait de traiter avec les gouvernements.</a:t>
            </a:r>
          </a:p>
          <a:p>
            <a:pPr marL="171450" lvl="0" indent="-171450">
              <a:buFont typeface="Arial" panose="020B0604020202020204" pitchFamily="34" charset="0"/>
              <a:buChar char="•"/>
            </a:pPr>
            <a:r>
              <a:rPr lang="fr-FR" dirty="0"/>
              <a:t>En 1926, une Charte a été créée et en 1948, une loi du Parlement a constitué en personne morale la Légion.</a:t>
            </a:r>
          </a:p>
          <a:p>
            <a:pPr marL="171450" lvl="0" indent="-171450">
              <a:buFont typeface="Arial" panose="020B0604020202020204" pitchFamily="34" charset="0"/>
              <a:buChar char="•"/>
            </a:pPr>
            <a:r>
              <a:rPr lang="fr-FR" dirty="0"/>
              <a:t>Le premier congrès national a eu lieu à Winnipeg en 1927 !</a:t>
            </a:r>
          </a:p>
          <a:p>
            <a:pPr marL="171450" lvl="0" indent="-171450">
              <a:buFont typeface="Arial" panose="020B0604020202020204" pitchFamily="34" charset="0"/>
              <a:buChar char="•"/>
            </a:pPr>
            <a:r>
              <a:rPr lang="fr-FR" dirty="0"/>
              <a:t>Ces photos en noir et blanc montrent certaines des premières activités de la Légion : la photo du haut montre des soldats devant une filiale (Clear Lake, mais nous ne sommes pas sûrs à 100 % de la province — Alberta ou C.-B.). En bas, on aperçoit la présidente du Comité des filiales partageant une boisson chaude avec des soldats.</a:t>
            </a:r>
          </a:p>
          <a:p>
            <a:pPr marL="171450" lvl="0" indent="-171450">
              <a:buFont typeface="Arial" panose="020B0604020202020204" pitchFamily="34" charset="0"/>
              <a:buChar char="•"/>
            </a:pPr>
            <a:r>
              <a:rPr lang="fr-FR" dirty="0"/>
              <a:t>Au fil des ans, la Légion a évolué pour permettre aux soldats de retour au pays de se retrouver et de bénéficier d’un soutien.</a:t>
            </a:r>
          </a:p>
          <a:p>
            <a:pPr marL="171450" lvl="0" indent="-171450">
              <a:buFont typeface="Arial" panose="020B0604020202020204" pitchFamily="34" charset="0"/>
              <a:buChar char="•"/>
            </a:pPr>
            <a:r>
              <a:rPr lang="fr-FR" dirty="0"/>
              <a:t>Nous sommes devenus la Légion royale canadienne après que la reine Élisabeth II a consenti à ce préfixe en 1960.</a:t>
            </a:r>
          </a:p>
          <a:p>
            <a:pPr marL="171450" lvl="0" indent="-171450">
              <a:buFont typeface="Arial" panose="020B0604020202020204" pitchFamily="34" charset="0"/>
              <a:buChar char="•"/>
            </a:pPr>
            <a:r>
              <a:rPr lang="fr-FR" dirty="0"/>
              <a:t>Le changement officiel a eu lieu en 1961 et notre nom est resté le même depuis lors. </a:t>
            </a:r>
          </a:p>
          <a:p>
            <a:pPr marL="171450" lvl="0" indent="-171450">
              <a:buFont typeface="Arial" panose="020B0604020202020204" pitchFamily="34" charset="0"/>
              <a:buChar char="•"/>
            </a:pPr>
            <a:r>
              <a:rPr lang="fr-FR" dirty="0"/>
              <a:t>Notre identité est liée à notre insigne original que vous avez vu au début de la présentation, et à notre nouveau logo moderne, que vous voyez ici dans le coin inférieur de la présentation.</a:t>
            </a:r>
          </a:p>
          <a:p>
            <a:pPr marL="171450" lvl="0" indent="-171450">
              <a:buFont typeface="Arial" panose="020B0604020202020204" pitchFamily="34" charset="0"/>
              <a:buChar char="•"/>
            </a:pPr>
            <a:r>
              <a:rPr lang="fr-FR" dirty="0"/>
              <a:t>Nous avons également un code vestimentaire officiel pour les événements cérémonieux, qui comprend des vestons de couleur marine, des pantalons gris et des accessoires tels que des gants, des bérets et des médailles, selon le cas. Notre Auxiliaire féminin a également un code vestimentaire complémentaire.</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4</a:t>
            </a:fld>
            <a:endParaRPr lang="en-US" dirty="0"/>
          </a:p>
        </p:txBody>
      </p:sp>
    </p:spTree>
    <p:extLst>
      <p:ext uri="{BB962C8B-B14F-4D97-AF65-F5344CB8AC3E}">
        <p14:creationId xmlns:p14="http://schemas.microsoft.com/office/powerpoint/2010/main" val="1616569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FR" dirty="0"/>
              <a:t>Comme vous avez pu le constater, la Légion existe depuis très longtemps… près d’un siècle.</a:t>
            </a:r>
          </a:p>
          <a:p>
            <a:pPr marL="171450" lvl="0" indent="-171450">
              <a:buFont typeface="Arial" panose="020B0604020202020204" pitchFamily="34" charset="0"/>
              <a:buChar char="•"/>
            </a:pPr>
            <a:r>
              <a:rPr lang="fr-FR" dirty="0"/>
              <a:t>En 2026, nous célébrerons officiellement notre 100e anniversaire. </a:t>
            </a:r>
          </a:p>
          <a:p>
            <a:pPr marL="171450" lvl="0" indent="-171450">
              <a:buFont typeface="Arial" panose="020B0604020202020204" pitchFamily="34" charset="0"/>
              <a:buChar char="•"/>
            </a:pPr>
            <a:r>
              <a:rPr lang="fr-FR" dirty="0"/>
              <a:t>La planification de divers événements et d’articles commémoratifs est déjà en cours.</a:t>
            </a:r>
          </a:p>
          <a:p>
            <a:pPr marL="171450" lvl="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76383-3F01-D642-B035-A1434BCCCA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651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FR" dirty="0"/>
              <a:t>Nous connaissons tous le coquelicot rouge, symbole du Souvenir.</a:t>
            </a:r>
          </a:p>
          <a:p>
            <a:pPr marL="171450" lvl="0" indent="-171450">
              <a:buFont typeface="Arial" panose="020B0604020202020204" pitchFamily="34" charset="0"/>
              <a:buChar char="•"/>
            </a:pPr>
            <a:r>
              <a:rPr lang="fr-FR" dirty="0"/>
              <a:t>Nous avons célébré son 100e anniversaire en 2021. Et il est devenu biodégradable en 2022.</a:t>
            </a:r>
          </a:p>
          <a:p>
            <a:pPr marL="171450" lvl="0" indent="-171450">
              <a:buFont typeface="Arial" panose="020B0604020202020204" pitchFamily="34" charset="0"/>
              <a:buChar char="•"/>
            </a:pPr>
            <a:r>
              <a:rPr lang="fr-FR" dirty="0"/>
              <a:t>Il a été immortalisé pour la première fois dans le poème « Au champ d’honneur » du lieutenant John </a:t>
            </a:r>
            <a:r>
              <a:rPr lang="fr-FR" dirty="0" err="1"/>
              <a:t>McCrae</a:t>
            </a:r>
            <a:r>
              <a:rPr lang="fr-FR" dirty="0"/>
              <a:t>.</a:t>
            </a:r>
          </a:p>
          <a:p>
            <a:pPr marL="171450" lvl="0" indent="-171450">
              <a:buFont typeface="Arial" panose="020B0604020202020204" pitchFamily="34" charset="0"/>
              <a:buChar char="•"/>
            </a:pPr>
            <a:r>
              <a:rPr lang="fr-FR" dirty="0"/>
              <a:t>La Légion a reçu la responsabilité de sauvegarder le coquelicot en tant que symbole sacré du Souvenir par l’entremise d’une loi du Parlement.</a:t>
            </a:r>
          </a:p>
          <a:p>
            <a:pPr marL="171450" lvl="0" indent="-171450">
              <a:buFont typeface="Arial" panose="020B0604020202020204" pitchFamily="34" charset="0"/>
              <a:buChar char="•"/>
            </a:pPr>
            <a:r>
              <a:rPr lang="fr-FR" dirty="0"/>
              <a:t>La Légion a obtenu la marque de commerce du coquelicot au Canada. Cette marque a été déposée en 1948.  </a:t>
            </a:r>
          </a:p>
          <a:p>
            <a:pPr marL="171450" lvl="0" indent="-171450">
              <a:buFont typeface="Arial" panose="020B0604020202020204" pitchFamily="34" charset="0"/>
              <a:buChar char="•"/>
            </a:pPr>
            <a:r>
              <a:rPr lang="fr-FR" dirty="0"/>
              <a:t>En tant qu’organisation de vétérans la plus importante au pays, nous avons reçu la responsabilité de préserver le coquelicot en tant que symbole du sacrifice de nos vétérans. </a:t>
            </a:r>
          </a:p>
          <a:p>
            <a:pPr marL="171450" lvl="0" indent="-171450">
              <a:buFont typeface="Arial" panose="020B0604020202020204" pitchFamily="34" charset="0"/>
              <a:buChar char="•"/>
            </a:pPr>
            <a:r>
              <a:rPr lang="fr-FR" dirty="0"/>
              <a:t>Ceci afin d’assurer qu’il ne soit jamais utilisé à des fins commerciales ou personnelles ou qu’il ne soit jamais profané par un usage inapproprié.  </a:t>
            </a:r>
          </a:p>
          <a:p>
            <a:pPr marL="171450" lvl="0" indent="-171450">
              <a:buFont typeface="Arial" panose="020B0604020202020204" pitchFamily="34" charset="0"/>
              <a:buChar char="•"/>
            </a:pPr>
            <a:r>
              <a:rPr lang="fr-FR" dirty="0"/>
              <a:t>Seule la Légion peut accorder l’utilisation de ce symbole dans le contexte du Souvenir (par le Siège national).</a:t>
            </a:r>
          </a:p>
          <a:p>
            <a:pPr marL="171450" lvl="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18076383-3F01-D642-B035-A1434BCCCA3D}" type="slidenum">
              <a:rPr lang="en-US" smtClean="0"/>
              <a:t>6</a:t>
            </a:fld>
            <a:endParaRPr lang="en-US" dirty="0"/>
          </a:p>
        </p:txBody>
      </p:sp>
    </p:spTree>
    <p:extLst>
      <p:ext uri="{BB962C8B-B14F-4D97-AF65-F5344CB8AC3E}">
        <p14:creationId xmlns:p14="http://schemas.microsoft.com/office/powerpoint/2010/main" val="1390999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La Légion a trois piliers principaux ou domaines prioritaires.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Nous sommes au service des vétérans et de leurs familles.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Nous faisons la promotion du Souvenir tout au long de l’année, au niveau national et local. (Photo : En 2023, nous avons développé un programme de relations publiques pour encourager les gens à respecter 2 minutes de silence, où qu’ils soient, le jour du Souvenir.)</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Et nous servons nos collectivités de plusieurs façons.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8076383-3F01-D642-B035-A1434BCCCA3D}" type="slidenum">
              <a:rPr lang="en-US" smtClean="0"/>
              <a:t>7</a:t>
            </a:fld>
            <a:endParaRPr lang="en-US" dirty="0"/>
          </a:p>
        </p:txBody>
      </p:sp>
    </p:spTree>
    <p:extLst>
      <p:ext uri="{BB962C8B-B14F-4D97-AF65-F5344CB8AC3E}">
        <p14:creationId xmlns:p14="http://schemas.microsoft.com/office/powerpoint/2010/main" val="4033102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89120"/>
          </a:xfrm>
        </p:spPr>
        <p:txBody>
          <a:bodyPr/>
          <a:lstStyle/>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Être au service des vétérans et de leurs familles comporte de nombreuses choses dont nous sommes très fiers… en voici quelques exemples…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Les Services aux vétérans sont offerts à l’échelle nationale, provinciale et au niveau des filiales. Nous avons des centaines d’officiers d’entraide répartis dans tout le pays qui sont prêts à guider les vétérans qui pourraient avoir besoin d’aide financière ou de soutien pour remplir les formulaires afin de recevoir des prestations d’Anciens Combattants Canada. Nous éliminons tout ce stress. Ces services ne coûtent rien et le vétéran n’a pas besoin d’être membre de la Légion pour en bénéficier.</a:t>
            </a:r>
          </a:p>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Le programme « </a:t>
            </a:r>
            <a:r>
              <a:rPr lang="fr-CA" sz="1800" kern="100" dirty="0" err="1">
                <a:effectLst/>
                <a:latin typeface="Aptos" panose="020B0004020202020204" pitchFamily="34" charset="0"/>
                <a:ea typeface="Aptos" panose="020B0004020202020204" pitchFamily="34" charset="0"/>
                <a:cs typeface="Times New Roman" panose="02020603050405020304" pitchFamily="18" charset="0"/>
              </a:rPr>
              <a:t>Leave</a:t>
            </a:r>
            <a:r>
              <a:rPr lang="fr-CA" sz="1800" kern="100" dirty="0">
                <a:effectLst/>
                <a:latin typeface="Aptos" panose="020B0004020202020204" pitchFamily="34" charset="0"/>
                <a:ea typeface="Aptos" panose="020B0004020202020204" pitchFamily="34" charset="0"/>
                <a:cs typeface="Times New Roman" panose="02020603050405020304" pitchFamily="18" charset="0"/>
              </a:rPr>
              <a:t> the Streets </a:t>
            </a:r>
            <a:r>
              <a:rPr lang="fr-CA" sz="1800" kern="100" dirty="0" err="1">
                <a:effectLst/>
                <a:latin typeface="Aptos" panose="020B0004020202020204" pitchFamily="34" charset="0"/>
                <a:ea typeface="Aptos" panose="020B0004020202020204" pitchFamily="34" charset="0"/>
                <a:cs typeface="Times New Roman" panose="02020603050405020304" pitchFamily="18" charset="0"/>
              </a:rPr>
              <a:t>Behind</a:t>
            </a:r>
            <a:r>
              <a:rPr lang="fr-CA" sz="1800" kern="100" dirty="0">
                <a:effectLst/>
                <a:latin typeface="Aptos" panose="020B0004020202020204" pitchFamily="34" charset="0"/>
                <a:ea typeface="Aptos" panose="020B0004020202020204" pitchFamily="34" charset="0"/>
                <a:cs typeface="Times New Roman" panose="02020603050405020304" pitchFamily="18" charset="0"/>
              </a:rPr>
              <a:t> » de la Légion comprend un soutien financier d’urgence et aide les vétérans sans abri ou sur le point de le devenir à quitter la rue et à s’installer dans leur propre logement.</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Nous défendons les intérêts des vétérans en nous adressant aux médias et en communiquant avec le gouvernement et d’autres partenaires pour proposer des idées et des changements. Parmi les sujets abordés, citons la résorption de l’arriéré des demandes à Anciens Combattants Canada et la nécessité de veiller à ce que les vétérans encore en service disposent des outils dont ils ont besoin pour bien s’acquitter de leur tâche.</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Nous appuyons également des programmes tels que les initiatives de soutien par les pairs, comme le </a:t>
            </a:r>
            <a:r>
              <a:rPr lang="fr-CA" sz="1800" i="1" kern="100" dirty="0">
                <a:effectLst/>
                <a:latin typeface="Aptos" panose="020B0004020202020204" pitchFamily="34" charset="0"/>
                <a:ea typeface="Aptos" panose="020B0004020202020204" pitchFamily="34" charset="0"/>
                <a:cs typeface="Times New Roman" panose="02020603050405020304" pitchFamily="18" charset="0"/>
              </a:rPr>
              <a:t>café Buddy Check</a:t>
            </a:r>
            <a:r>
              <a:rPr lang="fr-CA" sz="1800" kern="100" dirty="0">
                <a:effectLst/>
                <a:latin typeface="Aptos" panose="020B0004020202020204" pitchFamily="34" charset="0"/>
                <a:ea typeface="Aptos" panose="020B0004020202020204" pitchFamily="34" charset="0"/>
                <a:cs typeface="Times New Roman" panose="02020603050405020304" pitchFamily="18" charset="0"/>
              </a:rPr>
              <a:t> et </a:t>
            </a:r>
            <a:r>
              <a:rPr lang="fr-CA" sz="1800" i="1" kern="100" dirty="0">
                <a:effectLst/>
                <a:latin typeface="Aptos" panose="020B0004020202020204" pitchFamily="34" charset="0"/>
                <a:ea typeface="Aptos" panose="020B0004020202020204" pitchFamily="34" charset="0"/>
                <a:cs typeface="Times New Roman" panose="02020603050405020304" pitchFamily="18" charset="0"/>
              </a:rPr>
              <a:t>l’Opération </a:t>
            </a:r>
            <a:r>
              <a:rPr lang="fr-CA" sz="1800" i="1" kern="100" dirty="0" err="1">
                <a:effectLst/>
                <a:latin typeface="Aptos" panose="020B0004020202020204" pitchFamily="34" charset="0"/>
                <a:ea typeface="Aptos" panose="020B0004020202020204" pitchFamily="34" charset="0"/>
                <a:cs typeface="Times New Roman" panose="02020603050405020304" pitchFamily="18" charset="0"/>
              </a:rPr>
              <a:t>Vet</a:t>
            </a:r>
            <a:r>
              <a:rPr lang="fr-CA" sz="1800" i="1" kern="100" dirty="0">
                <a:effectLst/>
                <a:latin typeface="Aptos" panose="020B0004020202020204" pitchFamily="34" charset="0"/>
                <a:ea typeface="Aptos" panose="020B0004020202020204" pitchFamily="34" charset="0"/>
                <a:cs typeface="Times New Roman" panose="02020603050405020304" pitchFamily="18" charset="0"/>
              </a:rPr>
              <a:t> </a:t>
            </a:r>
            <a:r>
              <a:rPr lang="fr-CA" sz="1800" i="1" kern="100" dirty="0" err="1">
                <a:effectLst/>
                <a:latin typeface="Aptos" panose="020B0004020202020204" pitchFamily="34" charset="0"/>
                <a:ea typeface="Aptos" panose="020B0004020202020204" pitchFamily="34" charset="0"/>
                <a:cs typeface="Times New Roman" panose="02020603050405020304" pitchFamily="18" charset="0"/>
              </a:rPr>
              <a:t>Build</a:t>
            </a:r>
            <a:r>
              <a:rPr lang="fr-CA" sz="1800" kern="100" dirty="0">
                <a:effectLst/>
                <a:latin typeface="Aptos" panose="020B0004020202020204" pitchFamily="34" charset="0"/>
                <a:ea typeface="Aptos" panose="020B0004020202020204" pitchFamily="34" charset="0"/>
                <a:cs typeface="Times New Roman" panose="02020603050405020304" pitchFamily="18" charset="0"/>
              </a:rPr>
              <a:t>.</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En juillet et en décembre, nous remplissons des colis cadeaux pour les troupes à l’étranger dans le cadre de l’Opération Père Noël et de l’Opération fête du Canada des Forces armées canadiennes.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Nous offrons des bourses d’études aux membres des familles des vétérans.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L’Auxiliaire féminin a été créé à l’origine par les épouses de vétérans. Il demeure un élément important de nombreuses filiales de la Légion et continue d’organiser des services de soutien et des événements spéciaux dans les communautés à travers le pays.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lvl="0" indent="-171450">
              <a:buFont typeface="Arial" panose="020B0604020202020204" pitchFamily="34" charset="0"/>
              <a:buChar char="•"/>
            </a:pPr>
            <a:endParaRPr lang="en-CA"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8</a:t>
            </a:fld>
            <a:endParaRPr lang="en-US" dirty="0"/>
          </a:p>
        </p:txBody>
      </p:sp>
    </p:spTree>
    <p:extLst>
      <p:ext uri="{BB962C8B-B14F-4D97-AF65-F5344CB8AC3E}">
        <p14:creationId xmlns:p14="http://schemas.microsoft.com/office/powerpoint/2010/main" val="1838560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77690"/>
          </a:xfrm>
        </p:spPr>
        <p:txBody>
          <a:bodyPr/>
          <a:lstStyle/>
          <a:p>
            <a:pPr marL="342900" lvl="0" indent="-34290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Nous organisons et participons à de nombreuses activités en rapport avec le Souvenir tout au long de l’année.</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Grâce à notre Campagne nationale du coquelicot, qui débute le dernier vendredi d’octobre, nous recevons des millions de dollars en dons de la part de généreux Canadiens. Ces Fonds du coquelicot sont réinvestis dans la collectivité pour aider les vétérans, leurs familles et nos communautés. Nous offrons plusieurs façons de faire des dons, y compris les boîtes traditionnelles et les boîtes de dons sans contact, ainsi qu’en ligne à Légion.ca.</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Nous organisons et supervisons la cérémonie du Souvenir au Monument commémoratif de guerre à Ottawa. Nous sélectionnons la Mère nationale de la Croix d’argent à partir des nominations faites par les personnes canadiennes, et le 11 novembre, elle dépose une couronne au nom de toutes les mères et familles qui ont perdu un enfant au service de leur pays. Nos filiales locales organisent également de nombreuses cérémonies.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Dans le cadre de la période du Souvenir, nous présentons également une Pluie de coquelicots sur la Colline du Parlement et sur le bâtiment du Sénat, avec des coquelicots virtuels défilant sur l’édifice du Centre le soir. Cela est retransmis en direct sur Facebook pour que tout le monde puisse le voir. Les Canadiens et Canadiennes nous envoient des photos de vétérans, qui sont également affichées sur un mur d’honneur virtuel sur la Colline.</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Des monuments canadiens s’illuminent également pour la commémoration : des lieux comme la Tour CN et le stade BC Place à Vancouver.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Pendant la campagne, nous menons notre initiative </a:t>
            </a:r>
            <a:r>
              <a:rPr lang="fr-CA" sz="1800" i="1" kern="100" dirty="0">
                <a:effectLst/>
                <a:latin typeface="Aptos" panose="020B0004020202020204" pitchFamily="34" charset="0"/>
                <a:ea typeface="Aptos" panose="020B0004020202020204" pitchFamily="34" charset="0"/>
                <a:cs typeface="Times New Roman" panose="02020603050405020304" pitchFamily="18" charset="0"/>
              </a:rPr>
              <a:t>Histoires de coquelicots</a:t>
            </a:r>
            <a:r>
              <a:rPr lang="fr-CA" sz="1800" kern="100" dirty="0">
                <a:effectLst/>
                <a:latin typeface="Aptos" panose="020B0004020202020204" pitchFamily="34" charset="0"/>
                <a:ea typeface="Aptos" panose="020B0004020202020204" pitchFamily="34" charset="0"/>
                <a:cs typeface="Times New Roman" panose="02020603050405020304" pitchFamily="18" charset="0"/>
              </a:rPr>
              <a:t>. Les gens peuvent se rendre sur le site poppystories.ca pour balayer leur coquelicot et découvrir l’histoire d’un vétéran canadien. L’an dernier, nous avons mis l’accent sur les gardiens de la paix.</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Chaque année, nous aidons également à promouvoir le Souvenir grâce à notre Concours national du Souvenir pour les jeunes. La Fondation nationale Légion — avec l’appui de la Légion royale canadienne et des écoles à travers le pays — invite nos jeunes à rendre hommage à nos vétérans par le biais d’œuvres d’art, de textes et de vidéos.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buFont typeface="Arial" panose="020B0604020202020204" pitchFamily="34" charset="0"/>
              <a:buNone/>
            </a:pPr>
            <a:endParaRPr lang="en-CA" dirty="0"/>
          </a:p>
          <a:p>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9</a:t>
            </a:fld>
            <a:endParaRPr lang="en-US" dirty="0"/>
          </a:p>
        </p:txBody>
      </p:sp>
    </p:spTree>
    <p:extLst>
      <p:ext uri="{BB962C8B-B14F-4D97-AF65-F5344CB8AC3E}">
        <p14:creationId xmlns:p14="http://schemas.microsoft.com/office/powerpoint/2010/main" val="12900519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59E94D-F972-B244-A18C-7A69DD23AB6C}"/>
              </a:ext>
            </a:extLst>
          </p:cNvPr>
          <p:cNvPicPr>
            <a:picLocks noChangeAspect="1"/>
          </p:cNvPicPr>
          <p:nvPr userDrawn="1"/>
        </p:nvPicPr>
        <p:blipFill>
          <a:blip r:embed="rId2">
            <a:alphaModFix amt="5000"/>
          </a:blip>
          <a:stretch>
            <a:fillRect/>
          </a:stretch>
        </p:blipFill>
        <p:spPr>
          <a:xfrm>
            <a:off x="9049299" y="2537417"/>
            <a:ext cx="6284376" cy="5802199"/>
          </a:xfrm>
          <a:prstGeom prst="rect">
            <a:avLst/>
          </a:prstGeom>
        </p:spPr>
      </p:pic>
      <p:pic>
        <p:nvPicPr>
          <p:cNvPr id="11" name="Picture 10">
            <a:extLst>
              <a:ext uri="{FF2B5EF4-FFF2-40B4-BE49-F238E27FC236}">
                <a16:creationId xmlns:a16="http://schemas.microsoft.com/office/drawing/2014/main" id="{1096B199-8C77-1445-99D3-3E90B13D62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24533" y="6446382"/>
            <a:ext cx="856242" cy="299787"/>
          </a:xfrm>
          <a:prstGeom prst="rect">
            <a:avLst/>
          </a:prstGeom>
        </p:spPr>
      </p:pic>
      <p:cxnSp>
        <p:nvCxnSpPr>
          <p:cNvPr id="12" name="Straight Connector 11">
            <a:extLst>
              <a:ext uri="{FF2B5EF4-FFF2-40B4-BE49-F238E27FC236}">
                <a16:creationId xmlns:a16="http://schemas.microsoft.com/office/drawing/2014/main" id="{D092CFEF-8BD1-3749-8631-383F400B4B1E}"/>
              </a:ext>
            </a:extLst>
          </p:cNvPr>
          <p:cNvCxnSpPr>
            <a:cxnSpLocks/>
          </p:cNvCxnSpPr>
          <p:nvPr userDrawn="1"/>
        </p:nvCxnSpPr>
        <p:spPr>
          <a:xfrm flipV="1">
            <a:off x="911225" y="6332048"/>
            <a:ext cx="8191524" cy="25890"/>
          </a:xfrm>
          <a:prstGeom prst="line">
            <a:avLst/>
          </a:prstGeom>
          <a:ln>
            <a:solidFill>
              <a:srgbClr val="231F2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BF7B3F7-D20E-1F4F-A96A-7B1FE4BAF2D1}"/>
              </a:ext>
            </a:extLst>
          </p:cNvPr>
          <p:cNvSpPr txBox="1"/>
          <p:nvPr userDrawn="1"/>
        </p:nvSpPr>
        <p:spPr>
          <a:xfrm>
            <a:off x="924774" y="6523606"/>
            <a:ext cx="3313113" cy="184666"/>
          </a:xfrm>
          <a:prstGeom prst="rect">
            <a:avLst/>
          </a:prstGeom>
          <a:noFill/>
        </p:spPr>
        <p:txBody>
          <a:bodyPr wrap="square" rtlCol="0">
            <a:spAutoFit/>
          </a:bodyPr>
          <a:lstStyle/>
          <a:p>
            <a:fld id="{9F40952D-2C21-B546-B603-D09D1B7B1171}" type="datetime1">
              <a:rPr lang="en-CA" sz="600" b="1" cap="all" spc="300" baseline="0" smtClean="0">
                <a:solidFill>
                  <a:srgbClr val="231F20">
                    <a:alpha val="25000"/>
                  </a:srgbClr>
                </a:solidFill>
                <a:latin typeface="Arial Black" panose="020B0604020202020204" pitchFamily="34" charset="0"/>
                <a:cs typeface="Arial Black" panose="020B0604020202020204" pitchFamily="34" charset="0"/>
              </a:rPr>
              <a:t>2024-05-03</a:t>
            </a:fld>
            <a:endParaRPr lang="en-US" sz="600" b="1" u="sng" cap="all" spc="300" baseline="0" dirty="0">
              <a:solidFill>
                <a:srgbClr val="231F20">
                  <a:alpha val="25000"/>
                </a:srgbClr>
              </a:solidFill>
              <a:latin typeface="Arial Black" panose="020B0604020202020204" pitchFamily="34" charset="0"/>
              <a:cs typeface="Arial Black" panose="020B0604020202020204" pitchFamily="34" charset="0"/>
            </a:endParaRPr>
          </a:p>
        </p:txBody>
      </p:sp>
      <p:sp>
        <p:nvSpPr>
          <p:cNvPr id="14" name="TextBox 13">
            <a:extLst>
              <a:ext uri="{FF2B5EF4-FFF2-40B4-BE49-F238E27FC236}">
                <a16:creationId xmlns:a16="http://schemas.microsoft.com/office/drawing/2014/main" id="{10A6DBCB-2E1D-FE4F-9341-D85BBCA642E5}"/>
              </a:ext>
            </a:extLst>
          </p:cNvPr>
          <p:cNvSpPr txBox="1"/>
          <p:nvPr userDrawn="1"/>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©THE ROYAL CANADIAN LEGION</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cxnSp>
        <p:nvCxnSpPr>
          <p:cNvPr id="16" name="Straight Connector 15">
            <a:extLst>
              <a:ext uri="{FF2B5EF4-FFF2-40B4-BE49-F238E27FC236}">
                <a16:creationId xmlns:a16="http://schemas.microsoft.com/office/drawing/2014/main" id="{2A7470AE-077B-C244-A8EC-F7E7C273CC38}"/>
              </a:ext>
            </a:extLst>
          </p:cNvPr>
          <p:cNvCxnSpPr/>
          <p:nvPr userDrawn="1"/>
        </p:nvCxnSpPr>
        <p:spPr>
          <a:xfrm>
            <a:off x="1078883" y="663866"/>
            <a:ext cx="1408436" cy="0"/>
          </a:xfrm>
          <a:prstGeom prst="line">
            <a:avLst/>
          </a:prstGeom>
          <a:ln w="19050">
            <a:solidFill>
              <a:srgbClr val="327DC8"/>
            </a:solidFill>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FE80AE78-F47C-F14A-9BDD-A79081A918BF}"/>
              </a:ext>
            </a:extLst>
          </p:cNvPr>
          <p:cNvSpPr>
            <a:spLocks noGrp="1"/>
          </p:cNvSpPr>
          <p:nvPr>
            <p:ph type="body" sz="quarter" idx="11" hasCustomPrompt="1"/>
          </p:nvPr>
        </p:nvSpPr>
        <p:spPr>
          <a:xfrm>
            <a:off x="1078883" y="1698805"/>
            <a:ext cx="6003789" cy="1303843"/>
          </a:xfrm>
        </p:spPr>
        <p:txBody>
          <a:bodyPr lIns="0" tIns="0" rIns="0" bIns="0">
            <a:noAutofit/>
          </a:bodyPr>
          <a:lstStyle>
            <a:lvl1pPr marL="0" indent="0">
              <a:buNone/>
              <a:defRPr sz="4500" b="1" baseline="0">
                <a:latin typeface="Arial" panose="020B0604020202020204" pitchFamily="34" charset="0"/>
                <a:cs typeface="Arial" panose="020B0604020202020204" pitchFamily="34" charset="0"/>
              </a:defRPr>
            </a:lvl1pPr>
          </a:lstStyle>
          <a:p>
            <a:pPr lvl="0"/>
            <a:r>
              <a:rPr lang="en-US" dirty="0"/>
              <a:t>Single column text </a:t>
            </a:r>
            <a:br>
              <a:rPr lang="en-US" dirty="0"/>
            </a:br>
            <a:r>
              <a:rPr lang="en-US" dirty="0"/>
              <a:t>slide without images.</a:t>
            </a:r>
          </a:p>
        </p:txBody>
      </p:sp>
      <p:sp>
        <p:nvSpPr>
          <p:cNvPr id="27" name="Text Placeholder 26">
            <a:extLst>
              <a:ext uri="{FF2B5EF4-FFF2-40B4-BE49-F238E27FC236}">
                <a16:creationId xmlns:a16="http://schemas.microsoft.com/office/drawing/2014/main" id="{8FC493B0-0E01-B94B-859E-AF3B353A219F}"/>
              </a:ext>
            </a:extLst>
          </p:cNvPr>
          <p:cNvSpPr>
            <a:spLocks noGrp="1"/>
          </p:cNvSpPr>
          <p:nvPr>
            <p:ph type="body" sz="quarter" idx="12" hasCustomPrompt="1"/>
          </p:nvPr>
        </p:nvSpPr>
        <p:spPr>
          <a:xfrm>
            <a:off x="1079246" y="3242330"/>
            <a:ext cx="6003426" cy="507483"/>
          </a:xfrm>
        </p:spPr>
        <p:txBody>
          <a:bodyPr lIns="0" tIns="0" rIns="0" bIns="0">
            <a:noAutofit/>
          </a:bodyPr>
          <a:lstStyle>
            <a:lvl1pPr marL="0" indent="0">
              <a:buFontTx/>
              <a:buNone/>
              <a:defRPr sz="2400" b="1" i="0" baseline="0">
                <a:latin typeface="Arial" panose="020B0604020202020204" pitchFamily="34" charset="0"/>
                <a:cs typeface="Arial" panose="020B0604020202020204" pitchFamily="34" charset="0"/>
              </a:defRPr>
            </a:lvl1pPr>
            <a:lvl2pPr marL="457200" indent="0">
              <a:buFontTx/>
              <a:buNone/>
              <a:defRPr sz="2400" baseline="0"/>
            </a:lvl2pPr>
            <a:lvl3pPr marL="914400" indent="0">
              <a:buFontTx/>
              <a:buNone/>
              <a:defRPr sz="2400" baseline="0"/>
            </a:lvl3pPr>
            <a:lvl4pPr marL="1371600" indent="0">
              <a:buFontTx/>
              <a:buNone/>
              <a:defRPr sz="2400" baseline="0"/>
            </a:lvl4pPr>
            <a:lvl5pPr marL="1828800" indent="0">
              <a:buFontTx/>
              <a:buNone/>
              <a:defRPr sz="2400" baseline="0"/>
            </a:lvl5pPr>
          </a:lstStyle>
          <a:p>
            <a:pPr lvl="0"/>
            <a:r>
              <a:rPr lang="en-US" dirty="0" err="1"/>
              <a:t>Fusce</a:t>
            </a:r>
            <a:r>
              <a:rPr lang="en-US" dirty="0"/>
              <a:t> </a:t>
            </a:r>
            <a:r>
              <a:rPr lang="en-US" dirty="0" err="1"/>
              <a:t>aenean</a:t>
            </a:r>
            <a:endParaRPr lang="en-US" dirty="0"/>
          </a:p>
        </p:txBody>
      </p:sp>
      <p:sp>
        <p:nvSpPr>
          <p:cNvPr id="29" name="Text Placeholder 28">
            <a:extLst>
              <a:ext uri="{FF2B5EF4-FFF2-40B4-BE49-F238E27FC236}">
                <a16:creationId xmlns:a16="http://schemas.microsoft.com/office/drawing/2014/main" id="{7A47F1F8-4ADE-CB4D-9AA1-ACF371F0AC01}"/>
              </a:ext>
            </a:extLst>
          </p:cNvPr>
          <p:cNvSpPr>
            <a:spLocks noGrp="1"/>
          </p:cNvSpPr>
          <p:nvPr>
            <p:ph type="body" sz="quarter" idx="13" hasCustomPrompt="1"/>
          </p:nvPr>
        </p:nvSpPr>
        <p:spPr>
          <a:xfrm>
            <a:off x="1079246" y="3751399"/>
            <a:ext cx="6003426" cy="2503681"/>
          </a:xfrm>
        </p:spPr>
        <p:txBody>
          <a:bodyPr lIns="0" tIns="0" rIns="0" bIns="0">
            <a:no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Aenean</a:t>
            </a:r>
            <a:r>
              <a:rPr lang="en-US" dirty="0">
                <a:latin typeface="Arial" panose="020B0604020202020204" pitchFamily="34" charset="0"/>
                <a:cs typeface="Arial" panose="020B0604020202020204" pitchFamily="34" charset="0"/>
              </a:rPr>
              <a:t> lacinia </a:t>
            </a:r>
            <a:r>
              <a:rPr lang="en-US" dirty="0" err="1">
                <a:latin typeface="Arial" panose="020B0604020202020204" pitchFamily="34" charset="0"/>
                <a:cs typeface="Arial" panose="020B0604020202020204" pitchFamily="34" charset="0"/>
              </a:rPr>
              <a:t>bibendum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Integer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erat</a:t>
            </a:r>
            <a:r>
              <a:rPr lang="en-US" dirty="0">
                <a:latin typeface="Arial" panose="020B0604020202020204" pitchFamily="34" charset="0"/>
                <a:cs typeface="Arial" panose="020B0604020202020204" pitchFamily="34" charset="0"/>
              </a:rPr>
              <a:t> a ante </a:t>
            </a:r>
            <a:r>
              <a:rPr lang="en-US" dirty="0" err="1">
                <a:latin typeface="Arial" panose="020B0604020202020204" pitchFamily="34" charset="0"/>
                <a:cs typeface="Arial" panose="020B0604020202020204" pitchFamily="34" charset="0"/>
              </a:rPr>
              <a:t>venenatis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dapibus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Donec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ullamcorper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non </a:t>
            </a:r>
            <a:r>
              <a:rPr lang="en-US" dirty="0" err="1">
                <a:latin typeface="Arial" panose="020B0604020202020204" pitchFamily="34" charset="0"/>
                <a:cs typeface="Arial" panose="020B0604020202020204" pitchFamily="34" charset="0"/>
              </a:rPr>
              <a:t>metus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auctor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fringilla</a:t>
            </a:r>
            <a:r>
              <a:rPr lang="en-US" dirty="0">
                <a:latin typeface="Arial" panose="020B0604020202020204" pitchFamily="34" charset="0"/>
                <a:cs typeface="Arial" panose="020B0604020202020204" pitchFamily="34" charset="0"/>
              </a:rPr>
              <a:t>.</a:t>
            </a:r>
          </a:p>
          <a:p>
            <a:pPr marL="742950" lvl="1" indent="-285750">
              <a:spcAft>
                <a:spcPts val="1200"/>
              </a:spcAft>
              <a:buClr>
                <a:srgbClr val="231F20"/>
              </a:buClr>
              <a:buSzPct val="75000"/>
              <a:buFont typeface="Arial" panose="020B0604020202020204" pitchFamily="34" charset="0"/>
              <a:buChar char="•"/>
            </a:pPr>
            <a:r>
              <a:rPr lang="en-US" dirty="0">
                <a:latin typeface="Arial" panose="020B0604020202020204" pitchFamily="34" charset="0"/>
                <a:cs typeface="Arial" panose="020B0604020202020204" pitchFamily="34" charset="0"/>
              </a:rPr>
              <a:t>Pharetra </a:t>
            </a:r>
            <a:r>
              <a:rPr lang="en-US" dirty="0" err="1">
                <a:latin typeface="Arial" panose="020B0604020202020204" pitchFamily="34" charset="0"/>
                <a:cs typeface="Arial" panose="020B0604020202020204" pitchFamily="34" charset="0"/>
              </a:rPr>
              <a:t>Nullam</a:t>
            </a:r>
            <a:r>
              <a:rPr lang="en-US" dirty="0">
                <a:latin typeface="Arial" panose="020B0604020202020204" pitchFamily="34" charset="0"/>
                <a:cs typeface="Arial" panose="020B0604020202020204" pitchFamily="34" charset="0"/>
              </a:rPr>
              <a:t> Parturient Cras Cursus</a:t>
            </a:r>
          </a:p>
          <a:p>
            <a:pPr marL="742950" lvl="1" indent="-285750">
              <a:spcAft>
                <a:spcPts val="1200"/>
              </a:spcAft>
              <a:buClr>
                <a:srgbClr val="231F20"/>
              </a:buClr>
              <a:buSzPct val="75000"/>
              <a:buFont typeface="Arial" panose="020B0604020202020204" pitchFamily="34" charset="0"/>
              <a:buChar char="•"/>
            </a:pPr>
            <a:r>
              <a:rPr lang="en-US" dirty="0" err="1">
                <a:latin typeface="Arial" panose="020B0604020202020204" pitchFamily="34" charset="0"/>
                <a:cs typeface="Arial" panose="020B0604020202020204" pitchFamily="34" charset="0"/>
              </a:rPr>
              <a:t>Tortor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Euismod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8015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91406D6-D5F1-8B4B-ADE9-5C3CC8BBF3FB}"/>
              </a:ext>
            </a:extLst>
          </p:cNvPr>
          <p:cNvCxnSpPr/>
          <p:nvPr userDrawn="1"/>
        </p:nvCxnSpPr>
        <p:spPr>
          <a:xfrm>
            <a:off x="1078883" y="663866"/>
            <a:ext cx="1408436" cy="0"/>
          </a:xfrm>
          <a:prstGeom prst="line">
            <a:avLst/>
          </a:prstGeom>
          <a:ln w="19050">
            <a:solidFill>
              <a:srgbClr val="327DC8"/>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FB54DD4-921A-8446-BFEE-86A239B9B2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4533" y="6446382"/>
            <a:ext cx="856242" cy="299787"/>
          </a:xfrm>
          <a:prstGeom prst="rect">
            <a:avLst/>
          </a:prstGeom>
        </p:spPr>
      </p:pic>
      <p:cxnSp>
        <p:nvCxnSpPr>
          <p:cNvPr id="14" name="Straight Connector 13">
            <a:extLst>
              <a:ext uri="{FF2B5EF4-FFF2-40B4-BE49-F238E27FC236}">
                <a16:creationId xmlns:a16="http://schemas.microsoft.com/office/drawing/2014/main" id="{867CDC42-D409-1441-8C82-028261D40E0A}"/>
              </a:ext>
            </a:extLst>
          </p:cNvPr>
          <p:cNvCxnSpPr/>
          <p:nvPr userDrawn="1"/>
        </p:nvCxnSpPr>
        <p:spPr>
          <a:xfrm>
            <a:off x="911225" y="6345238"/>
            <a:ext cx="10369550" cy="0"/>
          </a:xfrm>
          <a:prstGeom prst="line">
            <a:avLst/>
          </a:prstGeom>
          <a:ln>
            <a:solidFill>
              <a:srgbClr val="231F2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251CB53-7523-0344-BA40-599C772AAC6D}"/>
              </a:ext>
            </a:extLst>
          </p:cNvPr>
          <p:cNvSpPr txBox="1"/>
          <p:nvPr userDrawn="1"/>
        </p:nvSpPr>
        <p:spPr>
          <a:xfrm>
            <a:off x="924774" y="6523606"/>
            <a:ext cx="3313113" cy="184666"/>
          </a:xfrm>
          <a:prstGeom prst="rect">
            <a:avLst/>
          </a:prstGeom>
          <a:noFill/>
        </p:spPr>
        <p:txBody>
          <a:bodyPr wrap="square" rtlCol="0">
            <a:spAutoFit/>
          </a:bodyPr>
          <a:lstStyle/>
          <a:p>
            <a:fld id="{928C232A-74C5-A443-BDD2-425645DE38C8}" type="datetime1">
              <a:rPr lang="en-CA" sz="600" b="1" cap="all" spc="300" baseline="0" smtClean="0">
                <a:solidFill>
                  <a:srgbClr val="231F20">
                    <a:alpha val="25000"/>
                  </a:srgbClr>
                </a:solidFill>
                <a:latin typeface="Arial Black" panose="020B0604020202020204" pitchFamily="34" charset="0"/>
                <a:cs typeface="Arial Black" panose="020B0604020202020204" pitchFamily="34" charset="0"/>
              </a:rPr>
              <a:t>2024-05-03</a:t>
            </a:fld>
            <a:endParaRPr lang="en-US" sz="600" b="1" u="sng" cap="all" spc="300" baseline="0" dirty="0">
              <a:solidFill>
                <a:srgbClr val="231F20">
                  <a:alpha val="25000"/>
                </a:srgbClr>
              </a:solidFill>
              <a:latin typeface="Arial Black" panose="020B0604020202020204" pitchFamily="34" charset="0"/>
              <a:cs typeface="Arial Black" panose="020B0604020202020204" pitchFamily="34" charset="0"/>
            </a:endParaRPr>
          </a:p>
        </p:txBody>
      </p:sp>
      <p:sp>
        <p:nvSpPr>
          <p:cNvPr id="16" name="TextBox 15">
            <a:extLst>
              <a:ext uri="{FF2B5EF4-FFF2-40B4-BE49-F238E27FC236}">
                <a16:creationId xmlns:a16="http://schemas.microsoft.com/office/drawing/2014/main" id="{84CCCBAB-C68A-174F-B561-202C748ABFED}"/>
              </a:ext>
            </a:extLst>
          </p:cNvPr>
          <p:cNvSpPr txBox="1"/>
          <p:nvPr userDrawn="1"/>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©THE ROYAL CANADIAN LEGION</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sp>
        <p:nvSpPr>
          <p:cNvPr id="21" name="Text Placeholder 23">
            <a:extLst>
              <a:ext uri="{FF2B5EF4-FFF2-40B4-BE49-F238E27FC236}">
                <a16:creationId xmlns:a16="http://schemas.microsoft.com/office/drawing/2014/main" id="{2338C63D-6B99-554B-9154-3B6A13203269}"/>
              </a:ext>
            </a:extLst>
          </p:cNvPr>
          <p:cNvSpPr>
            <a:spLocks noGrp="1"/>
          </p:cNvSpPr>
          <p:nvPr>
            <p:ph type="body" sz="quarter" idx="11" hasCustomPrompt="1"/>
          </p:nvPr>
        </p:nvSpPr>
        <p:spPr>
          <a:xfrm>
            <a:off x="1078883" y="1698805"/>
            <a:ext cx="6003789" cy="1303843"/>
          </a:xfrm>
        </p:spPr>
        <p:txBody>
          <a:bodyPr lIns="0" tIns="0" rIns="0" bIns="0">
            <a:noAutofit/>
          </a:bodyPr>
          <a:lstStyle>
            <a:lvl1pPr marL="0" indent="0">
              <a:buNone/>
              <a:defRPr sz="4500" b="1" baseline="0">
                <a:latin typeface="Arial" panose="020B0604020202020204" pitchFamily="34" charset="0"/>
                <a:cs typeface="Arial" panose="020B0604020202020204" pitchFamily="34" charset="0"/>
              </a:defRPr>
            </a:lvl1pPr>
          </a:lstStyle>
          <a:p>
            <a:pPr lvl="0"/>
            <a:r>
              <a:rPr lang="en-US" dirty="0"/>
              <a:t>Single column text </a:t>
            </a:r>
            <a:br>
              <a:rPr lang="en-US" dirty="0"/>
            </a:br>
            <a:r>
              <a:rPr lang="en-US" dirty="0"/>
              <a:t>slide with images.</a:t>
            </a:r>
          </a:p>
        </p:txBody>
      </p:sp>
      <p:sp>
        <p:nvSpPr>
          <p:cNvPr id="22" name="Text Placeholder 26">
            <a:extLst>
              <a:ext uri="{FF2B5EF4-FFF2-40B4-BE49-F238E27FC236}">
                <a16:creationId xmlns:a16="http://schemas.microsoft.com/office/drawing/2014/main" id="{35896873-9925-D044-B0B4-262C3CA96079}"/>
              </a:ext>
            </a:extLst>
          </p:cNvPr>
          <p:cNvSpPr>
            <a:spLocks noGrp="1"/>
          </p:cNvSpPr>
          <p:nvPr>
            <p:ph type="body" sz="quarter" idx="12" hasCustomPrompt="1"/>
          </p:nvPr>
        </p:nvSpPr>
        <p:spPr>
          <a:xfrm>
            <a:off x="1079246" y="3242330"/>
            <a:ext cx="6003426" cy="507483"/>
          </a:xfrm>
        </p:spPr>
        <p:txBody>
          <a:bodyPr lIns="0" tIns="0" rIns="0" bIns="0">
            <a:noAutofit/>
          </a:bodyPr>
          <a:lstStyle>
            <a:lvl1pPr marL="0" indent="0">
              <a:buFontTx/>
              <a:buNone/>
              <a:defRPr sz="2400" b="1" i="0" baseline="0">
                <a:latin typeface="Arial" panose="020B0604020202020204" pitchFamily="34" charset="0"/>
                <a:cs typeface="Arial" panose="020B0604020202020204" pitchFamily="34" charset="0"/>
              </a:defRPr>
            </a:lvl1pPr>
            <a:lvl2pPr marL="457200" indent="0">
              <a:buFontTx/>
              <a:buNone/>
              <a:defRPr sz="2400" baseline="0"/>
            </a:lvl2pPr>
            <a:lvl3pPr marL="914400" indent="0">
              <a:buFontTx/>
              <a:buNone/>
              <a:defRPr sz="2400" baseline="0"/>
            </a:lvl3pPr>
            <a:lvl4pPr marL="1371600" indent="0">
              <a:buFontTx/>
              <a:buNone/>
              <a:defRPr sz="2400" baseline="0"/>
            </a:lvl4pPr>
            <a:lvl5pPr marL="1828800" indent="0">
              <a:buFontTx/>
              <a:buNone/>
              <a:defRPr sz="2400" baseline="0"/>
            </a:lvl5pPr>
          </a:lstStyle>
          <a:p>
            <a:pPr lvl="0"/>
            <a:r>
              <a:rPr lang="en-US" dirty="0" err="1"/>
              <a:t>Fusce</a:t>
            </a:r>
            <a:r>
              <a:rPr lang="en-US" dirty="0"/>
              <a:t> </a:t>
            </a:r>
            <a:r>
              <a:rPr lang="en-US" dirty="0" err="1"/>
              <a:t>aenean</a:t>
            </a:r>
            <a:endParaRPr lang="en-US" dirty="0"/>
          </a:p>
        </p:txBody>
      </p:sp>
      <p:sp>
        <p:nvSpPr>
          <p:cNvPr id="23" name="Text Placeholder 28">
            <a:extLst>
              <a:ext uri="{FF2B5EF4-FFF2-40B4-BE49-F238E27FC236}">
                <a16:creationId xmlns:a16="http://schemas.microsoft.com/office/drawing/2014/main" id="{832AEBF6-1F54-4149-A84B-01B23C3E7FFB}"/>
              </a:ext>
            </a:extLst>
          </p:cNvPr>
          <p:cNvSpPr>
            <a:spLocks noGrp="1"/>
          </p:cNvSpPr>
          <p:nvPr>
            <p:ph type="body" sz="quarter" idx="13" hasCustomPrompt="1"/>
          </p:nvPr>
        </p:nvSpPr>
        <p:spPr>
          <a:xfrm>
            <a:off x="1079246" y="3751399"/>
            <a:ext cx="6003426" cy="2503681"/>
          </a:xfrm>
        </p:spPr>
        <p:txBody>
          <a:bodyPr lIns="0" tIns="0" rIns="0" bIns="0">
            <a:no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Aenean</a:t>
            </a:r>
            <a:r>
              <a:rPr lang="en-US" dirty="0">
                <a:latin typeface="Arial" panose="020B0604020202020204" pitchFamily="34" charset="0"/>
                <a:cs typeface="Arial" panose="020B0604020202020204" pitchFamily="34" charset="0"/>
              </a:rPr>
              <a:t> lacinia </a:t>
            </a:r>
            <a:r>
              <a:rPr lang="en-US" dirty="0" err="1">
                <a:latin typeface="Arial" panose="020B0604020202020204" pitchFamily="34" charset="0"/>
                <a:cs typeface="Arial" panose="020B0604020202020204" pitchFamily="34" charset="0"/>
              </a:rPr>
              <a:t>bibendum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Integer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erat</a:t>
            </a:r>
            <a:r>
              <a:rPr lang="en-US" dirty="0">
                <a:latin typeface="Arial" panose="020B0604020202020204" pitchFamily="34" charset="0"/>
                <a:cs typeface="Arial" panose="020B0604020202020204" pitchFamily="34" charset="0"/>
              </a:rPr>
              <a:t> a ante </a:t>
            </a:r>
            <a:r>
              <a:rPr lang="en-US" dirty="0" err="1">
                <a:latin typeface="Arial" panose="020B0604020202020204" pitchFamily="34" charset="0"/>
                <a:cs typeface="Arial" panose="020B0604020202020204" pitchFamily="34" charset="0"/>
              </a:rPr>
              <a:t>venenatis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dapibus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Donec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ullamcorper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non </a:t>
            </a:r>
            <a:r>
              <a:rPr lang="en-US" dirty="0" err="1">
                <a:latin typeface="Arial" panose="020B0604020202020204" pitchFamily="34" charset="0"/>
                <a:cs typeface="Arial" panose="020B0604020202020204" pitchFamily="34" charset="0"/>
              </a:rPr>
              <a:t>metus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auctor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fringilla</a:t>
            </a:r>
            <a:r>
              <a:rPr lang="en-US" dirty="0">
                <a:latin typeface="Arial" panose="020B0604020202020204" pitchFamily="34" charset="0"/>
                <a:cs typeface="Arial" panose="020B0604020202020204" pitchFamily="34" charset="0"/>
              </a:rPr>
              <a:t>.</a:t>
            </a:r>
          </a:p>
          <a:p>
            <a:pPr marL="742950" lvl="1" indent="-285750">
              <a:spcAft>
                <a:spcPts val="1200"/>
              </a:spcAft>
              <a:buClr>
                <a:srgbClr val="231F20"/>
              </a:buClr>
              <a:buSzPct val="75000"/>
              <a:buFont typeface="Arial" panose="020B0604020202020204" pitchFamily="34" charset="0"/>
              <a:buChar char="•"/>
            </a:pPr>
            <a:r>
              <a:rPr lang="en-US" dirty="0">
                <a:latin typeface="Arial" panose="020B0604020202020204" pitchFamily="34" charset="0"/>
                <a:cs typeface="Arial" panose="020B0604020202020204" pitchFamily="34" charset="0"/>
              </a:rPr>
              <a:t>Pharetra </a:t>
            </a:r>
            <a:r>
              <a:rPr lang="en-US" dirty="0" err="1">
                <a:latin typeface="Arial" panose="020B0604020202020204" pitchFamily="34" charset="0"/>
                <a:cs typeface="Arial" panose="020B0604020202020204" pitchFamily="34" charset="0"/>
              </a:rPr>
              <a:t>Nullam</a:t>
            </a:r>
            <a:r>
              <a:rPr lang="en-US" dirty="0">
                <a:latin typeface="Arial" panose="020B0604020202020204" pitchFamily="34" charset="0"/>
                <a:cs typeface="Arial" panose="020B0604020202020204" pitchFamily="34" charset="0"/>
              </a:rPr>
              <a:t> Parturient Cras Cursus</a:t>
            </a:r>
          </a:p>
          <a:p>
            <a:pPr marL="742950" lvl="1" indent="-285750">
              <a:spcAft>
                <a:spcPts val="1200"/>
              </a:spcAft>
              <a:buClr>
                <a:srgbClr val="231F20"/>
              </a:buClr>
              <a:buSzPct val="75000"/>
              <a:buFont typeface="Arial" panose="020B0604020202020204" pitchFamily="34" charset="0"/>
              <a:buChar char="•"/>
            </a:pPr>
            <a:r>
              <a:rPr lang="en-US" dirty="0" err="1">
                <a:latin typeface="Arial" panose="020B0604020202020204" pitchFamily="34" charset="0"/>
                <a:cs typeface="Arial" panose="020B0604020202020204" pitchFamily="34" charset="0"/>
              </a:rPr>
              <a:t>Tortor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Euismod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endParaRPr lang="en-US" dirty="0">
              <a:latin typeface="Arial" panose="020B0604020202020204" pitchFamily="34" charset="0"/>
              <a:cs typeface="Arial" panose="020B0604020202020204" pitchFamily="34" charset="0"/>
            </a:endParaRPr>
          </a:p>
        </p:txBody>
      </p:sp>
      <p:sp>
        <p:nvSpPr>
          <p:cNvPr id="28" name="Picture Placeholder 24">
            <a:extLst>
              <a:ext uri="{FF2B5EF4-FFF2-40B4-BE49-F238E27FC236}">
                <a16:creationId xmlns:a16="http://schemas.microsoft.com/office/drawing/2014/main" id="{79348CC8-6135-F24E-B027-7C4CC44BCCFF}"/>
              </a:ext>
            </a:extLst>
          </p:cNvPr>
          <p:cNvSpPr>
            <a:spLocks noGrp="1"/>
          </p:cNvSpPr>
          <p:nvPr>
            <p:ph type="pic" sz="quarter" idx="15"/>
          </p:nvPr>
        </p:nvSpPr>
        <p:spPr>
          <a:xfrm>
            <a:off x="7932738" y="906463"/>
            <a:ext cx="3348037" cy="1584325"/>
          </a:xfrm>
        </p:spPr>
        <p:txBody>
          <a:bodyPr/>
          <a:lstStyle/>
          <a:p>
            <a:endParaRPr lang="en-US" dirty="0"/>
          </a:p>
        </p:txBody>
      </p:sp>
      <p:sp>
        <p:nvSpPr>
          <p:cNvPr id="29" name="Picture Placeholder 24">
            <a:extLst>
              <a:ext uri="{FF2B5EF4-FFF2-40B4-BE49-F238E27FC236}">
                <a16:creationId xmlns:a16="http://schemas.microsoft.com/office/drawing/2014/main" id="{0FEE6A94-47B3-DF40-AC03-40AD74F9FF5D}"/>
              </a:ext>
            </a:extLst>
          </p:cNvPr>
          <p:cNvSpPr>
            <a:spLocks noGrp="1"/>
          </p:cNvSpPr>
          <p:nvPr>
            <p:ph type="pic" sz="quarter" idx="16"/>
          </p:nvPr>
        </p:nvSpPr>
        <p:spPr>
          <a:xfrm>
            <a:off x="7932738" y="2636111"/>
            <a:ext cx="3348037" cy="1584325"/>
          </a:xfrm>
        </p:spPr>
        <p:txBody>
          <a:bodyPr/>
          <a:lstStyle/>
          <a:p>
            <a:endParaRPr lang="en-US" dirty="0"/>
          </a:p>
        </p:txBody>
      </p:sp>
      <p:sp>
        <p:nvSpPr>
          <p:cNvPr id="30" name="Picture Placeholder 24">
            <a:extLst>
              <a:ext uri="{FF2B5EF4-FFF2-40B4-BE49-F238E27FC236}">
                <a16:creationId xmlns:a16="http://schemas.microsoft.com/office/drawing/2014/main" id="{CB4DC07D-5F32-014E-80A0-E40D30049FD1}"/>
              </a:ext>
            </a:extLst>
          </p:cNvPr>
          <p:cNvSpPr>
            <a:spLocks noGrp="1"/>
          </p:cNvSpPr>
          <p:nvPr>
            <p:ph type="pic" sz="quarter" idx="17"/>
          </p:nvPr>
        </p:nvSpPr>
        <p:spPr>
          <a:xfrm>
            <a:off x="7932738" y="4365759"/>
            <a:ext cx="3348037" cy="1584325"/>
          </a:xfrm>
        </p:spPr>
        <p:txBody>
          <a:bodyPr/>
          <a:lstStyle/>
          <a:p>
            <a:endParaRPr lang="en-US" dirty="0"/>
          </a:p>
        </p:txBody>
      </p:sp>
    </p:spTree>
    <p:extLst>
      <p:ext uri="{BB962C8B-B14F-4D97-AF65-F5344CB8AC3E}">
        <p14:creationId xmlns:p14="http://schemas.microsoft.com/office/powerpoint/2010/main" val="3609980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762DA7D-594E-754D-8074-B19B4EB0A26B}"/>
              </a:ext>
            </a:extLst>
          </p:cNvPr>
          <p:cNvCxnSpPr/>
          <p:nvPr userDrawn="1"/>
        </p:nvCxnSpPr>
        <p:spPr>
          <a:xfrm>
            <a:off x="1078883" y="663866"/>
            <a:ext cx="1408436" cy="0"/>
          </a:xfrm>
          <a:prstGeom prst="line">
            <a:avLst/>
          </a:prstGeom>
          <a:ln w="19050">
            <a:solidFill>
              <a:srgbClr val="327DC8"/>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9F5D6A9-1026-C842-9154-CF6AE2A2D9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4533" y="6446382"/>
            <a:ext cx="856242" cy="299787"/>
          </a:xfrm>
          <a:prstGeom prst="rect">
            <a:avLst/>
          </a:prstGeom>
        </p:spPr>
      </p:pic>
      <p:cxnSp>
        <p:nvCxnSpPr>
          <p:cNvPr id="13" name="Straight Connector 12">
            <a:extLst>
              <a:ext uri="{FF2B5EF4-FFF2-40B4-BE49-F238E27FC236}">
                <a16:creationId xmlns:a16="http://schemas.microsoft.com/office/drawing/2014/main" id="{43C8B559-5487-9049-A96E-B640803D35CF}"/>
              </a:ext>
            </a:extLst>
          </p:cNvPr>
          <p:cNvCxnSpPr/>
          <p:nvPr userDrawn="1"/>
        </p:nvCxnSpPr>
        <p:spPr>
          <a:xfrm>
            <a:off x="911225" y="6345238"/>
            <a:ext cx="10369550" cy="0"/>
          </a:xfrm>
          <a:prstGeom prst="line">
            <a:avLst/>
          </a:prstGeom>
          <a:ln>
            <a:solidFill>
              <a:srgbClr val="231F2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FFE2204-A455-864C-A9B0-49092FC3F8AD}"/>
              </a:ext>
            </a:extLst>
          </p:cNvPr>
          <p:cNvSpPr txBox="1"/>
          <p:nvPr userDrawn="1"/>
        </p:nvSpPr>
        <p:spPr>
          <a:xfrm>
            <a:off x="924774" y="6523606"/>
            <a:ext cx="3313113" cy="184666"/>
          </a:xfrm>
          <a:prstGeom prst="rect">
            <a:avLst/>
          </a:prstGeom>
          <a:noFill/>
        </p:spPr>
        <p:txBody>
          <a:bodyPr wrap="square" rtlCol="0">
            <a:spAutoFit/>
          </a:bodyPr>
          <a:lstStyle/>
          <a:p>
            <a:fld id="{C52924FC-DC08-2442-AAD9-757324E509CD}" type="datetime1">
              <a:rPr lang="en-CA" sz="600" b="1" cap="all" spc="300" baseline="0" smtClean="0">
                <a:solidFill>
                  <a:srgbClr val="231F20">
                    <a:alpha val="25000"/>
                  </a:srgbClr>
                </a:solidFill>
                <a:latin typeface="Arial Black" panose="020B0604020202020204" pitchFamily="34" charset="0"/>
                <a:cs typeface="Arial Black" panose="020B0604020202020204" pitchFamily="34" charset="0"/>
              </a:rPr>
              <a:t>2024-05-03</a:t>
            </a:fld>
            <a:endParaRPr lang="en-US" sz="600" b="1" u="sng" cap="all" spc="300" baseline="0" dirty="0">
              <a:solidFill>
                <a:srgbClr val="231F20">
                  <a:alpha val="25000"/>
                </a:srgbClr>
              </a:solidFill>
              <a:latin typeface="Arial Black" panose="020B0604020202020204" pitchFamily="34" charset="0"/>
              <a:cs typeface="Arial Black" panose="020B0604020202020204" pitchFamily="34" charset="0"/>
            </a:endParaRPr>
          </a:p>
        </p:txBody>
      </p:sp>
      <p:sp>
        <p:nvSpPr>
          <p:cNvPr id="15" name="TextBox 14">
            <a:extLst>
              <a:ext uri="{FF2B5EF4-FFF2-40B4-BE49-F238E27FC236}">
                <a16:creationId xmlns:a16="http://schemas.microsoft.com/office/drawing/2014/main" id="{1CEF119C-1F4B-BE4B-BFE6-D2BF8A49119E}"/>
              </a:ext>
            </a:extLst>
          </p:cNvPr>
          <p:cNvSpPr txBox="1"/>
          <p:nvPr userDrawn="1"/>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©THE ROYAL CANADIAN LEGION</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sp>
        <p:nvSpPr>
          <p:cNvPr id="20" name="Text Placeholder 23">
            <a:extLst>
              <a:ext uri="{FF2B5EF4-FFF2-40B4-BE49-F238E27FC236}">
                <a16:creationId xmlns:a16="http://schemas.microsoft.com/office/drawing/2014/main" id="{D28E4F47-3C68-3141-9D71-4F9C96A82E7F}"/>
              </a:ext>
            </a:extLst>
          </p:cNvPr>
          <p:cNvSpPr>
            <a:spLocks noGrp="1"/>
          </p:cNvSpPr>
          <p:nvPr>
            <p:ph type="body" sz="quarter" idx="11" hasCustomPrompt="1"/>
          </p:nvPr>
        </p:nvSpPr>
        <p:spPr>
          <a:xfrm>
            <a:off x="1078884" y="1698805"/>
            <a:ext cx="4471312" cy="1303843"/>
          </a:xfrm>
        </p:spPr>
        <p:txBody>
          <a:bodyPr lIns="0" tIns="0" rIns="0" bIns="0">
            <a:noAutofit/>
          </a:bodyPr>
          <a:lstStyle>
            <a:lvl1pPr marL="0" indent="0">
              <a:buNone/>
              <a:defRPr sz="4500" b="1" baseline="0">
                <a:latin typeface="Arial" panose="020B0604020202020204" pitchFamily="34" charset="0"/>
                <a:cs typeface="Arial" panose="020B0604020202020204" pitchFamily="34" charset="0"/>
              </a:defRPr>
            </a:lvl1pPr>
          </a:lstStyle>
          <a:p>
            <a:pPr lvl="0"/>
            <a:r>
              <a:rPr lang="en-US" dirty="0"/>
              <a:t>Two column </a:t>
            </a:r>
            <a:br>
              <a:rPr lang="en-US" dirty="0"/>
            </a:br>
            <a:r>
              <a:rPr lang="en-US" dirty="0"/>
              <a:t>text slide</a:t>
            </a:r>
          </a:p>
        </p:txBody>
      </p:sp>
      <p:sp>
        <p:nvSpPr>
          <p:cNvPr id="21" name="Text Placeholder 26">
            <a:extLst>
              <a:ext uri="{FF2B5EF4-FFF2-40B4-BE49-F238E27FC236}">
                <a16:creationId xmlns:a16="http://schemas.microsoft.com/office/drawing/2014/main" id="{A642B34C-3648-BA45-A0B9-94727A70995B}"/>
              </a:ext>
            </a:extLst>
          </p:cNvPr>
          <p:cNvSpPr>
            <a:spLocks noGrp="1"/>
          </p:cNvSpPr>
          <p:nvPr>
            <p:ph type="body" sz="quarter" idx="12" hasCustomPrompt="1"/>
          </p:nvPr>
        </p:nvSpPr>
        <p:spPr>
          <a:xfrm>
            <a:off x="1079246" y="3242330"/>
            <a:ext cx="4470949" cy="507483"/>
          </a:xfrm>
        </p:spPr>
        <p:txBody>
          <a:bodyPr lIns="0" tIns="0" rIns="0" bIns="0">
            <a:noAutofit/>
          </a:bodyPr>
          <a:lstStyle>
            <a:lvl1pPr marL="0" indent="0">
              <a:buFontTx/>
              <a:buNone/>
              <a:defRPr sz="2400" b="1" i="0" baseline="0">
                <a:latin typeface="Arial" panose="020B0604020202020204" pitchFamily="34" charset="0"/>
                <a:cs typeface="Arial" panose="020B0604020202020204" pitchFamily="34" charset="0"/>
              </a:defRPr>
            </a:lvl1pPr>
            <a:lvl2pPr marL="457200" indent="0">
              <a:buFontTx/>
              <a:buNone/>
              <a:defRPr sz="2400" baseline="0"/>
            </a:lvl2pPr>
            <a:lvl3pPr marL="914400" indent="0">
              <a:buFontTx/>
              <a:buNone/>
              <a:defRPr sz="2400" baseline="0"/>
            </a:lvl3pPr>
            <a:lvl4pPr marL="1371600" indent="0">
              <a:buFontTx/>
              <a:buNone/>
              <a:defRPr sz="2400" baseline="0"/>
            </a:lvl4pPr>
            <a:lvl5pPr marL="1828800" indent="0">
              <a:buFontTx/>
              <a:buNone/>
              <a:defRPr sz="2400" baseline="0"/>
            </a:lvl5pPr>
          </a:lstStyle>
          <a:p>
            <a:pPr lvl="0"/>
            <a:r>
              <a:rPr lang="en-US" dirty="0" err="1"/>
              <a:t>Fusce</a:t>
            </a:r>
            <a:r>
              <a:rPr lang="en-US" dirty="0"/>
              <a:t> </a:t>
            </a:r>
            <a:r>
              <a:rPr lang="en-US" dirty="0" err="1"/>
              <a:t>aenean</a:t>
            </a:r>
            <a:endParaRPr lang="en-US" dirty="0"/>
          </a:p>
        </p:txBody>
      </p:sp>
      <p:sp>
        <p:nvSpPr>
          <p:cNvPr id="22" name="Text Placeholder 28">
            <a:extLst>
              <a:ext uri="{FF2B5EF4-FFF2-40B4-BE49-F238E27FC236}">
                <a16:creationId xmlns:a16="http://schemas.microsoft.com/office/drawing/2014/main" id="{81DD768F-5F30-EA4A-A045-5C81CA114A01}"/>
              </a:ext>
            </a:extLst>
          </p:cNvPr>
          <p:cNvSpPr>
            <a:spLocks noGrp="1"/>
          </p:cNvSpPr>
          <p:nvPr>
            <p:ph type="body" sz="quarter" idx="13" hasCustomPrompt="1"/>
          </p:nvPr>
        </p:nvSpPr>
        <p:spPr>
          <a:xfrm>
            <a:off x="1079246" y="3751399"/>
            <a:ext cx="4470949" cy="2503681"/>
          </a:xfrm>
        </p:spPr>
        <p:txBody>
          <a:bodyPr lIns="0" tIns="0" rIns="0" bIns="0">
            <a:no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Aenean</a:t>
            </a:r>
            <a:r>
              <a:rPr lang="en-US" dirty="0">
                <a:latin typeface="Arial" panose="020B0604020202020204" pitchFamily="34" charset="0"/>
                <a:cs typeface="Arial" panose="020B0604020202020204" pitchFamily="34" charset="0"/>
              </a:rPr>
              <a:t> lacinia </a:t>
            </a:r>
            <a:r>
              <a:rPr lang="en-US" dirty="0" err="1">
                <a:latin typeface="Arial" panose="020B0604020202020204" pitchFamily="34" charset="0"/>
                <a:cs typeface="Arial" panose="020B0604020202020204" pitchFamily="34" charset="0"/>
              </a:rPr>
              <a:t>bibendum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Integer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erat</a:t>
            </a:r>
            <a:r>
              <a:rPr lang="en-US" dirty="0">
                <a:latin typeface="Arial" panose="020B0604020202020204" pitchFamily="34" charset="0"/>
                <a:cs typeface="Arial" panose="020B0604020202020204" pitchFamily="34" charset="0"/>
              </a:rPr>
              <a:t> a ante </a:t>
            </a:r>
            <a:r>
              <a:rPr lang="en-US" dirty="0" err="1">
                <a:latin typeface="Arial" panose="020B0604020202020204" pitchFamily="34" charset="0"/>
                <a:cs typeface="Arial" panose="020B0604020202020204" pitchFamily="34" charset="0"/>
              </a:rPr>
              <a:t>venenatis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dapibus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Donec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ullamcorper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non </a:t>
            </a:r>
            <a:r>
              <a:rPr lang="en-US" dirty="0" err="1">
                <a:latin typeface="Arial" panose="020B0604020202020204" pitchFamily="34" charset="0"/>
                <a:cs typeface="Arial" panose="020B0604020202020204" pitchFamily="34" charset="0"/>
              </a:rPr>
              <a:t>metus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auctor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fringilla</a:t>
            </a:r>
            <a:r>
              <a:rPr lang="en-US" dirty="0">
                <a:latin typeface="Arial" panose="020B0604020202020204" pitchFamily="34" charset="0"/>
                <a:cs typeface="Arial" panose="020B0604020202020204" pitchFamily="34" charset="0"/>
              </a:rPr>
              <a:t>.</a:t>
            </a:r>
          </a:p>
        </p:txBody>
      </p:sp>
      <p:sp>
        <p:nvSpPr>
          <p:cNvPr id="23" name="Text Placeholder 23">
            <a:extLst>
              <a:ext uri="{FF2B5EF4-FFF2-40B4-BE49-F238E27FC236}">
                <a16:creationId xmlns:a16="http://schemas.microsoft.com/office/drawing/2014/main" id="{015221E9-8480-EB4F-83AD-E3004EB0C77F}"/>
              </a:ext>
            </a:extLst>
          </p:cNvPr>
          <p:cNvSpPr>
            <a:spLocks noGrp="1"/>
          </p:cNvSpPr>
          <p:nvPr>
            <p:ph type="body" sz="quarter" idx="15" hasCustomPrompt="1"/>
          </p:nvPr>
        </p:nvSpPr>
        <p:spPr>
          <a:xfrm>
            <a:off x="6338459" y="1698805"/>
            <a:ext cx="4471312" cy="1303843"/>
          </a:xfrm>
        </p:spPr>
        <p:txBody>
          <a:bodyPr lIns="0" tIns="0" rIns="0" bIns="0">
            <a:noAutofit/>
          </a:bodyPr>
          <a:lstStyle>
            <a:lvl1pPr marL="0" indent="0">
              <a:buNone/>
              <a:defRPr sz="4500" b="1" baseline="0">
                <a:latin typeface="Arial" panose="020B0604020202020204" pitchFamily="34" charset="0"/>
                <a:cs typeface="Arial" panose="020B0604020202020204" pitchFamily="34" charset="0"/>
              </a:defRPr>
            </a:lvl1pPr>
          </a:lstStyle>
          <a:p>
            <a:pPr lvl="0"/>
            <a:r>
              <a:rPr lang="en-US" dirty="0"/>
              <a:t>Two column </a:t>
            </a:r>
            <a:br>
              <a:rPr lang="en-US" dirty="0"/>
            </a:br>
            <a:r>
              <a:rPr lang="en-US" dirty="0"/>
              <a:t>text slide</a:t>
            </a:r>
          </a:p>
        </p:txBody>
      </p:sp>
      <p:sp>
        <p:nvSpPr>
          <p:cNvPr id="24" name="Text Placeholder 26">
            <a:extLst>
              <a:ext uri="{FF2B5EF4-FFF2-40B4-BE49-F238E27FC236}">
                <a16:creationId xmlns:a16="http://schemas.microsoft.com/office/drawing/2014/main" id="{3F368E03-B29E-F84C-AEB3-CCA15FDD1536}"/>
              </a:ext>
            </a:extLst>
          </p:cNvPr>
          <p:cNvSpPr>
            <a:spLocks noGrp="1"/>
          </p:cNvSpPr>
          <p:nvPr>
            <p:ph type="body" sz="quarter" idx="16" hasCustomPrompt="1"/>
          </p:nvPr>
        </p:nvSpPr>
        <p:spPr>
          <a:xfrm>
            <a:off x="6338821" y="3242330"/>
            <a:ext cx="4470949" cy="507483"/>
          </a:xfrm>
        </p:spPr>
        <p:txBody>
          <a:bodyPr lIns="0" tIns="0" rIns="0" bIns="0">
            <a:noAutofit/>
          </a:bodyPr>
          <a:lstStyle>
            <a:lvl1pPr marL="0" indent="0">
              <a:buFontTx/>
              <a:buNone/>
              <a:defRPr sz="2400" b="1" i="0" baseline="0">
                <a:latin typeface="Arial" panose="020B0604020202020204" pitchFamily="34" charset="0"/>
                <a:cs typeface="Arial" panose="020B0604020202020204" pitchFamily="34" charset="0"/>
              </a:defRPr>
            </a:lvl1pPr>
            <a:lvl2pPr marL="457200" indent="0">
              <a:buFontTx/>
              <a:buNone/>
              <a:defRPr sz="2400" baseline="0"/>
            </a:lvl2pPr>
            <a:lvl3pPr marL="914400" indent="0">
              <a:buFontTx/>
              <a:buNone/>
              <a:defRPr sz="2400" baseline="0"/>
            </a:lvl3pPr>
            <a:lvl4pPr marL="1371600" indent="0">
              <a:buFontTx/>
              <a:buNone/>
              <a:defRPr sz="2400" baseline="0"/>
            </a:lvl4pPr>
            <a:lvl5pPr marL="1828800" indent="0">
              <a:buFontTx/>
              <a:buNone/>
              <a:defRPr sz="2400" baseline="0"/>
            </a:lvl5pPr>
          </a:lstStyle>
          <a:p>
            <a:pPr lvl="0"/>
            <a:r>
              <a:rPr lang="en-US" dirty="0" err="1"/>
              <a:t>Fusce</a:t>
            </a:r>
            <a:r>
              <a:rPr lang="en-US" dirty="0"/>
              <a:t> </a:t>
            </a:r>
            <a:r>
              <a:rPr lang="en-US" dirty="0" err="1"/>
              <a:t>aenean</a:t>
            </a:r>
            <a:endParaRPr lang="en-US" dirty="0"/>
          </a:p>
        </p:txBody>
      </p:sp>
      <p:sp>
        <p:nvSpPr>
          <p:cNvPr id="25" name="Text Placeholder 28">
            <a:extLst>
              <a:ext uri="{FF2B5EF4-FFF2-40B4-BE49-F238E27FC236}">
                <a16:creationId xmlns:a16="http://schemas.microsoft.com/office/drawing/2014/main" id="{7C738FF4-7299-A54D-A6CA-57BF2C20A8CB}"/>
              </a:ext>
            </a:extLst>
          </p:cNvPr>
          <p:cNvSpPr>
            <a:spLocks noGrp="1"/>
          </p:cNvSpPr>
          <p:nvPr>
            <p:ph type="body" sz="quarter" idx="17" hasCustomPrompt="1"/>
          </p:nvPr>
        </p:nvSpPr>
        <p:spPr>
          <a:xfrm>
            <a:off x="6338821" y="3751399"/>
            <a:ext cx="4470949" cy="2503681"/>
          </a:xfrm>
        </p:spPr>
        <p:txBody>
          <a:bodyPr lIns="0" tIns="0" rIns="0" bIns="0">
            <a:no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Aenean</a:t>
            </a:r>
            <a:r>
              <a:rPr lang="en-US" dirty="0">
                <a:latin typeface="Arial" panose="020B0604020202020204" pitchFamily="34" charset="0"/>
                <a:cs typeface="Arial" panose="020B0604020202020204" pitchFamily="34" charset="0"/>
              </a:rPr>
              <a:t> lacinia </a:t>
            </a:r>
            <a:r>
              <a:rPr lang="en-US" dirty="0" err="1">
                <a:latin typeface="Arial" panose="020B0604020202020204" pitchFamily="34" charset="0"/>
                <a:cs typeface="Arial" panose="020B0604020202020204" pitchFamily="34" charset="0"/>
              </a:rPr>
              <a:t>bibendum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Integer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erat</a:t>
            </a:r>
            <a:r>
              <a:rPr lang="en-US" dirty="0">
                <a:latin typeface="Arial" panose="020B0604020202020204" pitchFamily="34" charset="0"/>
                <a:cs typeface="Arial" panose="020B0604020202020204" pitchFamily="34" charset="0"/>
              </a:rPr>
              <a:t> a ante </a:t>
            </a:r>
            <a:r>
              <a:rPr lang="en-US" dirty="0" err="1">
                <a:latin typeface="Arial" panose="020B0604020202020204" pitchFamily="34" charset="0"/>
                <a:cs typeface="Arial" panose="020B0604020202020204" pitchFamily="34" charset="0"/>
              </a:rPr>
              <a:t>venenatis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dapibus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Donec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ullamcorper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non </a:t>
            </a:r>
            <a:r>
              <a:rPr lang="en-US" dirty="0" err="1">
                <a:latin typeface="Arial" panose="020B0604020202020204" pitchFamily="34" charset="0"/>
                <a:cs typeface="Arial" panose="020B0604020202020204" pitchFamily="34" charset="0"/>
              </a:rPr>
              <a:t>metus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auctor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fringilla</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3574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EA6766-C821-1740-8F94-CFA31E8A6D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9" name="Picture 8">
            <a:extLst>
              <a:ext uri="{FF2B5EF4-FFF2-40B4-BE49-F238E27FC236}">
                <a16:creationId xmlns:a16="http://schemas.microsoft.com/office/drawing/2014/main" id="{97DF2A19-2C91-B241-B485-2E351D3AF8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3897" y="6312307"/>
            <a:ext cx="1147045" cy="401603"/>
          </a:xfrm>
          <a:prstGeom prst="rect">
            <a:avLst/>
          </a:prstGeom>
        </p:spPr>
      </p:pic>
      <p:cxnSp>
        <p:nvCxnSpPr>
          <p:cNvPr id="11" name="Straight Connector 10">
            <a:extLst>
              <a:ext uri="{FF2B5EF4-FFF2-40B4-BE49-F238E27FC236}">
                <a16:creationId xmlns:a16="http://schemas.microsoft.com/office/drawing/2014/main" id="{E5E2763D-2D96-CF46-9750-E5024DABF00D}"/>
              </a:ext>
            </a:extLst>
          </p:cNvPr>
          <p:cNvCxnSpPr/>
          <p:nvPr userDrawn="1"/>
        </p:nvCxnSpPr>
        <p:spPr>
          <a:xfrm>
            <a:off x="1050602" y="3978621"/>
            <a:ext cx="1408436" cy="0"/>
          </a:xfrm>
          <a:prstGeom prst="line">
            <a:avLst/>
          </a:prstGeom>
          <a:ln w="19050">
            <a:solidFill>
              <a:srgbClr val="E31837"/>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B67A42C4-E69E-CB4C-96FC-67997D1F0162}"/>
              </a:ext>
            </a:extLst>
          </p:cNvPr>
          <p:cNvSpPr>
            <a:spLocks noGrp="1"/>
          </p:cNvSpPr>
          <p:nvPr>
            <p:ph type="body" sz="quarter" idx="10" hasCustomPrompt="1"/>
          </p:nvPr>
        </p:nvSpPr>
        <p:spPr>
          <a:xfrm>
            <a:off x="1050602" y="2927867"/>
            <a:ext cx="7067550" cy="1182688"/>
          </a:xfrm>
        </p:spPr>
        <p:txBody>
          <a:bodyPr lIns="0" tIns="0" rIns="0" bIns="0">
            <a:normAutofit/>
          </a:bodyPr>
          <a:lstStyle>
            <a:lvl1pPr marL="0" indent="0">
              <a:buFontTx/>
              <a:buNone/>
              <a:defRPr sz="66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Dividing slide.</a:t>
            </a:r>
          </a:p>
        </p:txBody>
      </p:sp>
    </p:spTree>
    <p:extLst>
      <p:ext uri="{BB962C8B-B14F-4D97-AF65-F5344CB8AC3E}">
        <p14:creationId xmlns:p14="http://schemas.microsoft.com/office/powerpoint/2010/main" val="1169364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39F84C-4920-7C4C-8AE6-03E7CE9550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11" name="Picture 10">
            <a:extLst>
              <a:ext uri="{FF2B5EF4-FFF2-40B4-BE49-F238E27FC236}">
                <a16:creationId xmlns:a16="http://schemas.microsoft.com/office/drawing/2014/main" id="{A2E8CB41-10D8-A34E-B48C-63FA8B242F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3897" y="6312307"/>
            <a:ext cx="1147045" cy="401603"/>
          </a:xfrm>
          <a:prstGeom prst="rect">
            <a:avLst/>
          </a:prstGeom>
        </p:spPr>
      </p:pic>
      <p:cxnSp>
        <p:nvCxnSpPr>
          <p:cNvPr id="13" name="Straight Connector 12">
            <a:extLst>
              <a:ext uri="{FF2B5EF4-FFF2-40B4-BE49-F238E27FC236}">
                <a16:creationId xmlns:a16="http://schemas.microsoft.com/office/drawing/2014/main" id="{F4EF8E5C-DFFC-714A-99E8-A3612E28820A}"/>
              </a:ext>
            </a:extLst>
          </p:cNvPr>
          <p:cNvCxnSpPr/>
          <p:nvPr userDrawn="1"/>
        </p:nvCxnSpPr>
        <p:spPr>
          <a:xfrm>
            <a:off x="1050602" y="3978621"/>
            <a:ext cx="1408436" cy="0"/>
          </a:xfrm>
          <a:prstGeom prst="line">
            <a:avLst/>
          </a:prstGeom>
          <a:ln w="19050">
            <a:solidFill>
              <a:srgbClr val="E31837"/>
            </a:solidFill>
          </a:ln>
        </p:spPr>
        <p:style>
          <a:lnRef idx="1">
            <a:schemeClr val="accent1"/>
          </a:lnRef>
          <a:fillRef idx="0">
            <a:schemeClr val="accent1"/>
          </a:fillRef>
          <a:effectRef idx="0">
            <a:schemeClr val="accent1"/>
          </a:effectRef>
          <a:fontRef idx="minor">
            <a:schemeClr val="tx1"/>
          </a:fontRef>
        </p:style>
      </p:cxnSp>
      <p:sp>
        <p:nvSpPr>
          <p:cNvPr id="14" name="Text Placeholder 12">
            <a:extLst>
              <a:ext uri="{FF2B5EF4-FFF2-40B4-BE49-F238E27FC236}">
                <a16:creationId xmlns:a16="http://schemas.microsoft.com/office/drawing/2014/main" id="{69785ECC-58C8-A145-B9AE-3A3350321F4A}"/>
              </a:ext>
            </a:extLst>
          </p:cNvPr>
          <p:cNvSpPr>
            <a:spLocks noGrp="1"/>
          </p:cNvSpPr>
          <p:nvPr>
            <p:ph type="body" sz="quarter" idx="10" hasCustomPrompt="1"/>
          </p:nvPr>
        </p:nvSpPr>
        <p:spPr>
          <a:xfrm>
            <a:off x="1050602" y="2927867"/>
            <a:ext cx="7067550" cy="1182688"/>
          </a:xfrm>
        </p:spPr>
        <p:txBody>
          <a:bodyPr lIns="0" tIns="0" rIns="0" bIns="0">
            <a:normAutofit/>
          </a:bodyPr>
          <a:lstStyle>
            <a:lvl1pPr marL="0" indent="0">
              <a:buFontTx/>
              <a:buNone/>
              <a:defRPr sz="66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Dividing slide.</a:t>
            </a:r>
          </a:p>
        </p:txBody>
      </p:sp>
    </p:spTree>
    <p:extLst>
      <p:ext uri="{BB962C8B-B14F-4D97-AF65-F5344CB8AC3E}">
        <p14:creationId xmlns:p14="http://schemas.microsoft.com/office/powerpoint/2010/main" val="3322197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2D2ADB-5098-C948-A716-6A5F50C7FC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7" name="Picture 6">
            <a:extLst>
              <a:ext uri="{FF2B5EF4-FFF2-40B4-BE49-F238E27FC236}">
                <a16:creationId xmlns:a16="http://schemas.microsoft.com/office/drawing/2014/main" id="{91D4F8EA-FBE5-5949-ADF4-0453757DE6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3897" y="6312307"/>
            <a:ext cx="1147045" cy="401603"/>
          </a:xfrm>
          <a:prstGeom prst="rect">
            <a:avLst/>
          </a:prstGeom>
        </p:spPr>
      </p:pic>
      <p:cxnSp>
        <p:nvCxnSpPr>
          <p:cNvPr id="9" name="Straight Connector 8">
            <a:extLst>
              <a:ext uri="{FF2B5EF4-FFF2-40B4-BE49-F238E27FC236}">
                <a16:creationId xmlns:a16="http://schemas.microsoft.com/office/drawing/2014/main" id="{3D64E32C-45E0-0648-89B4-946294B62A4F}"/>
              </a:ext>
            </a:extLst>
          </p:cNvPr>
          <p:cNvCxnSpPr/>
          <p:nvPr userDrawn="1"/>
        </p:nvCxnSpPr>
        <p:spPr>
          <a:xfrm>
            <a:off x="1050602" y="3978621"/>
            <a:ext cx="1408436" cy="0"/>
          </a:xfrm>
          <a:prstGeom prst="line">
            <a:avLst/>
          </a:prstGeom>
          <a:ln w="19050">
            <a:solidFill>
              <a:srgbClr val="E31837"/>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70EF318E-67D1-FF46-9709-83D575362B00}"/>
              </a:ext>
            </a:extLst>
          </p:cNvPr>
          <p:cNvSpPr>
            <a:spLocks noGrp="1"/>
          </p:cNvSpPr>
          <p:nvPr>
            <p:ph type="body" sz="quarter" idx="10" hasCustomPrompt="1"/>
          </p:nvPr>
        </p:nvSpPr>
        <p:spPr>
          <a:xfrm>
            <a:off x="1050602" y="2927867"/>
            <a:ext cx="7067550" cy="1182688"/>
          </a:xfrm>
        </p:spPr>
        <p:txBody>
          <a:bodyPr lIns="0" tIns="0" rIns="0" bIns="0">
            <a:normAutofit/>
          </a:bodyPr>
          <a:lstStyle>
            <a:lvl1pPr marL="0" indent="0">
              <a:buFontTx/>
              <a:buNone/>
              <a:defRPr sz="66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Dividing slide.</a:t>
            </a:r>
          </a:p>
        </p:txBody>
      </p:sp>
    </p:spTree>
    <p:extLst>
      <p:ext uri="{BB962C8B-B14F-4D97-AF65-F5344CB8AC3E}">
        <p14:creationId xmlns:p14="http://schemas.microsoft.com/office/powerpoint/2010/main" val="3201529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32558E-34C1-054D-95B7-D46B3D677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4037544-772A-D140-B60E-569AB5F2C1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3897" y="6312307"/>
            <a:ext cx="1147045" cy="401603"/>
          </a:xfrm>
          <a:prstGeom prst="rect">
            <a:avLst/>
          </a:prstGeom>
        </p:spPr>
      </p:pic>
      <p:cxnSp>
        <p:nvCxnSpPr>
          <p:cNvPr id="8" name="Straight Connector 7">
            <a:extLst>
              <a:ext uri="{FF2B5EF4-FFF2-40B4-BE49-F238E27FC236}">
                <a16:creationId xmlns:a16="http://schemas.microsoft.com/office/drawing/2014/main" id="{51A45619-C97B-734A-A0EB-CDDF5C878DE2}"/>
              </a:ext>
            </a:extLst>
          </p:cNvPr>
          <p:cNvCxnSpPr/>
          <p:nvPr userDrawn="1"/>
        </p:nvCxnSpPr>
        <p:spPr>
          <a:xfrm>
            <a:off x="1050602" y="3978621"/>
            <a:ext cx="1408436" cy="0"/>
          </a:xfrm>
          <a:prstGeom prst="line">
            <a:avLst/>
          </a:prstGeom>
          <a:ln w="19050">
            <a:solidFill>
              <a:srgbClr val="E31837"/>
            </a:solidFill>
          </a:ln>
        </p:spPr>
        <p:style>
          <a:lnRef idx="1">
            <a:schemeClr val="accent1"/>
          </a:lnRef>
          <a:fillRef idx="0">
            <a:schemeClr val="accent1"/>
          </a:fillRef>
          <a:effectRef idx="0">
            <a:schemeClr val="accent1"/>
          </a:effectRef>
          <a:fontRef idx="minor">
            <a:schemeClr val="tx1"/>
          </a:fontRef>
        </p:style>
      </p:cxnSp>
      <p:sp>
        <p:nvSpPr>
          <p:cNvPr id="9" name="Text Placeholder 12">
            <a:extLst>
              <a:ext uri="{FF2B5EF4-FFF2-40B4-BE49-F238E27FC236}">
                <a16:creationId xmlns:a16="http://schemas.microsoft.com/office/drawing/2014/main" id="{62CCAA25-E0FD-204D-85DE-5192F0F8019D}"/>
              </a:ext>
            </a:extLst>
          </p:cNvPr>
          <p:cNvSpPr>
            <a:spLocks noGrp="1"/>
          </p:cNvSpPr>
          <p:nvPr>
            <p:ph type="body" sz="quarter" idx="10" hasCustomPrompt="1"/>
          </p:nvPr>
        </p:nvSpPr>
        <p:spPr>
          <a:xfrm>
            <a:off x="1050602" y="2927867"/>
            <a:ext cx="7067550" cy="1182688"/>
          </a:xfrm>
        </p:spPr>
        <p:txBody>
          <a:bodyPr lIns="0" tIns="0" rIns="0" bIns="0">
            <a:normAutofit/>
          </a:bodyPr>
          <a:lstStyle>
            <a:lvl1pPr marL="0" indent="0">
              <a:buFontTx/>
              <a:buNone/>
              <a:defRPr sz="66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Dividing slide.</a:t>
            </a:r>
          </a:p>
        </p:txBody>
      </p:sp>
    </p:spTree>
    <p:extLst>
      <p:ext uri="{BB962C8B-B14F-4D97-AF65-F5344CB8AC3E}">
        <p14:creationId xmlns:p14="http://schemas.microsoft.com/office/powerpoint/2010/main" val="3435740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6CD438-AC80-6441-9598-88D8B7063D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298C47-67FA-4048-8280-6266720B2E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82AA0B-EEA9-2A47-AFEC-995C3604C9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6117D-FC95-D244-841D-919EAE619520}" type="datetimeFigureOut">
              <a:rPr lang="en-US" smtClean="0"/>
              <a:t>5/3/2024</a:t>
            </a:fld>
            <a:endParaRPr lang="en-US" dirty="0"/>
          </a:p>
        </p:txBody>
      </p:sp>
      <p:sp>
        <p:nvSpPr>
          <p:cNvPr id="5" name="Footer Placeholder 4">
            <a:extLst>
              <a:ext uri="{FF2B5EF4-FFF2-40B4-BE49-F238E27FC236}">
                <a16:creationId xmlns:a16="http://schemas.microsoft.com/office/drawing/2014/main" id="{14923F0A-6D72-784B-8269-51A843D929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02DB32C-72FE-B24D-823F-CB8DABD9BB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00A65-1693-114F-9F77-CC2AD23A4F71}" type="slidenum">
              <a:rPr lang="en-US" smtClean="0"/>
              <a:t>‹#›</a:t>
            </a:fld>
            <a:endParaRPr lang="en-US" dirty="0"/>
          </a:p>
        </p:txBody>
      </p:sp>
    </p:spTree>
    <p:extLst>
      <p:ext uri="{BB962C8B-B14F-4D97-AF65-F5344CB8AC3E}">
        <p14:creationId xmlns:p14="http://schemas.microsoft.com/office/powerpoint/2010/main" val="266350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www.mariowiki.com/The_'Shroom:Issue_100/Fun_Stuf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3AEDF64-95CD-6F42-AAF1-5E016146C22F}"/>
              </a:ext>
            </a:extLst>
          </p:cNvPr>
          <p:cNvSpPr/>
          <p:nvPr/>
        </p:nvSpPr>
        <p:spPr>
          <a:xfrm>
            <a:off x="0" y="-1"/>
            <a:ext cx="12192000" cy="6858001"/>
          </a:xfrm>
          <a:prstGeom prst="rect">
            <a:avLst/>
          </a:prstGeom>
          <a:solidFill>
            <a:srgbClr val="E31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17277FB-AC85-FC4F-B7CC-F81DC4AB048C}"/>
              </a:ext>
            </a:extLst>
          </p:cNvPr>
          <p:cNvSpPr txBox="1"/>
          <p:nvPr/>
        </p:nvSpPr>
        <p:spPr>
          <a:xfrm>
            <a:off x="940463" y="5723663"/>
            <a:ext cx="1547814" cy="307777"/>
          </a:xfrm>
          <a:prstGeom prst="rect">
            <a:avLst/>
          </a:prstGeom>
          <a:noFill/>
        </p:spPr>
        <p:txBody>
          <a:bodyPr wrap="square" rtlCol="0">
            <a:spAutoFit/>
          </a:bodyPr>
          <a:lstStyle/>
          <a:p>
            <a:r>
              <a:rPr lang="en-US" sz="1400" b="1" dirty="0">
                <a:solidFill>
                  <a:schemeClr val="bg1"/>
                </a:solidFill>
                <a:latin typeface="Arial Black" panose="020B0604020202020204" pitchFamily="34" charset="0"/>
                <a:cs typeface="Arial Black" panose="020B0604020202020204" pitchFamily="34" charset="0"/>
              </a:rPr>
              <a:t>Legion.ca</a:t>
            </a:r>
          </a:p>
        </p:txBody>
      </p:sp>
      <p:sp>
        <p:nvSpPr>
          <p:cNvPr id="19" name="TextBox 18">
            <a:extLst>
              <a:ext uri="{FF2B5EF4-FFF2-40B4-BE49-F238E27FC236}">
                <a16:creationId xmlns:a16="http://schemas.microsoft.com/office/drawing/2014/main" id="{BEDE5464-5BFD-C346-8956-58AA4884179F}"/>
              </a:ext>
            </a:extLst>
          </p:cNvPr>
          <p:cNvSpPr txBox="1"/>
          <p:nvPr/>
        </p:nvSpPr>
        <p:spPr>
          <a:xfrm>
            <a:off x="921859" y="3991952"/>
            <a:ext cx="5066192" cy="830997"/>
          </a:xfrm>
          <a:prstGeom prst="rect">
            <a:avLst/>
          </a:prstGeom>
          <a:noFill/>
        </p:spPr>
        <p:txBody>
          <a:bodyPr wrap="square" rtlCol="0">
            <a:spAutoFit/>
          </a:bodyPr>
          <a:lstStyle/>
          <a:p>
            <a:r>
              <a:rPr lang="fr-FR" sz="2400">
                <a:solidFill>
                  <a:schemeClr val="bg1"/>
                </a:solidFill>
                <a:latin typeface="Arial" panose="020B0604020202020204" pitchFamily="34" charset="0"/>
                <a:cs typeface="Arial" panose="020B0604020202020204" pitchFamily="34" charset="0"/>
              </a:rPr>
              <a:t>À propos de la Légion royale canadienne </a:t>
            </a:r>
            <a:endParaRPr lang="en-CA" sz="2400"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7D0F3B6-0A8C-3E4C-A63D-AF6EE797CE7E}"/>
              </a:ext>
            </a:extLst>
          </p:cNvPr>
          <p:cNvSpPr txBox="1"/>
          <p:nvPr/>
        </p:nvSpPr>
        <p:spPr>
          <a:xfrm>
            <a:off x="924774" y="6523606"/>
            <a:ext cx="3313113" cy="184666"/>
          </a:xfrm>
          <a:prstGeom prst="rect">
            <a:avLst/>
          </a:prstGeom>
          <a:noFill/>
        </p:spPr>
        <p:txBody>
          <a:bodyPr wrap="square" rtlCol="0">
            <a:spAutoFit/>
          </a:bodyPr>
          <a:lstStyle/>
          <a:p>
            <a:fld id="{D35E801C-EC4D-EE4D-AA77-FFC7196175D4}" type="datetime1">
              <a:rPr lang="en-CA" sz="600" b="1" cap="all" spc="300" smtClean="0">
                <a:solidFill>
                  <a:srgbClr val="231F20">
                    <a:alpha val="25000"/>
                  </a:srgbClr>
                </a:solidFill>
                <a:latin typeface="Arial Black" panose="020B0604020202020204" pitchFamily="34" charset="0"/>
                <a:cs typeface="Arial Black" panose="020B0604020202020204" pitchFamily="34" charset="0"/>
              </a:rPr>
              <a:t>2024-05-03</a:t>
            </a:fld>
            <a:endParaRPr lang="en-US" sz="600" b="1" u="sng" cap="all" spc="300" dirty="0">
              <a:solidFill>
                <a:srgbClr val="231F20">
                  <a:alpha val="25000"/>
                </a:srgbClr>
              </a:solidFill>
              <a:latin typeface="Arial Black" panose="020B0604020202020204" pitchFamily="34" charset="0"/>
              <a:cs typeface="Arial Black" panose="020B0604020202020204" pitchFamily="34" charset="0"/>
            </a:endParaRPr>
          </a:p>
        </p:txBody>
      </p:sp>
      <p:sp>
        <p:nvSpPr>
          <p:cNvPr id="21" name="TextBox 20">
            <a:extLst>
              <a:ext uri="{FF2B5EF4-FFF2-40B4-BE49-F238E27FC236}">
                <a16:creationId xmlns:a16="http://schemas.microsoft.com/office/drawing/2014/main" id="{04BCF5FE-748D-8243-A2C0-F3AC32E798C9}"/>
              </a:ext>
            </a:extLst>
          </p:cNvPr>
          <p:cNvSpPr txBox="1"/>
          <p:nvPr/>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©LA LEGION ROYALE CANADIENNE</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pic>
        <p:nvPicPr>
          <p:cNvPr id="5" name="Picture 4">
            <a:extLst>
              <a:ext uri="{FF2B5EF4-FFF2-40B4-BE49-F238E27FC236}">
                <a16:creationId xmlns:a16="http://schemas.microsoft.com/office/drawing/2014/main" id="{1803DDBD-C793-AB47-A3EA-EE4A938D5E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43504" y="0"/>
            <a:ext cx="2148496" cy="6858000"/>
          </a:xfrm>
          <a:prstGeom prst="rect">
            <a:avLst/>
          </a:prstGeom>
        </p:spPr>
      </p:pic>
      <p:pic>
        <p:nvPicPr>
          <p:cNvPr id="7" name="Picture 6" descr="A white text on a black background&#10;&#10;Description automatically generated">
            <a:extLst>
              <a:ext uri="{FF2B5EF4-FFF2-40B4-BE49-F238E27FC236}">
                <a16:creationId xmlns:a16="http://schemas.microsoft.com/office/drawing/2014/main" id="{2ACD3E0D-6137-496F-9581-44BACA7468AD}"/>
              </a:ext>
            </a:extLst>
          </p:cNvPr>
          <p:cNvPicPr>
            <a:picLocks noChangeAspect="1"/>
          </p:cNvPicPr>
          <p:nvPr/>
        </p:nvPicPr>
        <p:blipFill>
          <a:blip r:embed="rId4"/>
          <a:stretch>
            <a:fillRect/>
          </a:stretch>
        </p:blipFill>
        <p:spPr>
          <a:xfrm>
            <a:off x="966083" y="1696007"/>
            <a:ext cx="5155537" cy="1803779"/>
          </a:xfrm>
          <a:prstGeom prst="rect">
            <a:avLst/>
          </a:prstGeom>
        </p:spPr>
      </p:pic>
    </p:spTree>
    <p:extLst>
      <p:ext uri="{BB962C8B-B14F-4D97-AF65-F5344CB8AC3E}">
        <p14:creationId xmlns:p14="http://schemas.microsoft.com/office/powerpoint/2010/main" val="3689154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99946F-E27C-CC4F-8F5A-1852ADE0E755}"/>
              </a:ext>
            </a:extLst>
          </p:cNvPr>
          <p:cNvSpPr>
            <a:spLocks noGrp="1"/>
          </p:cNvSpPr>
          <p:nvPr>
            <p:ph type="body" sz="quarter" idx="11"/>
          </p:nvPr>
        </p:nvSpPr>
        <p:spPr>
          <a:xfrm>
            <a:off x="889399" y="1317317"/>
            <a:ext cx="6003789" cy="1630210"/>
          </a:xfrm>
        </p:spPr>
        <p:txBody>
          <a:bodyPr/>
          <a:lstStyle/>
          <a:p>
            <a:r>
              <a:rPr lang="en-US" sz="4000" dirty="0" err="1"/>
              <a:t>Servir</a:t>
            </a:r>
            <a:r>
              <a:rPr lang="en-US" sz="4000" dirty="0"/>
              <a:t> </a:t>
            </a:r>
            <a:r>
              <a:rPr lang="en-US" sz="4000" dirty="0" err="1"/>
              <a:t>nos</a:t>
            </a:r>
            <a:r>
              <a:rPr lang="en-US" sz="4000" dirty="0"/>
              <a:t> </a:t>
            </a:r>
            <a:r>
              <a:rPr lang="en-US" sz="4000" dirty="0" err="1">
                <a:solidFill>
                  <a:srgbClr val="FF0000"/>
                </a:solidFill>
              </a:rPr>
              <a:t>collectivités</a:t>
            </a:r>
            <a:endParaRPr lang="en-US" sz="4000" dirty="0">
              <a:solidFill>
                <a:srgbClr val="FF0000"/>
              </a:solidFill>
            </a:endParaRPr>
          </a:p>
        </p:txBody>
      </p:sp>
      <p:sp>
        <p:nvSpPr>
          <p:cNvPr id="5" name="Text Placeholder 4">
            <a:extLst>
              <a:ext uri="{FF2B5EF4-FFF2-40B4-BE49-F238E27FC236}">
                <a16:creationId xmlns:a16="http://schemas.microsoft.com/office/drawing/2014/main" id="{1F1B7CEF-24A8-1242-8072-20E818BD1DBE}"/>
              </a:ext>
            </a:extLst>
          </p:cNvPr>
          <p:cNvSpPr>
            <a:spLocks noGrp="1"/>
          </p:cNvSpPr>
          <p:nvPr>
            <p:ph type="body" sz="quarter" idx="13"/>
          </p:nvPr>
        </p:nvSpPr>
        <p:spPr>
          <a:xfrm>
            <a:off x="934458" y="2341757"/>
            <a:ext cx="5751860" cy="3772418"/>
          </a:xfrm>
        </p:spPr>
        <p:txBody>
          <a:bodyPr>
            <a:noAutofit/>
          </a:bodyPr>
          <a:lstStyle/>
          <a:p>
            <a:r>
              <a:rPr lang="fr-FR" dirty="0">
                <a:latin typeface="Arial" panose="020B0604020202020204" pitchFamily="34" charset="0"/>
                <a:cs typeface="Arial" panose="020B0604020202020204" pitchFamily="34" charset="0"/>
              </a:rPr>
              <a:t>Dons à des organisations qui servent nos vétérans ou se souviennent d’eux</a:t>
            </a:r>
          </a:p>
          <a:p>
            <a:r>
              <a:rPr lang="fr-FR" dirty="0">
                <a:latin typeface="Arial" panose="020B0604020202020204" pitchFamily="34" charset="0"/>
                <a:cs typeface="Arial" panose="020B0604020202020204" pitchFamily="34" charset="0"/>
              </a:rPr>
              <a:t>Soutien aux organismes locaux et communautaires</a:t>
            </a:r>
          </a:p>
          <a:p>
            <a:r>
              <a:rPr lang="fr-FR" dirty="0">
                <a:latin typeface="Arial" panose="020B0604020202020204" pitchFamily="34" charset="0"/>
                <a:cs typeface="Arial" panose="020B0604020202020204" pitchFamily="34" charset="0"/>
              </a:rPr>
              <a:t>Soutien aux corps de cadets (Air, Armée, Marine, Rangers junior)</a:t>
            </a:r>
          </a:p>
          <a:p>
            <a:r>
              <a:rPr lang="fr-FR" dirty="0">
                <a:latin typeface="Arial" panose="020B0604020202020204" pitchFamily="34" charset="0"/>
                <a:cs typeface="Arial" panose="020B0604020202020204" pitchFamily="34" charset="0"/>
              </a:rPr>
              <a:t>Encourager l’amitié et la camaraderie dans les filiales en organisant des soirées thématiques et des événements</a:t>
            </a:r>
          </a:p>
          <a:p>
            <a:r>
              <a:rPr lang="fr-FR" dirty="0">
                <a:latin typeface="Arial" panose="020B0604020202020204" pitchFamily="34" charset="0"/>
                <a:cs typeface="Arial" panose="020B0604020202020204" pitchFamily="34" charset="0"/>
              </a:rPr>
              <a:t>Mise à disposition de locaux dans les filiales pour les réunions de la communauté</a:t>
            </a:r>
          </a:p>
          <a:p>
            <a:endParaRPr lang="en-US" dirty="0">
              <a:latin typeface="Arial" panose="020B0604020202020204" pitchFamily="34" charset="0"/>
              <a:cs typeface="Arial" panose="020B0604020202020204" pitchFamily="34" charset="0"/>
            </a:endParaRPr>
          </a:p>
        </p:txBody>
      </p:sp>
      <p:sp>
        <p:nvSpPr>
          <p:cNvPr id="7" name="Text Placeholder 34">
            <a:extLst>
              <a:ext uri="{FF2B5EF4-FFF2-40B4-BE49-F238E27FC236}">
                <a16:creationId xmlns:a16="http://schemas.microsoft.com/office/drawing/2014/main" id="{D9B68B41-38F1-D94F-A103-3C9326F75780}"/>
              </a:ext>
            </a:extLst>
          </p:cNvPr>
          <p:cNvSpPr txBox="1">
            <a:spLocks/>
          </p:cNvSpPr>
          <p:nvPr/>
        </p:nvSpPr>
        <p:spPr>
          <a:xfrm>
            <a:off x="1127351" y="423488"/>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a:p>
            <a:endParaRPr lang="en-US" dirty="0"/>
          </a:p>
        </p:txBody>
      </p:sp>
      <p:pic>
        <p:nvPicPr>
          <p:cNvPr id="8" name="Picture 7" descr="A group of people in military uniforms&#10;&#10;Description automatically generated with medium confidence">
            <a:extLst>
              <a:ext uri="{FF2B5EF4-FFF2-40B4-BE49-F238E27FC236}">
                <a16:creationId xmlns:a16="http://schemas.microsoft.com/office/drawing/2014/main" id="{98AB1962-2D04-4CF2-A439-65F9CBDAFA48}"/>
              </a:ext>
            </a:extLst>
          </p:cNvPr>
          <p:cNvPicPr>
            <a:picLocks noChangeAspect="1"/>
          </p:cNvPicPr>
          <p:nvPr/>
        </p:nvPicPr>
        <p:blipFill>
          <a:blip r:embed="rId3"/>
          <a:stretch>
            <a:fillRect/>
          </a:stretch>
        </p:blipFill>
        <p:spPr>
          <a:xfrm>
            <a:off x="6768313" y="3017040"/>
            <a:ext cx="2445317" cy="1630211"/>
          </a:xfrm>
          <a:prstGeom prst="rect">
            <a:avLst/>
          </a:prstGeom>
          <a:effectLst>
            <a:innerShdw blurRad="63500" dist="50800" dir="13500000">
              <a:prstClr val="black">
                <a:alpha val="50000"/>
              </a:prstClr>
            </a:innerShdw>
          </a:effectLst>
        </p:spPr>
      </p:pic>
      <p:pic>
        <p:nvPicPr>
          <p:cNvPr id="9" name="Picture 8">
            <a:extLst>
              <a:ext uri="{FF2B5EF4-FFF2-40B4-BE49-F238E27FC236}">
                <a16:creationId xmlns:a16="http://schemas.microsoft.com/office/drawing/2014/main" id="{D1D5FAE0-8C9A-A618-CB4D-AA3C3483E1D6}"/>
              </a:ext>
            </a:extLst>
          </p:cNvPr>
          <p:cNvPicPr>
            <a:picLocks noChangeAspect="1"/>
          </p:cNvPicPr>
          <p:nvPr/>
        </p:nvPicPr>
        <p:blipFill>
          <a:blip r:embed="rId4"/>
          <a:stretch>
            <a:fillRect/>
          </a:stretch>
        </p:blipFill>
        <p:spPr>
          <a:xfrm>
            <a:off x="7590424" y="1021976"/>
            <a:ext cx="2630170" cy="1753447"/>
          </a:xfrm>
          <a:prstGeom prst="rect">
            <a:avLst/>
          </a:prstGeom>
        </p:spPr>
      </p:pic>
      <p:pic>
        <p:nvPicPr>
          <p:cNvPr id="10" name="Picture 9">
            <a:extLst>
              <a:ext uri="{FF2B5EF4-FFF2-40B4-BE49-F238E27FC236}">
                <a16:creationId xmlns:a16="http://schemas.microsoft.com/office/drawing/2014/main" id="{65FEF4DC-F2B7-615B-09C1-F7203B7D0B62}"/>
              </a:ext>
            </a:extLst>
          </p:cNvPr>
          <p:cNvPicPr>
            <a:picLocks noChangeAspect="1"/>
          </p:cNvPicPr>
          <p:nvPr/>
        </p:nvPicPr>
        <p:blipFill>
          <a:blip r:embed="rId5"/>
          <a:stretch>
            <a:fillRect/>
          </a:stretch>
        </p:blipFill>
        <p:spPr>
          <a:xfrm>
            <a:off x="9150836" y="3267893"/>
            <a:ext cx="2445317" cy="2846281"/>
          </a:xfrm>
          <a:prstGeom prst="rect">
            <a:avLst/>
          </a:prstGeom>
        </p:spPr>
      </p:pic>
      <p:pic>
        <p:nvPicPr>
          <p:cNvPr id="2" name="Picture 1">
            <a:extLst>
              <a:ext uri="{FF2B5EF4-FFF2-40B4-BE49-F238E27FC236}">
                <a16:creationId xmlns:a16="http://schemas.microsoft.com/office/drawing/2014/main" id="{2AE692F2-A744-30CD-701C-252C5915263F}"/>
              </a:ext>
            </a:extLst>
          </p:cNvPr>
          <p:cNvPicPr>
            <a:picLocks noChangeAspect="1"/>
          </p:cNvPicPr>
          <p:nvPr/>
        </p:nvPicPr>
        <p:blipFill>
          <a:blip r:embed="rId6"/>
          <a:stretch>
            <a:fillRect/>
          </a:stretch>
        </p:blipFill>
        <p:spPr>
          <a:xfrm>
            <a:off x="10373495" y="1569070"/>
            <a:ext cx="1222658" cy="1032467"/>
          </a:xfrm>
          <a:prstGeom prst="rect">
            <a:avLst/>
          </a:prstGeom>
        </p:spPr>
      </p:pic>
    </p:spTree>
    <p:extLst>
      <p:ext uri="{BB962C8B-B14F-4D97-AF65-F5344CB8AC3E}">
        <p14:creationId xmlns:p14="http://schemas.microsoft.com/office/powerpoint/2010/main" val="1657460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305AE8-AAEE-BF41-870D-EA4D23ED776C}"/>
              </a:ext>
            </a:extLst>
          </p:cNvPr>
          <p:cNvSpPr>
            <a:spLocks noGrp="1"/>
          </p:cNvSpPr>
          <p:nvPr>
            <p:ph type="body" sz="quarter" idx="11"/>
          </p:nvPr>
        </p:nvSpPr>
        <p:spPr>
          <a:xfrm>
            <a:off x="1078883" y="1326996"/>
            <a:ext cx="6003789" cy="970156"/>
          </a:xfrm>
        </p:spPr>
        <p:txBody>
          <a:bodyPr/>
          <a:lstStyle/>
          <a:p>
            <a:r>
              <a:rPr lang="en-US" dirty="0"/>
              <a:t>Notre</a:t>
            </a:r>
            <a:r>
              <a:rPr lang="en-US" dirty="0">
                <a:solidFill>
                  <a:srgbClr val="FF0000"/>
                </a:solidFill>
              </a:rPr>
              <a:t> </a:t>
            </a:r>
            <a:r>
              <a:rPr lang="en-US" dirty="0" err="1">
                <a:solidFill>
                  <a:srgbClr val="FF0000"/>
                </a:solidFill>
              </a:rPr>
              <a:t>empreinte</a:t>
            </a:r>
            <a:endParaRPr lang="en-US" dirty="0">
              <a:solidFill>
                <a:srgbClr val="FF0000"/>
              </a:solidFill>
            </a:endParaRPr>
          </a:p>
        </p:txBody>
      </p:sp>
      <p:sp>
        <p:nvSpPr>
          <p:cNvPr id="5" name="Text Placeholder 4">
            <a:extLst>
              <a:ext uri="{FF2B5EF4-FFF2-40B4-BE49-F238E27FC236}">
                <a16:creationId xmlns:a16="http://schemas.microsoft.com/office/drawing/2014/main" id="{B5BDA74E-7095-B548-A677-41845D95136B}"/>
              </a:ext>
            </a:extLst>
          </p:cNvPr>
          <p:cNvSpPr>
            <a:spLocks noGrp="1"/>
          </p:cNvSpPr>
          <p:nvPr>
            <p:ph type="body" sz="quarter" idx="13"/>
          </p:nvPr>
        </p:nvSpPr>
        <p:spPr>
          <a:xfrm>
            <a:off x="1079246" y="2297152"/>
            <a:ext cx="6003426" cy="3870942"/>
          </a:xfrm>
        </p:spPr>
        <p:txBody>
          <a:bodyPr>
            <a:noAutofit/>
          </a:bodyPr>
          <a:lstStyle/>
          <a:p>
            <a:pPr marL="342900" lvl="0" indent="-342900">
              <a:buFont typeface="Arial" panose="020B0604020202020204" pitchFamily="34" charset="0"/>
              <a:buChar char="•"/>
              <a:tabLst>
                <a:tab pos="457200" algn="l"/>
              </a:tabLst>
            </a:pPr>
            <a:r>
              <a:rPr lang="fr-CA" sz="1600" kern="100" dirty="0">
                <a:effectLst/>
                <a:latin typeface="Arial" panose="020B0604020202020204" pitchFamily="34" charset="0"/>
                <a:ea typeface="Aptos" panose="020B0004020202020204" pitchFamily="34" charset="0"/>
                <a:cs typeface="Arial" panose="020B0604020202020204" pitchFamily="34" charset="0"/>
              </a:rPr>
              <a:t>Près de 20 millions de dollars ont été versés pendant la Campagne nationale du coquelicot pour aider les vétérans, leurs familles et leurs communautés</a:t>
            </a:r>
            <a:endParaRPr lang="en-CA" sz="16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buFont typeface="Arial" panose="020B0604020202020204" pitchFamily="34" charset="0"/>
              <a:buChar char="•"/>
              <a:tabLst>
                <a:tab pos="457200" algn="l"/>
              </a:tabLst>
            </a:pPr>
            <a:r>
              <a:rPr lang="fr-CA" sz="1600" kern="100" dirty="0">
                <a:effectLst/>
                <a:latin typeface="Arial" panose="020B0604020202020204" pitchFamily="34" charset="0"/>
                <a:ea typeface="Aptos" panose="020B0004020202020204" pitchFamily="34" charset="0"/>
                <a:cs typeface="Arial" panose="020B0604020202020204" pitchFamily="34" charset="0"/>
              </a:rPr>
              <a:t>Les Services aux vétérans de la Direction nationale ont aidé plus de 3 300 vétérans à remplir des demandes de prestations (2023)</a:t>
            </a:r>
            <a:endParaRPr lang="en-CA" sz="16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buFont typeface="Arial" panose="020B0604020202020204" pitchFamily="34" charset="0"/>
              <a:buChar char="•"/>
              <a:tabLst>
                <a:tab pos="457200" algn="l"/>
              </a:tabLst>
            </a:pPr>
            <a:r>
              <a:rPr lang="fr-CA" sz="1600" kern="100" dirty="0">
                <a:effectLst/>
                <a:latin typeface="Arial" panose="020B0604020202020204" pitchFamily="34" charset="0"/>
                <a:ea typeface="Aptos" panose="020B0004020202020204" pitchFamily="34" charset="0"/>
                <a:cs typeface="Arial" panose="020B0604020202020204" pitchFamily="34" charset="0"/>
              </a:rPr>
              <a:t>Sensibilisation et communication dans les médias, par exemple pour mettre fin à l’arriéré des demandes de prestations d’ACC ou pour encourager les deux minutes de silence</a:t>
            </a:r>
            <a:endParaRPr lang="en-CA" sz="16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buFont typeface="Arial" panose="020B0604020202020204" pitchFamily="34" charset="0"/>
              <a:buChar char="•"/>
              <a:tabLst>
                <a:tab pos="457200" algn="l"/>
              </a:tabLst>
            </a:pPr>
            <a:r>
              <a:rPr lang="fr-CA" sz="1600" kern="100" dirty="0">
                <a:effectLst/>
                <a:latin typeface="Arial" panose="020B0604020202020204" pitchFamily="34" charset="0"/>
                <a:ea typeface="Aptos" panose="020B0004020202020204" pitchFamily="34" charset="0"/>
                <a:cs typeface="Arial" panose="020B0604020202020204" pitchFamily="34" charset="0"/>
              </a:rPr>
              <a:t>Contribution de deux repas par jour à plus de 60 vétérans et conjointes aux Caraïbes ; fourniture de matériel du coquelicot et d’équipement de bureau aux filiales (2023)</a:t>
            </a:r>
            <a:endParaRPr lang="en-CA" sz="1600" kern="100" dirty="0">
              <a:effectLst/>
              <a:latin typeface="Arial" panose="020B0604020202020204" pitchFamily="34" charset="0"/>
              <a:ea typeface="Aptos" panose="020B0004020202020204" pitchFamily="34" charset="0"/>
              <a:cs typeface="Arial" panose="020B0604020202020204" pitchFamily="34" charset="0"/>
            </a:endParaRPr>
          </a:p>
          <a:p>
            <a:pPr>
              <a:lnSpc>
                <a:spcPts val="2160"/>
              </a:lnSpc>
            </a:pPr>
            <a:endParaRPr lang="en-US" dirty="0">
              <a:latin typeface="Arial" panose="020B0604020202020204" pitchFamily="34" charset="0"/>
              <a:cs typeface="Arial" panose="020B0604020202020204" pitchFamily="34" charset="0"/>
            </a:endParaRPr>
          </a:p>
          <a:p>
            <a:pPr>
              <a:lnSpc>
                <a:spcPts val="2160"/>
              </a:lnSpc>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nSpc>
                <a:spcPts val="2160"/>
              </a:lnSpc>
            </a:pPr>
            <a:endParaRPr lang="en-US" dirty="0">
              <a:latin typeface="Arial" panose="020B0604020202020204" pitchFamily="34" charset="0"/>
              <a:cs typeface="Arial" panose="020B0604020202020204" pitchFamily="34" charset="0"/>
            </a:endParaRPr>
          </a:p>
          <a:p>
            <a:pPr>
              <a:lnSpc>
                <a:spcPts val="2160"/>
              </a:lnSpc>
            </a:pPr>
            <a:endParaRPr lang="en-US" sz="1600" i="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CC0089F-A0EF-5D4A-9FD0-2E4A6138FEEF}"/>
              </a:ext>
            </a:extLst>
          </p:cNvPr>
          <p:cNvPicPr>
            <a:picLocks noChangeAspect="1"/>
          </p:cNvPicPr>
          <p:nvPr/>
        </p:nvPicPr>
        <p:blipFill>
          <a:blip r:embed="rId3"/>
          <a:stretch>
            <a:fillRect/>
          </a:stretch>
        </p:blipFill>
        <p:spPr>
          <a:xfrm>
            <a:off x="7774047" y="1220009"/>
            <a:ext cx="2068220" cy="1376809"/>
          </a:xfrm>
          <a:prstGeom prst="rect">
            <a:avLst/>
          </a:prstGeom>
        </p:spPr>
      </p:pic>
      <p:sp>
        <p:nvSpPr>
          <p:cNvPr id="7" name="Text Placeholder 34">
            <a:extLst>
              <a:ext uri="{FF2B5EF4-FFF2-40B4-BE49-F238E27FC236}">
                <a16:creationId xmlns:a16="http://schemas.microsoft.com/office/drawing/2014/main" id="{9D321C32-7531-CA42-8FA5-E9308A65CC26}"/>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a:p>
            <a:endParaRPr lang="en-US" dirty="0"/>
          </a:p>
        </p:txBody>
      </p:sp>
      <p:pic>
        <p:nvPicPr>
          <p:cNvPr id="9" name="Picture 8">
            <a:extLst>
              <a:ext uri="{FF2B5EF4-FFF2-40B4-BE49-F238E27FC236}">
                <a16:creationId xmlns:a16="http://schemas.microsoft.com/office/drawing/2014/main" id="{6F8ED399-DDB8-49F1-F686-2B251AF26847}"/>
              </a:ext>
            </a:extLst>
          </p:cNvPr>
          <p:cNvPicPr>
            <a:picLocks noChangeAspect="1"/>
          </p:cNvPicPr>
          <p:nvPr/>
        </p:nvPicPr>
        <p:blipFill>
          <a:blip r:embed="rId4"/>
          <a:stretch>
            <a:fillRect/>
          </a:stretch>
        </p:blipFill>
        <p:spPr>
          <a:xfrm>
            <a:off x="7082672" y="2596818"/>
            <a:ext cx="3450971" cy="2161214"/>
          </a:xfrm>
          <a:prstGeom prst="rect">
            <a:avLst/>
          </a:prstGeom>
        </p:spPr>
      </p:pic>
      <p:pic>
        <p:nvPicPr>
          <p:cNvPr id="14" name="Picture 13" descr="A group of people standing in front of a house&#10;&#10;Description automatically generated">
            <a:extLst>
              <a:ext uri="{FF2B5EF4-FFF2-40B4-BE49-F238E27FC236}">
                <a16:creationId xmlns:a16="http://schemas.microsoft.com/office/drawing/2014/main" id="{2D1522CC-66F3-A582-C2A3-42E63CBB683A}"/>
              </a:ext>
            </a:extLst>
          </p:cNvPr>
          <p:cNvPicPr>
            <a:picLocks noChangeAspect="1"/>
          </p:cNvPicPr>
          <p:nvPr/>
        </p:nvPicPr>
        <p:blipFill>
          <a:blip r:embed="rId5"/>
          <a:stretch>
            <a:fillRect/>
          </a:stretch>
        </p:blipFill>
        <p:spPr>
          <a:xfrm>
            <a:off x="9379827" y="3760439"/>
            <a:ext cx="1805741" cy="2407655"/>
          </a:xfrm>
          <a:prstGeom prst="rect">
            <a:avLst/>
          </a:prstGeom>
        </p:spPr>
      </p:pic>
    </p:spTree>
    <p:extLst>
      <p:ext uri="{BB962C8B-B14F-4D97-AF65-F5344CB8AC3E}">
        <p14:creationId xmlns:p14="http://schemas.microsoft.com/office/powerpoint/2010/main" val="4260545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5A7A2428-45BB-3646-9BB4-22208170B0EB}"/>
              </a:ext>
            </a:extLst>
          </p:cNvPr>
          <p:cNvSpPr>
            <a:spLocks noGrp="1"/>
          </p:cNvSpPr>
          <p:nvPr>
            <p:ph type="body" sz="quarter" idx="11"/>
          </p:nvPr>
        </p:nvSpPr>
        <p:spPr>
          <a:xfrm>
            <a:off x="1078883" y="1326996"/>
            <a:ext cx="6003789" cy="1037064"/>
          </a:xfrm>
        </p:spPr>
        <p:txBody>
          <a:bodyPr/>
          <a:lstStyle/>
          <a:p>
            <a:r>
              <a:rPr lang="en-US" dirty="0"/>
              <a:t>Notre </a:t>
            </a:r>
            <a:r>
              <a:rPr lang="en-US" dirty="0" err="1">
                <a:solidFill>
                  <a:srgbClr val="FF0000"/>
                </a:solidFill>
              </a:rPr>
              <a:t>empreinte</a:t>
            </a:r>
            <a:endParaRPr lang="en-US" dirty="0">
              <a:solidFill>
                <a:srgbClr val="FF0000"/>
              </a:solidFill>
            </a:endParaRPr>
          </a:p>
        </p:txBody>
      </p:sp>
      <p:sp>
        <p:nvSpPr>
          <p:cNvPr id="10" name="Text Placeholder 4">
            <a:extLst>
              <a:ext uri="{FF2B5EF4-FFF2-40B4-BE49-F238E27FC236}">
                <a16:creationId xmlns:a16="http://schemas.microsoft.com/office/drawing/2014/main" id="{0D030299-9EA9-D74A-A425-A5EDBE2FA3FE}"/>
              </a:ext>
            </a:extLst>
          </p:cNvPr>
          <p:cNvSpPr txBox="1">
            <a:spLocks/>
          </p:cNvSpPr>
          <p:nvPr/>
        </p:nvSpPr>
        <p:spPr>
          <a:xfrm>
            <a:off x="1079245" y="2509025"/>
            <a:ext cx="6298707" cy="3805512"/>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60"/>
              </a:lnSpc>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Attribution d’une bourse de maîtrise de 30 000 dollars ; annonce d’une nouvelle bourse de doctorat de 50 000 dollars </a:t>
            </a:r>
          </a:p>
          <a:p>
            <a:pPr>
              <a:lnSpc>
                <a:spcPts val="2160"/>
              </a:lnSpc>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Championnats nationaux d’athlétisme pour jeunes de la Légion: Sherbrooke, Québec (2023)</a:t>
            </a:r>
          </a:p>
          <a:p>
            <a:pPr>
              <a:lnSpc>
                <a:spcPts val="2160"/>
              </a:lnSpc>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Championnats nationaux de sports pour membres</a:t>
            </a:r>
          </a:p>
          <a:p>
            <a:pPr>
              <a:lnSpc>
                <a:spcPts val="2160"/>
              </a:lnSpc>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 milliers de colis livrés dans le cadre de l’Opération Père Noël et de l’Opération Fête du Canada des FAC (2023)</a:t>
            </a:r>
          </a:p>
          <a:p>
            <a:pPr>
              <a:lnSpc>
                <a:spcPts val="2160"/>
              </a:lnSpc>
            </a:pPr>
            <a:endParaRPr lang="en-US" dirty="0">
              <a:solidFill>
                <a:prstClr val="black"/>
              </a:solidFill>
              <a:latin typeface="Arial" panose="020B0604020202020204" pitchFamily="34" charset="0"/>
              <a:cs typeface="Arial" panose="020B0604020202020204" pitchFamily="34" charset="0"/>
            </a:endParaRPr>
          </a:p>
          <a:p>
            <a:pPr>
              <a:lnSpc>
                <a:spcPts val="2160"/>
              </a:lnSpc>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indent="0">
              <a:lnSpc>
                <a:spcPts val="2160"/>
              </a:lnSpc>
              <a:buNone/>
            </a:pPr>
            <a:endParaRPr lang="en-US" dirty="0">
              <a:latin typeface="Arial" panose="020B0604020202020204" pitchFamily="34" charset="0"/>
              <a:cs typeface="Arial" panose="020B0604020202020204" pitchFamily="34" charset="0"/>
            </a:endParaRPr>
          </a:p>
          <a:p>
            <a:pPr>
              <a:lnSpc>
                <a:spcPts val="2160"/>
              </a:lnSpc>
            </a:pPr>
            <a:endParaRPr lang="en-US" dirty="0">
              <a:solidFill>
                <a:prstClr val="black"/>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93F2017-11C4-8841-89E0-C704D1EE43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4002" y="4642346"/>
            <a:ext cx="2189726" cy="1459817"/>
          </a:xfrm>
          <a:prstGeom prst="rect">
            <a:avLst/>
          </a:prstGeom>
        </p:spPr>
      </p:pic>
      <p:sp>
        <p:nvSpPr>
          <p:cNvPr id="7" name="Text Placeholder 34">
            <a:extLst>
              <a:ext uri="{FF2B5EF4-FFF2-40B4-BE49-F238E27FC236}">
                <a16:creationId xmlns:a16="http://schemas.microsoft.com/office/drawing/2014/main" id="{5FD8AF0F-9363-8E41-B804-DCACD725E934}"/>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APERÇU</a:t>
            </a:r>
            <a:endParaRPr lang="en-US" dirty="0"/>
          </a:p>
        </p:txBody>
      </p:sp>
      <p:pic>
        <p:nvPicPr>
          <p:cNvPr id="3" name="Picture 2">
            <a:extLst>
              <a:ext uri="{FF2B5EF4-FFF2-40B4-BE49-F238E27FC236}">
                <a16:creationId xmlns:a16="http://schemas.microsoft.com/office/drawing/2014/main" id="{B914877F-34DC-C9BA-0A43-74A2E39CD6DF}"/>
              </a:ext>
            </a:extLst>
          </p:cNvPr>
          <p:cNvPicPr>
            <a:picLocks noChangeAspect="1"/>
          </p:cNvPicPr>
          <p:nvPr/>
        </p:nvPicPr>
        <p:blipFill>
          <a:blip r:embed="rId4"/>
          <a:stretch>
            <a:fillRect/>
          </a:stretch>
        </p:blipFill>
        <p:spPr>
          <a:xfrm>
            <a:off x="7688968" y="752883"/>
            <a:ext cx="2709746" cy="189184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F5745875-485A-7488-89F3-58ED9E04158A}"/>
              </a:ext>
            </a:extLst>
          </p:cNvPr>
          <p:cNvPicPr>
            <a:picLocks noChangeAspect="1"/>
          </p:cNvPicPr>
          <p:nvPr/>
        </p:nvPicPr>
        <p:blipFill>
          <a:blip r:embed="rId5"/>
          <a:stretch>
            <a:fillRect/>
          </a:stretch>
        </p:blipFill>
        <p:spPr>
          <a:xfrm>
            <a:off x="9106250" y="2888167"/>
            <a:ext cx="2584928" cy="1932599"/>
          </a:xfrm>
          <a:prstGeom prst="rect">
            <a:avLst/>
          </a:prstGeom>
        </p:spPr>
      </p:pic>
    </p:spTree>
    <p:extLst>
      <p:ext uri="{BB962C8B-B14F-4D97-AF65-F5344CB8AC3E}">
        <p14:creationId xmlns:p14="http://schemas.microsoft.com/office/powerpoint/2010/main" val="3065457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3A280-BDD0-A770-0D11-3878A1F6D50F}"/>
            </a:ext>
          </a:extLst>
        </p:cNvPr>
        <p:cNvGrpSpPr/>
        <p:nvPr/>
      </p:nvGrpSpPr>
      <p:grpSpPr>
        <a:xfrm>
          <a:off x="0" y="0"/>
          <a:ext cx="0" cy="0"/>
          <a:chOff x="0" y="0"/>
          <a:chExt cx="0" cy="0"/>
        </a:xfrm>
      </p:grpSpPr>
      <p:sp>
        <p:nvSpPr>
          <p:cNvPr id="11" name="Text Placeholder 2">
            <a:extLst>
              <a:ext uri="{FF2B5EF4-FFF2-40B4-BE49-F238E27FC236}">
                <a16:creationId xmlns:a16="http://schemas.microsoft.com/office/drawing/2014/main" id="{7474AEE5-4EDA-A49E-32D5-E512842E4D6B}"/>
              </a:ext>
            </a:extLst>
          </p:cNvPr>
          <p:cNvSpPr>
            <a:spLocks noGrp="1"/>
          </p:cNvSpPr>
          <p:nvPr>
            <p:ph type="body" sz="quarter" idx="11"/>
          </p:nvPr>
        </p:nvSpPr>
        <p:spPr>
          <a:xfrm>
            <a:off x="1078883" y="1237785"/>
            <a:ext cx="6003789" cy="916836"/>
          </a:xfrm>
        </p:spPr>
        <p:txBody>
          <a:bodyPr/>
          <a:lstStyle/>
          <a:p>
            <a:r>
              <a:rPr lang="fr-FR" sz="3200" dirty="0">
                <a:solidFill>
                  <a:srgbClr val="FF0000"/>
                </a:solidFill>
              </a:rPr>
              <a:t>Mise à jour </a:t>
            </a:r>
            <a:r>
              <a:rPr lang="fr-FR" sz="3200" dirty="0"/>
              <a:t>concernant les activités</a:t>
            </a:r>
            <a:endParaRPr lang="en-US" sz="3200" dirty="0"/>
          </a:p>
        </p:txBody>
      </p:sp>
      <p:sp>
        <p:nvSpPr>
          <p:cNvPr id="12" name="Text Placeholder 4">
            <a:extLst>
              <a:ext uri="{FF2B5EF4-FFF2-40B4-BE49-F238E27FC236}">
                <a16:creationId xmlns:a16="http://schemas.microsoft.com/office/drawing/2014/main" id="{4D4C426C-3264-28D4-CD20-9AB3DADFDDF9}"/>
              </a:ext>
            </a:extLst>
          </p:cNvPr>
          <p:cNvSpPr txBox="1">
            <a:spLocks/>
          </p:cNvSpPr>
          <p:nvPr/>
        </p:nvSpPr>
        <p:spPr>
          <a:xfrm>
            <a:off x="1079246" y="2497873"/>
            <a:ext cx="6003426" cy="3323064"/>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1200"/>
              </a:spcAft>
              <a:buClr>
                <a:srgbClr val="E31837"/>
              </a:buClr>
              <a:buSzPct val="150000"/>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Nouveaux membres : 43 000 nouveaux membres et membres réintégrés en 2023</a:t>
            </a:r>
          </a:p>
          <a:p>
            <a:pPr marL="285750" marR="0" lvl="0" indent="-285750" algn="l" defTabSz="914400" rtl="0" eaLnBrk="1" fontAlgn="auto" latinLnBrk="0" hangingPunct="1">
              <a:lnSpc>
                <a:spcPct val="90000"/>
              </a:lnSpc>
              <a:spcBef>
                <a:spcPts val="1000"/>
              </a:spcBef>
              <a:spcAft>
                <a:spcPts val="1200"/>
              </a:spcAft>
              <a:buClr>
                <a:srgbClr val="E31837"/>
              </a:buClr>
              <a:buSzPct val="150000"/>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Portail en ligne amélioré ; cartes d’adhésion numériques, plus d’avantages</a:t>
            </a:r>
          </a:p>
          <a:p>
            <a:pPr marL="285750" marR="0" lvl="0" indent="-285750" algn="l" defTabSz="914400" rtl="0" eaLnBrk="1" fontAlgn="auto" latinLnBrk="0" hangingPunct="1">
              <a:lnSpc>
                <a:spcPct val="90000"/>
              </a:lnSpc>
              <a:spcBef>
                <a:spcPts val="1000"/>
              </a:spcBef>
              <a:spcAft>
                <a:spcPts val="1200"/>
              </a:spcAft>
              <a:buClr>
                <a:srgbClr val="E31837"/>
              </a:buClr>
              <a:buSzPct val="150000"/>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Boutique du coquelicot a lancé de nouveaux articles pour soutenir les opérations de la Légion</a:t>
            </a:r>
          </a:p>
          <a:p>
            <a:pPr marL="285750" marR="0" lvl="0" indent="-285750" algn="l" defTabSz="914400" rtl="0" eaLnBrk="1" fontAlgn="auto" latinLnBrk="0" hangingPunct="1">
              <a:lnSpc>
                <a:spcPct val="90000"/>
              </a:lnSpc>
              <a:spcBef>
                <a:spcPts val="1000"/>
              </a:spcBef>
              <a:spcAft>
                <a:spcPts val="1200"/>
              </a:spcAft>
              <a:buClr>
                <a:srgbClr val="E31837"/>
              </a:buClr>
              <a:buSzPct val="150000"/>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 milliers de membres ont utilisé le programme </a:t>
            </a:r>
            <a:r>
              <a:rPr kumimoji="0" lang="fr-FR"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MemberPerks</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depuis ses débuts en 2020, plus de 2 millions de dollars ont été économisés</a:t>
            </a:r>
          </a:p>
        </p:txBody>
      </p:sp>
      <p:sp>
        <p:nvSpPr>
          <p:cNvPr id="7" name="Text Placeholder 34">
            <a:extLst>
              <a:ext uri="{FF2B5EF4-FFF2-40B4-BE49-F238E27FC236}">
                <a16:creationId xmlns:a16="http://schemas.microsoft.com/office/drawing/2014/main" id="{E939FCEE-D273-159D-7BAC-5EA796793908}"/>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900" b="1" i="0" u="none" strike="noStrike" kern="1200" cap="none" spc="300" normalizeH="0" baseline="0" noProof="0">
                <a:ln>
                  <a:noFill/>
                </a:ln>
                <a:solidFill>
                  <a:prstClr val="black"/>
                </a:solidFill>
                <a:effectLst/>
                <a:uLnTx/>
                <a:uFillTx/>
                <a:latin typeface="Arial Black" panose="020B0604020202020204" pitchFamily="34" charset="0"/>
                <a:ea typeface="+mn-ea"/>
              </a:rPr>
              <a:t>APERÇU</a:t>
            </a:r>
            <a:endParaRPr kumimoji="0" lang="en-US" sz="900" b="1" i="0" u="none" strike="noStrike" kern="1200" cap="none" spc="300" normalizeH="0" baseline="0" noProof="0" dirty="0">
              <a:ln>
                <a:noFill/>
              </a:ln>
              <a:solidFill>
                <a:prstClr val="black"/>
              </a:solidFill>
              <a:effectLst/>
              <a:uLnTx/>
              <a:uFillTx/>
              <a:latin typeface="Arial Black" panose="020B0604020202020204" pitchFamily="34" charset="0"/>
              <a:ea typeface="+mn-ea"/>
            </a:endParaRPr>
          </a:p>
        </p:txBody>
      </p:sp>
      <p:pic>
        <p:nvPicPr>
          <p:cNvPr id="9" name="Picture 8">
            <a:extLst>
              <a:ext uri="{FF2B5EF4-FFF2-40B4-BE49-F238E27FC236}">
                <a16:creationId xmlns:a16="http://schemas.microsoft.com/office/drawing/2014/main" id="{6BD8E063-B005-9111-1B88-BA4781B15A5F}"/>
              </a:ext>
            </a:extLst>
          </p:cNvPr>
          <p:cNvPicPr>
            <a:picLocks noChangeAspect="1"/>
          </p:cNvPicPr>
          <p:nvPr/>
        </p:nvPicPr>
        <p:blipFill>
          <a:blip r:embed="rId3"/>
          <a:stretch>
            <a:fillRect/>
          </a:stretch>
        </p:blipFill>
        <p:spPr>
          <a:xfrm>
            <a:off x="7865601" y="1627060"/>
            <a:ext cx="1640808" cy="163983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531151D-86BC-5A72-2907-7349080D7D7B}"/>
              </a:ext>
            </a:extLst>
          </p:cNvPr>
          <p:cNvPicPr>
            <a:picLocks noChangeAspect="1"/>
          </p:cNvPicPr>
          <p:nvPr/>
        </p:nvPicPr>
        <p:blipFill>
          <a:blip r:embed="rId4"/>
          <a:stretch>
            <a:fillRect/>
          </a:stretch>
        </p:blipFill>
        <p:spPr>
          <a:xfrm>
            <a:off x="9704359" y="1141253"/>
            <a:ext cx="1745159" cy="135662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C6DD18A8-06E2-3E25-DE53-95BE0824BBA0}"/>
              </a:ext>
            </a:extLst>
          </p:cNvPr>
          <p:cNvPicPr>
            <a:picLocks noChangeAspect="1"/>
          </p:cNvPicPr>
          <p:nvPr/>
        </p:nvPicPr>
        <p:blipFill>
          <a:blip r:embed="rId5"/>
          <a:stretch>
            <a:fillRect/>
          </a:stretch>
        </p:blipFill>
        <p:spPr>
          <a:xfrm>
            <a:off x="7865600" y="3701425"/>
            <a:ext cx="3675912" cy="191453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extLst>
      <p:ext uri="{BB962C8B-B14F-4D97-AF65-F5344CB8AC3E}">
        <p14:creationId xmlns:p14="http://schemas.microsoft.com/office/powerpoint/2010/main" val="2018482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698B870-F8F2-254C-9929-89DC84810ED0}"/>
              </a:ext>
            </a:extLst>
          </p:cNvPr>
          <p:cNvSpPr>
            <a:spLocks noGrp="1"/>
          </p:cNvSpPr>
          <p:nvPr>
            <p:ph type="body" sz="quarter" idx="11"/>
          </p:nvPr>
        </p:nvSpPr>
        <p:spPr>
          <a:xfrm>
            <a:off x="1078883" y="1045771"/>
            <a:ext cx="6003789" cy="1108850"/>
          </a:xfrm>
        </p:spPr>
        <p:txBody>
          <a:bodyPr/>
          <a:lstStyle/>
          <a:p>
            <a:r>
              <a:rPr lang="fr-FR" sz="3600" dirty="0">
                <a:solidFill>
                  <a:srgbClr val="FF0000"/>
                </a:solidFill>
              </a:rPr>
              <a:t>Mise à jour </a:t>
            </a:r>
            <a:r>
              <a:rPr lang="fr-FR" sz="3600" dirty="0"/>
              <a:t>concernant les activités</a:t>
            </a:r>
          </a:p>
          <a:p>
            <a:endParaRPr lang="en-US" dirty="0"/>
          </a:p>
        </p:txBody>
      </p:sp>
      <p:sp>
        <p:nvSpPr>
          <p:cNvPr id="12" name="Text Placeholder 4">
            <a:extLst>
              <a:ext uri="{FF2B5EF4-FFF2-40B4-BE49-F238E27FC236}">
                <a16:creationId xmlns:a16="http://schemas.microsoft.com/office/drawing/2014/main" id="{F5549618-47D2-E843-BFB5-9A479F2AEDBF}"/>
              </a:ext>
            </a:extLst>
          </p:cNvPr>
          <p:cNvSpPr txBox="1">
            <a:spLocks/>
          </p:cNvSpPr>
          <p:nvPr/>
        </p:nvSpPr>
        <p:spPr>
          <a:xfrm>
            <a:off x="1079246" y="2249215"/>
            <a:ext cx="4976667" cy="3828200"/>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Commentaires de vétérans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fr-CA" sz="1800" b="1" i="1"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rPr>
              <a:t>« Ma vie s’est stabilisée… Je ne serais pas dans cette situation sans l’officier d’entraide local et les Canadiens qui soutiennent la Campagne du coquelicot de la Légion ».</a:t>
            </a:r>
            <a:endParaRPr lang="en-CA" sz="1800" b="1"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En 2024/2025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fr-CA" sz="1800" kern="100" dirty="0">
                <a:effectLst/>
                <a:latin typeface="Aptos" panose="020B0004020202020204" pitchFamily="34" charset="0"/>
                <a:ea typeface="Aptos" panose="020B0004020202020204" pitchFamily="34" charset="0"/>
                <a:cs typeface="Times New Roman" panose="02020603050405020304" pitchFamily="18" charset="0"/>
              </a:rPr>
              <a:t>Nationaux de la Légion — Calgary, Alberta</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fr-CA" sz="1800" kern="100" dirty="0">
                <a:effectLst/>
                <a:latin typeface="Aptos" panose="020B0004020202020204" pitchFamily="34" charset="0"/>
                <a:ea typeface="Aptos" panose="020B0004020202020204" pitchFamily="34" charset="0"/>
                <a:cs typeface="Times New Roman" panose="02020603050405020304" pitchFamily="18" charset="0"/>
              </a:rPr>
              <a:t>Congrès national — Saint John, N.-B.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fr-CA" sz="1800" kern="100" dirty="0">
                <a:effectLst/>
                <a:latin typeface="Aptos" panose="020B0004020202020204" pitchFamily="34" charset="0"/>
                <a:ea typeface="Aptos" panose="020B0004020202020204" pitchFamily="34" charset="0"/>
                <a:cs typeface="Times New Roman" panose="02020603050405020304" pitchFamily="18" charset="0"/>
              </a:rPr>
              <a:t>Conférence 2025 de la </a:t>
            </a:r>
            <a:r>
              <a:rPr lang="fr-CA" sz="1800" i="1" kern="100" dirty="0">
                <a:effectLst/>
                <a:latin typeface="Aptos" panose="020B0004020202020204" pitchFamily="34" charset="0"/>
                <a:ea typeface="Aptos" panose="020B0004020202020204" pitchFamily="34" charset="0"/>
                <a:cs typeface="Times New Roman" panose="02020603050405020304" pitchFamily="18" charset="0"/>
              </a:rPr>
              <a:t>Royal Commonwealth Ex-Services League</a:t>
            </a:r>
            <a:r>
              <a:rPr lang="fr-CA" sz="1800" kern="100" dirty="0">
                <a:effectLst/>
                <a:latin typeface="Aptos" panose="020B0004020202020204" pitchFamily="34" charset="0"/>
                <a:ea typeface="Aptos" panose="020B0004020202020204" pitchFamily="34" charset="0"/>
                <a:cs typeface="Times New Roman" panose="02020603050405020304" pitchFamily="18" charset="0"/>
              </a:rPr>
              <a:t> — Ottawa</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b="1"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p:txBody>
      </p:sp>
      <p:sp>
        <p:nvSpPr>
          <p:cNvPr id="7" name="Text Placeholder 34">
            <a:extLst>
              <a:ext uri="{FF2B5EF4-FFF2-40B4-BE49-F238E27FC236}">
                <a16:creationId xmlns:a16="http://schemas.microsoft.com/office/drawing/2014/main" id="{A480224A-7C02-FC48-9E7E-3E3928ED9548}"/>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a:p>
            <a:endParaRPr lang="en-US" dirty="0"/>
          </a:p>
        </p:txBody>
      </p:sp>
      <p:pic>
        <p:nvPicPr>
          <p:cNvPr id="2" name="Picture 1">
            <a:extLst>
              <a:ext uri="{FF2B5EF4-FFF2-40B4-BE49-F238E27FC236}">
                <a16:creationId xmlns:a16="http://schemas.microsoft.com/office/drawing/2014/main" id="{9ACAEF7E-635B-40FE-329D-CE5B472C7A9C}"/>
              </a:ext>
            </a:extLst>
          </p:cNvPr>
          <p:cNvPicPr>
            <a:picLocks noChangeAspect="1"/>
          </p:cNvPicPr>
          <p:nvPr/>
        </p:nvPicPr>
        <p:blipFill>
          <a:blip r:embed="rId3"/>
          <a:stretch>
            <a:fillRect/>
          </a:stretch>
        </p:blipFill>
        <p:spPr>
          <a:xfrm>
            <a:off x="6096000" y="4249148"/>
            <a:ext cx="2748463" cy="1782786"/>
          </a:xfrm>
          <a:prstGeom prst="rect">
            <a:avLst/>
          </a:prstGeom>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id="{388E79D0-F0CB-2671-0E46-8ADC2D7ECB64}"/>
              </a:ext>
            </a:extLst>
          </p:cNvPr>
          <p:cNvPicPr>
            <a:picLocks noChangeAspect="1"/>
          </p:cNvPicPr>
          <p:nvPr/>
        </p:nvPicPr>
        <p:blipFill>
          <a:blip r:embed="rId4"/>
          <a:stretch>
            <a:fillRect/>
          </a:stretch>
        </p:blipFill>
        <p:spPr>
          <a:xfrm>
            <a:off x="8285356" y="826066"/>
            <a:ext cx="2383011" cy="1589915"/>
          </a:xfrm>
          <a:prstGeom prst="rect">
            <a:avLst/>
          </a:prstGeom>
        </p:spPr>
      </p:pic>
      <p:pic>
        <p:nvPicPr>
          <p:cNvPr id="17" name="Picture 16" descr="A group of men standing outside&#10;&#10;Description automatically generated">
            <a:extLst>
              <a:ext uri="{FF2B5EF4-FFF2-40B4-BE49-F238E27FC236}">
                <a16:creationId xmlns:a16="http://schemas.microsoft.com/office/drawing/2014/main" id="{B9C7FA11-3100-D5D4-55AF-5F46F08564E9}"/>
              </a:ext>
            </a:extLst>
          </p:cNvPr>
          <p:cNvPicPr>
            <a:picLocks noChangeAspect="1"/>
          </p:cNvPicPr>
          <p:nvPr/>
        </p:nvPicPr>
        <p:blipFill>
          <a:blip r:embed="rId5"/>
          <a:stretch>
            <a:fillRect/>
          </a:stretch>
        </p:blipFill>
        <p:spPr>
          <a:xfrm>
            <a:off x="9062022" y="2635460"/>
            <a:ext cx="2872828" cy="21546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7822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23A1833A-EC78-7C4E-B3F0-37B8C56B623D}"/>
              </a:ext>
            </a:extLst>
          </p:cNvPr>
          <p:cNvSpPr>
            <a:spLocks noGrp="1"/>
          </p:cNvSpPr>
          <p:nvPr>
            <p:ph type="body" sz="quarter" idx="11"/>
          </p:nvPr>
        </p:nvSpPr>
        <p:spPr>
          <a:xfrm>
            <a:off x="1078883" y="1045771"/>
            <a:ext cx="7733423" cy="1223217"/>
          </a:xfrm>
        </p:spPr>
        <p:txBody>
          <a:bodyPr/>
          <a:lstStyle/>
          <a:p>
            <a:r>
              <a:rPr lang="fr-FR" dirty="0"/>
              <a:t>Autres façons d’offrir </a:t>
            </a:r>
            <a:r>
              <a:rPr lang="fr-FR" dirty="0">
                <a:solidFill>
                  <a:srgbClr val="FF0000"/>
                </a:solidFill>
              </a:rPr>
              <a:t>son soutien</a:t>
            </a:r>
            <a:endParaRPr lang="en-CA" dirty="0">
              <a:solidFill>
                <a:srgbClr val="FF0000"/>
              </a:solidFill>
            </a:endParaRPr>
          </a:p>
        </p:txBody>
      </p:sp>
      <p:sp>
        <p:nvSpPr>
          <p:cNvPr id="10" name="Text Placeholder 4">
            <a:extLst>
              <a:ext uri="{FF2B5EF4-FFF2-40B4-BE49-F238E27FC236}">
                <a16:creationId xmlns:a16="http://schemas.microsoft.com/office/drawing/2014/main" id="{6D12F6F8-FC8C-BE4D-9834-8AA2675CDF0F}"/>
              </a:ext>
            </a:extLst>
          </p:cNvPr>
          <p:cNvSpPr txBox="1">
            <a:spLocks/>
          </p:cNvSpPr>
          <p:nvPr/>
        </p:nvSpPr>
        <p:spPr>
          <a:xfrm>
            <a:off x="1079246" y="2627836"/>
            <a:ext cx="2581381" cy="1106908"/>
          </a:xfrm>
          <a:prstGeom prst="rect">
            <a:avLst/>
          </a:prstGeom>
        </p:spPr>
        <p:txBody>
          <a:bodyPr vert="horz" lIns="0" tIns="0" rIns="0" bIns="0" rtlCol="0">
            <a:normAutofit fontScale="25000" lnSpcReduction="20000"/>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Aft>
                <a:spcPts val="1800"/>
              </a:spcAft>
              <a:buNone/>
            </a:pPr>
            <a:r>
              <a:rPr lang="en-CA" sz="8000" b="1" dirty="0">
                <a:latin typeface="Arial" panose="020B0604020202020204" pitchFamily="34" charset="0"/>
                <a:cs typeface="Arial" panose="020B0604020202020204" pitchFamily="34" charset="0"/>
              </a:rPr>
              <a:t>La Boutique du coquelicot</a:t>
            </a:r>
          </a:p>
          <a:p>
            <a:pPr marL="0" indent="0">
              <a:lnSpc>
                <a:spcPct val="140000"/>
              </a:lnSpc>
              <a:spcAft>
                <a:spcPts val="1800"/>
              </a:spcAft>
              <a:buNone/>
            </a:pPr>
            <a:r>
              <a:rPr lang="en-CA" sz="7200" b="1" dirty="0">
                <a:latin typeface="Arial" panose="020B0604020202020204" pitchFamily="34" charset="0"/>
                <a:cs typeface="Arial" panose="020B0604020202020204" pitchFamily="34" charset="0"/>
              </a:rPr>
              <a:t>www.Poppystore.ca/fr</a:t>
            </a:r>
          </a:p>
          <a:p>
            <a:pPr marL="0" indent="0">
              <a:lnSpc>
                <a:spcPct val="140000"/>
              </a:lnSpc>
              <a:spcAft>
                <a:spcPts val="1800"/>
              </a:spcAft>
              <a:buNone/>
            </a:pPr>
            <a:endParaRPr lang="en-CA" sz="2400" b="1"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8CA6727-3620-6743-9166-9F23ACE758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9442" y="4475460"/>
            <a:ext cx="1560987" cy="1560987"/>
          </a:xfrm>
          <a:prstGeom prst="rect">
            <a:avLst/>
          </a:prstGeom>
          <a:ln>
            <a:noFill/>
          </a:ln>
          <a:effectLst>
            <a:outerShdw blurRad="292100" dist="139700" dir="2700000" algn="tl" rotWithShape="0">
              <a:srgbClr val="333333">
                <a:alpha val="65000"/>
              </a:srgbClr>
            </a:outerShdw>
          </a:effectLst>
        </p:spPr>
      </p:pic>
      <p:sp>
        <p:nvSpPr>
          <p:cNvPr id="17" name="Text Placeholder 4">
            <a:extLst>
              <a:ext uri="{FF2B5EF4-FFF2-40B4-BE49-F238E27FC236}">
                <a16:creationId xmlns:a16="http://schemas.microsoft.com/office/drawing/2014/main" id="{6FE56B61-B3B0-7948-B030-9E1B42BF1918}"/>
              </a:ext>
            </a:extLst>
          </p:cNvPr>
          <p:cNvSpPr txBox="1">
            <a:spLocks/>
          </p:cNvSpPr>
          <p:nvPr/>
        </p:nvSpPr>
        <p:spPr>
          <a:xfrm>
            <a:off x="6338219" y="2667250"/>
            <a:ext cx="4948174" cy="598841"/>
          </a:xfrm>
          <a:prstGeom prst="rect">
            <a:avLst/>
          </a:prstGeom>
        </p:spPr>
        <p:txBody>
          <a:bodyPr vert="horz" lIns="0" tIns="0" rIns="0" bIns="0" rtlCol="0">
            <a:normAutofit fontScale="25000" lnSpcReduction="20000"/>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Aft>
                <a:spcPts val="1800"/>
              </a:spcAft>
              <a:buNone/>
            </a:pPr>
            <a:r>
              <a:rPr lang="fr-FR" sz="8000" b="1" dirty="0">
                <a:latin typeface="Arial" panose="020B0604020202020204" pitchFamily="34" charset="0"/>
                <a:cs typeface="Arial" panose="020B0604020202020204" pitchFamily="34" charset="0"/>
              </a:rPr>
              <a:t>Faire un don en ligne</a:t>
            </a:r>
            <a:endParaRPr lang="en-CA" sz="8000" b="1" dirty="0">
              <a:latin typeface="Arial" panose="020B0604020202020204" pitchFamily="34" charset="0"/>
              <a:cs typeface="Arial" panose="020B0604020202020204" pitchFamily="34" charset="0"/>
            </a:endParaRPr>
          </a:p>
          <a:p>
            <a:pPr marL="0" indent="0">
              <a:lnSpc>
                <a:spcPct val="140000"/>
              </a:lnSpc>
              <a:spcAft>
                <a:spcPts val="1800"/>
              </a:spcAft>
              <a:buNone/>
            </a:pPr>
            <a:r>
              <a:rPr lang="en-CA" sz="8000" b="1" dirty="0">
                <a:latin typeface="Arial" panose="020B0604020202020204" pitchFamily="34" charset="0"/>
                <a:cs typeface="Arial" panose="020B0604020202020204" pitchFamily="34" charset="0"/>
              </a:rPr>
              <a:t>www.legion.ca	</a:t>
            </a:r>
            <a:r>
              <a:rPr lang="en-CA" sz="2400" b="1" dirty="0">
                <a:latin typeface="Arial" panose="020B0604020202020204" pitchFamily="34" charset="0"/>
                <a:cs typeface="Arial" panose="020B0604020202020204" pitchFamily="34" charset="0"/>
              </a:rPr>
              <a:t>	</a:t>
            </a:r>
          </a:p>
        </p:txBody>
      </p:sp>
      <p:sp>
        <p:nvSpPr>
          <p:cNvPr id="15" name="Text Placeholder 34">
            <a:extLst>
              <a:ext uri="{FF2B5EF4-FFF2-40B4-BE49-F238E27FC236}">
                <a16:creationId xmlns:a16="http://schemas.microsoft.com/office/drawing/2014/main" id="{A87244D9-1DC9-534B-9707-E44AD2DFC8EC}"/>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a:p>
            <a:endParaRPr lang="en-US" dirty="0"/>
          </a:p>
        </p:txBody>
      </p:sp>
      <p:pic>
        <p:nvPicPr>
          <p:cNvPr id="3" name="Picture 2">
            <a:extLst>
              <a:ext uri="{FF2B5EF4-FFF2-40B4-BE49-F238E27FC236}">
                <a16:creationId xmlns:a16="http://schemas.microsoft.com/office/drawing/2014/main" id="{63682038-8406-9836-5732-1B43FC579C37}"/>
              </a:ext>
            </a:extLst>
          </p:cNvPr>
          <p:cNvPicPr>
            <a:picLocks noChangeAspect="1"/>
          </p:cNvPicPr>
          <p:nvPr/>
        </p:nvPicPr>
        <p:blipFill>
          <a:blip r:embed="rId4"/>
          <a:stretch>
            <a:fillRect/>
          </a:stretch>
        </p:blipFill>
        <p:spPr>
          <a:xfrm>
            <a:off x="7152937" y="3971093"/>
            <a:ext cx="3318737" cy="1841939"/>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4" name="Picture 3">
            <a:extLst>
              <a:ext uri="{FF2B5EF4-FFF2-40B4-BE49-F238E27FC236}">
                <a16:creationId xmlns:a16="http://schemas.microsoft.com/office/drawing/2014/main" id="{DF4C6ED6-3B4C-B599-AD41-27FA0CB1FEDD}"/>
              </a:ext>
            </a:extLst>
          </p:cNvPr>
          <p:cNvPicPr>
            <a:picLocks noChangeAspect="1"/>
          </p:cNvPicPr>
          <p:nvPr/>
        </p:nvPicPr>
        <p:blipFill>
          <a:blip r:embed="rId5"/>
          <a:stretch>
            <a:fillRect/>
          </a:stretch>
        </p:blipFill>
        <p:spPr>
          <a:xfrm>
            <a:off x="3846005" y="3459130"/>
            <a:ext cx="1593641" cy="25773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6623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943274-DF82-9C4B-88D7-5CCDE98DF225}"/>
              </a:ext>
            </a:extLst>
          </p:cNvPr>
          <p:cNvSpPr/>
          <p:nvPr/>
        </p:nvSpPr>
        <p:spPr>
          <a:xfrm>
            <a:off x="0" y="-1"/>
            <a:ext cx="12192000" cy="6858001"/>
          </a:xfrm>
          <a:prstGeom prst="rect">
            <a:avLst/>
          </a:prstGeom>
          <a:solidFill>
            <a:srgbClr val="E31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A180F2A-7CFF-0F4A-A13A-93563E9C3ACF}"/>
              </a:ext>
            </a:extLst>
          </p:cNvPr>
          <p:cNvSpPr txBox="1"/>
          <p:nvPr/>
        </p:nvSpPr>
        <p:spPr>
          <a:xfrm>
            <a:off x="940463" y="5723663"/>
            <a:ext cx="1547814" cy="307777"/>
          </a:xfrm>
          <a:prstGeom prst="rect">
            <a:avLst/>
          </a:prstGeom>
          <a:noFill/>
        </p:spPr>
        <p:txBody>
          <a:bodyPr wrap="square" rtlCol="0">
            <a:spAutoFit/>
          </a:bodyPr>
          <a:lstStyle/>
          <a:p>
            <a:r>
              <a:rPr lang="en-US" sz="1400" b="1" dirty="0">
                <a:solidFill>
                  <a:schemeClr val="bg1"/>
                </a:solidFill>
                <a:latin typeface="Arial Black" panose="020B0604020202020204" pitchFamily="34" charset="0"/>
                <a:cs typeface="Arial Black" panose="020B0604020202020204" pitchFamily="34" charset="0"/>
              </a:rPr>
              <a:t>Legion.ca</a:t>
            </a:r>
          </a:p>
        </p:txBody>
      </p:sp>
      <p:sp>
        <p:nvSpPr>
          <p:cNvPr id="9" name="TextBox 8">
            <a:extLst>
              <a:ext uri="{FF2B5EF4-FFF2-40B4-BE49-F238E27FC236}">
                <a16:creationId xmlns:a16="http://schemas.microsoft.com/office/drawing/2014/main" id="{5D0702B4-F283-DA48-A61A-AA0587A15F98}"/>
              </a:ext>
            </a:extLst>
          </p:cNvPr>
          <p:cNvSpPr txBox="1"/>
          <p:nvPr/>
        </p:nvSpPr>
        <p:spPr>
          <a:xfrm>
            <a:off x="921859" y="3991952"/>
            <a:ext cx="5066192" cy="461665"/>
          </a:xfrm>
          <a:prstGeom prst="rect">
            <a:avLst/>
          </a:prstGeom>
          <a:noFill/>
        </p:spPr>
        <p:txBody>
          <a:bodyPr wrap="square" rtlCol="0">
            <a:spAutoFit/>
          </a:bodyPr>
          <a:lstStyle/>
          <a:p>
            <a:r>
              <a:rPr lang="en-CA" sz="2400" dirty="0">
                <a:solidFill>
                  <a:schemeClr val="bg1"/>
                </a:solidFill>
                <a:latin typeface="Arial" panose="020B0604020202020204" pitchFamily="34" charset="0"/>
                <a:cs typeface="Arial" panose="020B0604020202020204" pitchFamily="34" charset="0"/>
              </a:rPr>
              <a:t>Merci!</a:t>
            </a:r>
          </a:p>
        </p:txBody>
      </p:sp>
      <p:sp>
        <p:nvSpPr>
          <p:cNvPr id="11" name="TextBox 10">
            <a:extLst>
              <a:ext uri="{FF2B5EF4-FFF2-40B4-BE49-F238E27FC236}">
                <a16:creationId xmlns:a16="http://schemas.microsoft.com/office/drawing/2014/main" id="{C3FB6AED-39BA-6641-BDB3-58084F96E9DD}"/>
              </a:ext>
            </a:extLst>
          </p:cNvPr>
          <p:cNvSpPr txBox="1"/>
          <p:nvPr/>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©LA LEGION ROYALE CANADIENNE</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pic>
        <p:nvPicPr>
          <p:cNvPr id="4" name="Picture 3" descr="A white text on a black background&#10;&#10;Description automatically generated">
            <a:extLst>
              <a:ext uri="{FF2B5EF4-FFF2-40B4-BE49-F238E27FC236}">
                <a16:creationId xmlns:a16="http://schemas.microsoft.com/office/drawing/2014/main" id="{9BBE5AB1-9801-FFF2-2135-F899A1155C85}"/>
              </a:ext>
            </a:extLst>
          </p:cNvPr>
          <p:cNvPicPr>
            <a:picLocks noChangeAspect="1"/>
          </p:cNvPicPr>
          <p:nvPr/>
        </p:nvPicPr>
        <p:blipFill>
          <a:blip r:embed="rId3"/>
          <a:stretch>
            <a:fillRect/>
          </a:stretch>
        </p:blipFill>
        <p:spPr>
          <a:xfrm>
            <a:off x="940463" y="2240799"/>
            <a:ext cx="4780113" cy="1672428"/>
          </a:xfrm>
          <a:prstGeom prst="rect">
            <a:avLst/>
          </a:prstGeom>
        </p:spPr>
      </p:pic>
    </p:spTree>
    <p:extLst>
      <p:ext uri="{BB962C8B-B14F-4D97-AF65-F5344CB8AC3E}">
        <p14:creationId xmlns:p14="http://schemas.microsoft.com/office/powerpoint/2010/main" val="1455595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E1A820-27CF-D246-8E1E-8C3B1FC361F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2404" y="4131938"/>
            <a:ext cx="1511111" cy="1970289"/>
          </a:xfrm>
          <a:prstGeom prst="rect">
            <a:avLst/>
          </a:prstGeom>
        </p:spPr>
      </p:pic>
      <p:pic>
        <p:nvPicPr>
          <p:cNvPr id="7" name="Picture 6">
            <a:extLst>
              <a:ext uri="{FF2B5EF4-FFF2-40B4-BE49-F238E27FC236}">
                <a16:creationId xmlns:a16="http://schemas.microsoft.com/office/drawing/2014/main" id="{DB502DA0-FEE2-2B48-8B17-08BD6C350A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7636" y="4109908"/>
            <a:ext cx="1666698" cy="1919481"/>
          </a:xfrm>
          <a:prstGeom prst="rect">
            <a:avLst/>
          </a:prstGeom>
        </p:spPr>
      </p:pic>
      <p:pic>
        <p:nvPicPr>
          <p:cNvPr id="8" name="Picture 7">
            <a:extLst>
              <a:ext uri="{FF2B5EF4-FFF2-40B4-BE49-F238E27FC236}">
                <a16:creationId xmlns:a16="http://schemas.microsoft.com/office/drawing/2014/main" id="{34CB73EA-7718-184C-9C13-FE55B5ADBA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27989" y="2421044"/>
            <a:ext cx="2392424" cy="3552070"/>
          </a:xfrm>
          <a:prstGeom prst="rect">
            <a:avLst/>
          </a:prstGeom>
        </p:spPr>
      </p:pic>
      <p:sp>
        <p:nvSpPr>
          <p:cNvPr id="2" name="Text Placeholder 1">
            <a:extLst>
              <a:ext uri="{FF2B5EF4-FFF2-40B4-BE49-F238E27FC236}">
                <a16:creationId xmlns:a16="http://schemas.microsoft.com/office/drawing/2014/main" id="{D7E632FA-71A9-A24C-9EE8-4111485EF8E1}"/>
              </a:ext>
            </a:extLst>
          </p:cNvPr>
          <p:cNvSpPr>
            <a:spLocks noGrp="1"/>
          </p:cNvSpPr>
          <p:nvPr>
            <p:ph type="body" sz="quarter" idx="11"/>
          </p:nvPr>
        </p:nvSpPr>
        <p:spPr>
          <a:xfrm>
            <a:off x="1078883" y="1645465"/>
            <a:ext cx="8254688" cy="1303843"/>
          </a:xfrm>
        </p:spPr>
        <p:txBody>
          <a:bodyPr/>
          <a:lstStyle/>
          <a:p>
            <a:r>
              <a:rPr lang="en-US" dirty="0"/>
              <a:t>La L</a:t>
            </a:r>
            <a:r>
              <a:rPr lang="fr-CA" dirty="0" err="1"/>
              <a:t>égion</a:t>
            </a:r>
            <a:r>
              <a:rPr lang="fr-CA" dirty="0"/>
              <a:t> royale canadienne</a:t>
            </a:r>
            <a:endParaRPr lang="en-US" dirty="0"/>
          </a:p>
        </p:txBody>
      </p:sp>
      <p:sp>
        <p:nvSpPr>
          <p:cNvPr id="4" name="Text Placeholder 3">
            <a:extLst>
              <a:ext uri="{FF2B5EF4-FFF2-40B4-BE49-F238E27FC236}">
                <a16:creationId xmlns:a16="http://schemas.microsoft.com/office/drawing/2014/main" id="{75680624-BC1D-E24F-B789-755E5EE4A546}"/>
              </a:ext>
            </a:extLst>
          </p:cNvPr>
          <p:cNvSpPr>
            <a:spLocks noGrp="1"/>
          </p:cNvSpPr>
          <p:nvPr>
            <p:ph type="body" sz="quarter" idx="13"/>
          </p:nvPr>
        </p:nvSpPr>
        <p:spPr>
          <a:xfrm>
            <a:off x="1079246" y="2527285"/>
            <a:ext cx="5757390" cy="2503681"/>
          </a:xfrm>
        </p:spPr>
        <p:txBody>
          <a:bodyPr/>
          <a:lstStyle/>
          <a:p>
            <a:pPr marL="0" indent="0">
              <a:lnSpc>
                <a:spcPts val="2160"/>
              </a:lnSpc>
              <a:buNone/>
            </a:pPr>
            <a:r>
              <a:rPr lang="fr-FR" dirty="0">
                <a:latin typeface="Arial" panose="020B0604020202020204" pitchFamily="34" charset="0"/>
                <a:cs typeface="Arial" panose="020B0604020202020204" pitchFamily="34" charset="0"/>
              </a:rPr>
              <a:t>Notre </a:t>
            </a:r>
            <a:r>
              <a:rPr lang="fr-FR" b="1" dirty="0">
                <a:solidFill>
                  <a:srgbClr val="FF0000"/>
                </a:solidFill>
                <a:latin typeface="Arial" panose="020B0604020202020204" pitchFamily="34" charset="0"/>
                <a:cs typeface="Arial" panose="020B0604020202020204" pitchFamily="34" charset="0"/>
              </a:rPr>
              <a:t>mission</a:t>
            </a:r>
            <a:r>
              <a:rPr lang="fr-FR" dirty="0">
                <a:latin typeface="Arial" panose="020B0604020202020204" pitchFamily="34" charset="0"/>
                <a:cs typeface="Arial" panose="020B0604020202020204" pitchFamily="34" charset="0"/>
              </a:rPr>
              <a:t> est de venir en aide aux vétérans, y compris les membres actifs au sein des Forces armées canadiennes et de la GRC et leur famille, de promouvoir le Souvenir, et d’être au service de nos collectivités et de notre pays.</a:t>
            </a:r>
            <a:endParaRPr lang="en-CA" dirty="0">
              <a:latin typeface="Arial" panose="020B0604020202020204" pitchFamily="34" charset="0"/>
              <a:cs typeface="Arial" panose="020B0604020202020204" pitchFamily="34" charset="0"/>
            </a:endParaRPr>
          </a:p>
        </p:txBody>
      </p:sp>
      <p:sp>
        <p:nvSpPr>
          <p:cNvPr id="9" name="Text Placeholder 34">
            <a:extLst>
              <a:ext uri="{FF2B5EF4-FFF2-40B4-BE49-F238E27FC236}">
                <a16:creationId xmlns:a16="http://schemas.microsoft.com/office/drawing/2014/main" id="{588F07BE-0852-4C47-968D-FFF60E5FC156}"/>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a:p>
            <a:endParaRPr lang="en-US" dirty="0"/>
          </a:p>
        </p:txBody>
      </p:sp>
    </p:spTree>
    <p:extLst>
      <p:ext uri="{BB962C8B-B14F-4D97-AF65-F5344CB8AC3E}">
        <p14:creationId xmlns:p14="http://schemas.microsoft.com/office/powerpoint/2010/main" val="2616026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402E60-F66F-624B-82EB-008A6FD4CE93}"/>
              </a:ext>
            </a:extLst>
          </p:cNvPr>
          <p:cNvSpPr>
            <a:spLocks noGrp="1"/>
          </p:cNvSpPr>
          <p:nvPr>
            <p:ph type="body" sz="quarter" idx="11"/>
          </p:nvPr>
        </p:nvSpPr>
        <p:spPr>
          <a:xfrm>
            <a:off x="1078883" y="1045772"/>
            <a:ext cx="6003789" cy="981768"/>
          </a:xfrm>
        </p:spPr>
        <p:txBody>
          <a:bodyPr/>
          <a:lstStyle/>
          <a:p>
            <a:r>
              <a:rPr lang="en-US" dirty="0"/>
              <a:t>Ce que </a:t>
            </a:r>
            <a:r>
              <a:rPr lang="en-US" dirty="0">
                <a:solidFill>
                  <a:srgbClr val="FF0000"/>
                </a:solidFill>
              </a:rPr>
              <a:t>nous </a:t>
            </a:r>
            <a:r>
              <a:rPr lang="en-US" dirty="0" err="1">
                <a:solidFill>
                  <a:srgbClr val="FF0000"/>
                </a:solidFill>
              </a:rPr>
              <a:t>sommes</a:t>
            </a:r>
            <a:endParaRPr lang="en-US" dirty="0">
              <a:solidFill>
                <a:srgbClr val="FF0000"/>
              </a:solidFill>
            </a:endParaRPr>
          </a:p>
        </p:txBody>
      </p:sp>
      <p:sp>
        <p:nvSpPr>
          <p:cNvPr id="4" name="Text Placeholder 3">
            <a:extLst>
              <a:ext uri="{FF2B5EF4-FFF2-40B4-BE49-F238E27FC236}">
                <a16:creationId xmlns:a16="http://schemas.microsoft.com/office/drawing/2014/main" id="{90FFB67A-6851-5348-A206-07CB35DE66DE}"/>
              </a:ext>
            </a:extLst>
          </p:cNvPr>
          <p:cNvSpPr>
            <a:spLocks noGrp="1"/>
          </p:cNvSpPr>
          <p:nvPr>
            <p:ph type="body" sz="quarter" idx="12"/>
          </p:nvPr>
        </p:nvSpPr>
        <p:spPr>
          <a:xfrm>
            <a:off x="1079246" y="1919120"/>
            <a:ext cx="6003426" cy="507483"/>
          </a:xfrm>
        </p:spPr>
        <p:txBody>
          <a:bodyPr/>
          <a:lstStyle/>
          <a:p>
            <a:r>
              <a:rPr lang="en-US" dirty="0"/>
              <a:t>Direction </a:t>
            </a:r>
            <a:r>
              <a:rPr lang="en-US" dirty="0" err="1"/>
              <a:t>nationale</a:t>
            </a:r>
            <a:endParaRPr lang="en-US" dirty="0"/>
          </a:p>
        </p:txBody>
      </p:sp>
      <p:sp>
        <p:nvSpPr>
          <p:cNvPr id="9" name="Text Placeholder 28">
            <a:extLst>
              <a:ext uri="{FF2B5EF4-FFF2-40B4-BE49-F238E27FC236}">
                <a16:creationId xmlns:a16="http://schemas.microsoft.com/office/drawing/2014/main" id="{D027194C-C5F1-B24E-A774-DF4DA57F58B8}"/>
              </a:ext>
            </a:extLst>
          </p:cNvPr>
          <p:cNvSpPr>
            <a:spLocks noGrp="1"/>
          </p:cNvSpPr>
          <p:nvPr>
            <p:ph type="body" sz="quarter" idx="13" hasCustomPrompt="1"/>
          </p:nvPr>
        </p:nvSpPr>
        <p:spPr>
          <a:xfrm>
            <a:off x="1079246" y="2348969"/>
            <a:ext cx="6003426" cy="379559"/>
          </a:xfrm>
        </p:spPr>
        <p:txBody>
          <a:bodyPr lIns="0" tIns="0" rIns="0" bIns="0">
            <a:norm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r>
              <a:rPr lang="en-US" dirty="0" err="1">
                <a:latin typeface="Arial" panose="020B0604020202020204" pitchFamily="34" charset="0"/>
                <a:cs typeface="Arial" panose="020B0604020202020204" pitchFamily="34" charset="0"/>
              </a:rPr>
              <a:t>Siège</a:t>
            </a:r>
            <a:r>
              <a:rPr lang="en-US" dirty="0">
                <a:latin typeface="Arial" panose="020B0604020202020204" pitchFamily="34" charset="0"/>
                <a:cs typeface="Arial" panose="020B0604020202020204" pitchFamily="34" charset="0"/>
              </a:rPr>
              <a:t> national — Ottawa</a:t>
            </a:r>
          </a:p>
        </p:txBody>
      </p:sp>
      <p:sp>
        <p:nvSpPr>
          <p:cNvPr id="10" name="Text Placeholder 28">
            <a:extLst>
              <a:ext uri="{FF2B5EF4-FFF2-40B4-BE49-F238E27FC236}">
                <a16:creationId xmlns:a16="http://schemas.microsoft.com/office/drawing/2014/main" id="{B9BD4403-AFD9-D54B-8295-5462E5A8D1FF}"/>
              </a:ext>
            </a:extLst>
          </p:cNvPr>
          <p:cNvSpPr txBox="1">
            <a:spLocks/>
          </p:cNvSpPr>
          <p:nvPr/>
        </p:nvSpPr>
        <p:spPr>
          <a:xfrm>
            <a:off x="1079246" y="3349630"/>
            <a:ext cx="6003426" cy="2811565"/>
          </a:xfrm>
          <a:prstGeom prst="rect">
            <a:avLst/>
          </a:prstGeom>
        </p:spPr>
        <p:txBody>
          <a:bodyPr vert="horz" lIns="0" tIns="0" rIns="0" bIns="0" rtlCol="0">
            <a:norm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1800" kern="100" dirty="0">
                <a:effectLst/>
                <a:latin typeface="Aptos" panose="020B0004020202020204" pitchFamily="34" charset="0"/>
                <a:ea typeface="Aptos" panose="020B0004020202020204" pitchFamily="34" charset="0"/>
                <a:cs typeface="Times New Roman" panose="02020603050405020304" pitchFamily="18" charset="0"/>
              </a:rPr>
              <a:t>Toutes les provinces et territoires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lvl="1"/>
            <a:r>
              <a:rPr lang="fr-CA" kern="100" dirty="0">
                <a:effectLst/>
                <a:latin typeface="Aptos" panose="020B0004020202020204" pitchFamily="34" charset="0"/>
                <a:ea typeface="Aptos" panose="020B0004020202020204" pitchFamily="34" charset="0"/>
                <a:cs typeface="Times New Roman" panose="02020603050405020304" pitchFamily="18" charset="0"/>
              </a:rPr>
              <a:t>Certaines régions regroupées</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lvl="1"/>
            <a:r>
              <a:rPr lang="fr-CA" kern="100" dirty="0">
                <a:effectLst/>
                <a:latin typeface="Aptos" panose="020B0004020202020204" pitchFamily="34" charset="0"/>
                <a:ea typeface="Aptos" panose="020B0004020202020204" pitchFamily="34" charset="0"/>
                <a:cs typeface="Times New Roman" panose="02020603050405020304" pitchFamily="18" charset="0"/>
              </a:rPr>
              <a:t>Colombie-Britannique et Yukon</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lvl="1"/>
            <a:r>
              <a:rPr lang="fr-CA" kern="100" dirty="0">
                <a:effectLst/>
                <a:latin typeface="Aptos" panose="020B0004020202020204" pitchFamily="34" charset="0"/>
                <a:ea typeface="Aptos" panose="020B0004020202020204" pitchFamily="34" charset="0"/>
                <a:cs typeface="Times New Roman" panose="02020603050405020304" pitchFamily="18" charset="0"/>
              </a:rPr>
              <a:t>Alberta et Territoires du Nord-Ouest</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lvl="1"/>
            <a:r>
              <a:rPr lang="fr-CA" kern="100" dirty="0">
                <a:effectLst/>
                <a:latin typeface="Aptos" panose="020B0004020202020204" pitchFamily="34" charset="0"/>
                <a:ea typeface="Aptos" panose="020B0004020202020204" pitchFamily="34" charset="0"/>
                <a:cs typeface="Times New Roman" panose="02020603050405020304" pitchFamily="18" charset="0"/>
              </a:rPr>
              <a:t>Manitoba et Nord-Ouest de l’Ontario</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lvl="1"/>
            <a:r>
              <a:rPr lang="fr-CA" kern="100" dirty="0">
                <a:effectLst/>
                <a:latin typeface="Aptos" panose="020B0004020202020204" pitchFamily="34" charset="0"/>
                <a:ea typeface="Aptos" panose="020B0004020202020204" pitchFamily="34" charset="0"/>
                <a:cs typeface="Times New Roman" panose="02020603050405020304" pitchFamily="18" charset="0"/>
              </a:rPr>
              <a:t>Nouvelle-Écosse et Nunavut</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p:txBody>
      </p:sp>
      <p:sp>
        <p:nvSpPr>
          <p:cNvPr id="11" name="Text Placeholder 3">
            <a:extLst>
              <a:ext uri="{FF2B5EF4-FFF2-40B4-BE49-F238E27FC236}">
                <a16:creationId xmlns:a16="http://schemas.microsoft.com/office/drawing/2014/main" id="{A786FA57-23C0-324A-B2E4-F533F8A0363B}"/>
              </a:ext>
            </a:extLst>
          </p:cNvPr>
          <p:cNvSpPr txBox="1">
            <a:spLocks/>
          </p:cNvSpPr>
          <p:nvPr/>
        </p:nvSpPr>
        <p:spPr>
          <a:xfrm>
            <a:off x="1079246" y="2842147"/>
            <a:ext cx="6003426" cy="50748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10 directions </a:t>
            </a:r>
            <a:r>
              <a:rPr lang="en-US" dirty="0" err="1"/>
              <a:t>provinciales</a:t>
            </a:r>
            <a:r>
              <a:rPr lang="en-US" dirty="0"/>
              <a:t>  </a:t>
            </a:r>
          </a:p>
        </p:txBody>
      </p:sp>
      <p:sp>
        <p:nvSpPr>
          <p:cNvPr id="12" name="Text Placeholder 3">
            <a:extLst>
              <a:ext uri="{FF2B5EF4-FFF2-40B4-BE49-F238E27FC236}">
                <a16:creationId xmlns:a16="http://schemas.microsoft.com/office/drawing/2014/main" id="{F3855E5C-E37D-644C-95CD-466DEE34E3FB}"/>
              </a:ext>
            </a:extLst>
          </p:cNvPr>
          <p:cNvSpPr txBox="1">
            <a:spLocks/>
          </p:cNvSpPr>
          <p:nvPr/>
        </p:nvSpPr>
        <p:spPr>
          <a:xfrm>
            <a:off x="6880584" y="4825872"/>
            <a:ext cx="4009089" cy="140239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1 350 </a:t>
            </a:r>
            <a:r>
              <a:rPr lang="en-US" dirty="0" err="1"/>
              <a:t>filiales</a:t>
            </a:r>
            <a:r>
              <a:rPr lang="en-US" dirty="0"/>
              <a:t> </a:t>
            </a:r>
            <a:br>
              <a:rPr lang="en-US" dirty="0"/>
            </a:br>
            <a:r>
              <a:rPr lang="en-US" dirty="0"/>
              <a:t>260 000 members</a:t>
            </a:r>
          </a:p>
          <a:p>
            <a:pPr algn="ctr"/>
            <a:r>
              <a:rPr lang="en-US" dirty="0"/>
              <a:t>Des </a:t>
            </a:r>
            <a:r>
              <a:rPr lang="en-US" dirty="0" err="1"/>
              <a:t>milliers</a:t>
            </a:r>
            <a:r>
              <a:rPr lang="en-US" dirty="0"/>
              <a:t> de </a:t>
            </a:r>
            <a:r>
              <a:rPr lang="en-US" dirty="0" err="1"/>
              <a:t>bénévoles</a:t>
            </a:r>
            <a:endParaRPr lang="en-US" dirty="0"/>
          </a:p>
        </p:txBody>
      </p:sp>
      <p:pic>
        <p:nvPicPr>
          <p:cNvPr id="13" name="Picture 12">
            <a:extLst>
              <a:ext uri="{FF2B5EF4-FFF2-40B4-BE49-F238E27FC236}">
                <a16:creationId xmlns:a16="http://schemas.microsoft.com/office/drawing/2014/main" id="{280A19A4-0D23-BD49-B156-68210F64B8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7709" y="906005"/>
            <a:ext cx="1272160" cy="1888796"/>
          </a:xfrm>
          <a:prstGeom prst="rect">
            <a:avLst/>
          </a:prstGeom>
        </p:spPr>
      </p:pic>
      <p:sp>
        <p:nvSpPr>
          <p:cNvPr id="14" name="Text Placeholder 34">
            <a:extLst>
              <a:ext uri="{FF2B5EF4-FFF2-40B4-BE49-F238E27FC236}">
                <a16:creationId xmlns:a16="http://schemas.microsoft.com/office/drawing/2014/main" id="{19E3AA36-9676-D540-9DF8-FC2BE27C36FE}"/>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p:txBody>
      </p:sp>
      <p:pic>
        <p:nvPicPr>
          <p:cNvPr id="5" name="Picture 4" descr="A picture containing text, clipart&#10;&#10;Description automatically generated">
            <a:extLst>
              <a:ext uri="{FF2B5EF4-FFF2-40B4-BE49-F238E27FC236}">
                <a16:creationId xmlns:a16="http://schemas.microsoft.com/office/drawing/2014/main" id="{1115A5C5-8811-4BA4-8EA0-AFF9A001487A}"/>
              </a:ext>
            </a:extLst>
          </p:cNvPr>
          <p:cNvPicPr>
            <a:picLocks noChangeAspect="1"/>
          </p:cNvPicPr>
          <p:nvPr/>
        </p:nvPicPr>
        <p:blipFill>
          <a:blip r:embed="rId4"/>
          <a:stretch>
            <a:fillRect/>
          </a:stretch>
        </p:blipFill>
        <p:spPr>
          <a:xfrm>
            <a:off x="7082672" y="3066568"/>
            <a:ext cx="4009090" cy="1402399"/>
          </a:xfrm>
          <a:prstGeom prst="rect">
            <a:avLst/>
          </a:prstGeom>
        </p:spPr>
      </p:pic>
    </p:spTree>
    <p:extLst>
      <p:ext uri="{BB962C8B-B14F-4D97-AF65-F5344CB8AC3E}">
        <p14:creationId xmlns:p14="http://schemas.microsoft.com/office/powerpoint/2010/main" val="719319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08128F-13B2-7248-9828-4B22725A871F}"/>
              </a:ext>
            </a:extLst>
          </p:cNvPr>
          <p:cNvSpPr>
            <a:spLocks noGrp="1"/>
          </p:cNvSpPr>
          <p:nvPr>
            <p:ph type="body" sz="quarter" idx="11"/>
          </p:nvPr>
        </p:nvSpPr>
        <p:spPr>
          <a:xfrm>
            <a:off x="1078883" y="1439761"/>
            <a:ext cx="6003789" cy="598488"/>
          </a:xfrm>
        </p:spPr>
        <p:txBody>
          <a:bodyPr/>
          <a:lstStyle/>
          <a:p>
            <a:r>
              <a:rPr lang="en-US" dirty="0"/>
              <a:t>Notre </a:t>
            </a:r>
            <a:r>
              <a:rPr lang="en-US" dirty="0" err="1"/>
              <a:t>histoire</a:t>
            </a:r>
            <a:endParaRPr lang="en-US" dirty="0"/>
          </a:p>
        </p:txBody>
      </p:sp>
      <p:sp>
        <p:nvSpPr>
          <p:cNvPr id="4" name="Text Placeholder 3">
            <a:extLst>
              <a:ext uri="{FF2B5EF4-FFF2-40B4-BE49-F238E27FC236}">
                <a16:creationId xmlns:a16="http://schemas.microsoft.com/office/drawing/2014/main" id="{DB1D1118-C885-5C4A-913D-D8282152D797}"/>
              </a:ext>
            </a:extLst>
          </p:cNvPr>
          <p:cNvSpPr>
            <a:spLocks noGrp="1"/>
          </p:cNvSpPr>
          <p:nvPr>
            <p:ph type="body" sz="quarter" idx="12"/>
          </p:nvPr>
        </p:nvSpPr>
        <p:spPr>
          <a:xfrm>
            <a:off x="1079246" y="2212215"/>
            <a:ext cx="6003426" cy="700368"/>
          </a:xfrm>
        </p:spPr>
        <p:txBody>
          <a:bodyPr/>
          <a:lstStyle/>
          <a:p>
            <a:r>
              <a:rPr lang="en-US" i="1" dirty="0">
                <a:solidFill>
                  <a:srgbClr val="FF0000"/>
                </a:solidFill>
              </a:rPr>
              <a:t>Winnipeg 1925</a:t>
            </a:r>
          </a:p>
        </p:txBody>
      </p:sp>
      <p:sp>
        <p:nvSpPr>
          <p:cNvPr id="5" name="Text Placeholder 4">
            <a:extLst>
              <a:ext uri="{FF2B5EF4-FFF2-40B4-BE49-F238E27FC236}">
                <a16:creationId xmlns:a16="http://schemas.microsoft.com/office/drawing/2014/main" id="{BE30C6F5-766B-7A4B-964C-AB52A250861E}"/>
              </a:ext>
            </a:extLst>
          </p:cNvPr>
          <p:cNvSpPr>
            <a:spLocks noGrp="1"/>
          </p:cNvSpPr>
          <p:nvPr>
            <p:ph type="body" sz="quarter" idx="13"/>
          </p:nvPr>
        </p:nvSpPr>
        <p:spPr>
          <a:xfrm>
            <a:off x="1079245" y="2529788"/>
            <a:ext cx="6416747" cy="529641"/>
          </a:xfrm>
        </p:spPr>
        <p:txBody>
          <a:bodyPr/>
          <a:lstStyle/>
          <a:p>
            <a:pPr marL="0" indent="0">
              <a:buNone/>
            </a:pPr>
            <a:r>
              <a:rPr lang="en-US" sz="1600" dirty="0">
                <a:latin typeface="Arial" panose="020B0604020202020204" pitchFamily="34" charset="0"/>
                <a:cs typeface="Arial" panose="020B0604020202020204" pitchFamily="34" charset="0"/>
              </a:rPr>
              <a:t>“</a:t>
            </a:r>
            <a:r>
              <a:rPr lang="fr-FR" sz="1600" dirty="0">
                <a:latin typeface="Arial" panose="020B0604020202020204" pitchFamily="34" charset="0"/>
                <a:cs typeface="Arial" panose="020B0604020202020204" pitchFamily="34" charset="0"/>
              </a:rPr>
              <a:t>La Légion canadienne de la Ligue de service de l’Empire britannique (The Canadian Legion of the British Empire Services League) lettre patente (Charte) créée en 1926</a:t>
            </a:r>
            <a:endParaRPr lang="en-US" sz="16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DF15FD6-15E6-8B46-BE70-BF32B7FFFC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8061" y="3156011"/>
            <a:ext cx="3354552" cy="2630874"/>
          </a:xfrm>
          <a:prstGeom prst="rect">
            <a:avLst/>
          </a:prstGeom>
        </p:spPr>
      </p:pic>
      <p:pic>
        <p:nvPicPr>
          <p:cNvPr id="10" name="Picture 9">
            <a:extLst>
              <a:ext uri="{FF2B5EF4-FFF2-40B4-BE49-F238E27FC236}">
                <a16:creationId xmlns:a16="http://schemas.microsoft.com/office/drawing/2014/main" id="{1228CF64-3727-F141-A5C1-18B4214AB9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8060" y="1152266"/>
            <a:ext cx="3354553" cy="1907163"/>
          </a:xfrm>
          <a:prstGeom prst="rect">
            <a:avLst/>
          </a:prstGeom>
        </p:spPr>
      </p:pic>
      <p:sp>
        <p:nvSpPr>
          <p:cNvPr id="11" name="Text Placeholder 3">
            <a:extLst>
              <a:ext uri="{FF2B5EF4-FFF2-40B4-BE49-F238E27FC236}">
                <a16:creationId xmlns:a16="http://schemas.microsoft.com/office/drawing/2014/main" id="{9D6138C7-8F74-0F4F-9D35-69A65F771D8F}"/>
              </a:ext>
            </a:extLst>
          </p:cNvPr>
          <p:cNvSpPr txBox="1">
            <a:spLocks/>
          </p:cNvSpPr>
          <p:nvPr/>
        </p:nvSpPr>
        <p:spPr>
          <a:xfrm>
            <a:off x="1079246" y="3377002"/>
            <a:ext cx="6003426" cy="81633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rgbClr val="FF0000"/>
                </a:solidFill>
              </a:rPr>
              <a:t>Ottawa 1948</a:t>
            </a:r>
          </a:p>
        </p:txBody>
      </p:sp>
      <p:sp>
        <p:nvSpPr>
          <p:cNvPr id="12" name="Text Placeholder 4">
            <a:extLst>
              <a:ext uri="{FF2B5EF4-FFF2-40B4-BE49-F238E27FC236}">
                <a16:creationId xmlns:a16="http://schemas.microsoft.com/office/drawing/2014/main" id="{894DC440-5E12-5D43-8819-0AAFD2ECE077}"/>
              </a:ext>
            </a:extLst>
          </p:cNvPr>
          <p:cNvSpPr txBox="1">
            <a:spLocks/>
          </p:cNvSpPr>
          <p:nvPr/>
        </p:nvSpPr>
        <p:spPr>
          <a:xfrm>
            <a:off x="1078883" y="3718063"/>
            <a:ext cx="6417109" cy="395295"/>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40"/>
              </a:lnSpc>
              <a:buNone/>
            </a:pPr>
            <a:r>
              <a:rPr lang="fr-FR" sz="1600" dirty="0">
                <a:latin typeface="Arial" panose="020B0604020202020204" pitchFamily="34" charset="0"/>
                <a:cs typeface="Arial" panose="020B0604020202020204" pitchFamily="34" charset="0"/>
              </a:rPr>
              <a:t>Constituée en personne morale grâce à une loi spéciale du gouvernement</a:t>
            </a:r>
            <a:endParaRPr lang="en-US" dirty="0">
              <a:latin typeface="Arial" panose="020B0604020202020204" pitchFamily="34" charset="0"/>
              <a:cs typeface="Arial" panose="020B0604020202020204" pitchFamily="34" charset="0"/>
            </a:endParaRPr>
          </a:p>
        </p:txBody>
      </p:sp>
      <p:sp>
        <p:nvSpPr>
          <p:cNvPr id="13" name="Text Placeholder 3">
            <a:extLst>
              <a:ext uri="{FF2B5EF4-FFF2-40B4-BE49-F238E27FC236}">
                <a16:creationId xmlns:a16="http://schemas.microsoft.com/office/drawing/2014/main" id="{AF312E10-FD06-6A4E-9A11-12CED3B3AE32}"/>
              </a:ext>
            </a:extLst>
          </p:cNvPr>
          <p:cNvSpPr txBox="1">
            <a:spLocks/>
          </p:cNvSpPr>
          <p:nvPr/>
        </p:nvSpPr>
        <p:spPr>
          <a:xfrm>
            <a:off x="1078883" y="4328867"/>
            <a:ext cx="6003426" cy="76724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rgbClr val="FF0000"/>
                </a:solidFill>
              </a:rPr>
              <a:t>London 1960</a:t>
            </a:r>
          </a:p>
        </p:txBody>
      </p:sp>
      <p:sp>
        <p:nvSpPr>
          <p:cNvPr id="14" name="Text Placeholder 4">
            <a:extLst>
              <a:ext uri="{FF2B5EF4-FFF2-40B4-BE49-F238E27FC236}">
                <a16:creationId xmlns:a16="http://schemas.microsoft.com/office/drawing/2014/main" id="{64D737FB-69F0-3F44-92E3-7D148E6851DB}"/>
              </a:ext>
            </a:extLst>
          </p:cNvPr>
          <p:cNvSpPr txBox="1">
            <a:spLocks/>
          </p:cNvSpPr>
          <p:nvPr/>
        </p:nvSpPr>
        <p:spPr>
          <a:xfrm>
            <a:off x="1079245" y="4646441"/>
            <a:ext cx="6417109" cy="529641"/>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60"/>
              </a:lnSpc>
              <a:buNone/>
            </a:pPr>
            <a:r>
              <a:rPr lang="fr-FR" sz="1600" dirty="0">
                <a:latin typeface="Arial" panose="020B0604020202020204" pitchFamily="34" charset="0"/>
                <a:cs typeface="Arial" panose="020B0604020202020204" pitchFamily="34" charset="0"/>
              </a:rPr>
              <a:t>La Reine Elizabeth II consent à l’utilisation du préfixe « royale » - le nom devient la Légion royale canadienne</a:t>
            </a:r>
            <a:endParaRPr lang="en-US" sz="1600" dirty="0">
              <a:latin typeface="Arial" panose="020B0604020202020204" pitchFamily="34" charset="0"/>
              <a:cs typeface="Arial" panose="020B0604020202020204" pitchFamily="34" charset="0"/>
            </a:endParaRPr>
          </a:p>
        </p:txBody>
      </p:sp>
      <p:sp>
        <p:nvSpPr>
          <p:cNvPr id="15" name="Text Placeholder 3">
            <a:extLst>
              <a:ext uri="{FF2B5EF4-FFF2-40B4-BE49-F238E27FC236}">
                <a16:creationId xmlns:a16="http://schemas.microsoft.com/office/drawing/2014/main" id="{93E692F6-A148-3946-8FC4-DDA7D26BE603}"/>
              </a:ext>
            </a:extLst>
          </p:cNvPr>
          <p:cNvSpPr txBox="1">
            <a:spLocks/>
          </p:cNvSpPr>
          <p:nvPr/>
        </p:nvSpPr>
        <p:spPr>
          <a:xfrm>
            <a:off x="1079246" y="5311615"/>
            <a:ext cx="6003426" cy="70036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rgbClr val="FF0000"/>
                </a:solidFill>
              </a:rPr>
              <a:t>Ottawa 1961</a:t>
            </a:r>
          </a:p>
        </p:txBody>
      </p:sp>
      <p:sp>
        <p:nvSpPr>
          <p:cNvPr id="16" name="Text Placeholder 4">
            <a:extLst>
              <a:ext uri="{FF2B5EF4-FFF2-40B4-BE49-F238E27FC236}">
                <a16:creationId xmlns:a16="http://schemas.microsoft.com/office/drawing/2014/main" id="{5075B512-880C-764E-BC3B-06B366126730}"/>
              </a:ext>
            </a:extLst>
          </p:cNvPr>
          <p:cNvSpPr txBox="1">
            <a:spLocks/>
          </p:cNvSpPr>
          <p:nvPr/>
        </p:nvSpPr>
        <p:spPr>
          <a:xfrm>
            <a:off x="1079245" y="5620394"/>
            <a:ext cx="6417109" cy="391591"/>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dirty="0">
                <a:latin typeface="Arial" panose="020B0604020202020204" pitchFamily="34" charset="0"/>
                <a:cs typeface="Arial" panose="020B0604020202020204" pitchFamily="34" charset="0"/>
              </a:rPr>
              <a:t>La Loi constituant la Légion en personne morale est modifiée pour que le changement soit officiel</a:t>
            </a:r>
            <a:endParaRPr lang="en-US" sz="1600" dirty="0">
              <a:latin typeface="Arial" panose="020B0604020202020204" pitchFamily="34" charset="0"/>
              <a:cs typeface="Arial" panose="020B0604020202020204" pitchFamily="34" charset="0"/>
            </a:endParaRPr>
          </a:p>
        </p:txBody>
      </p:sp>
      <p:sp>
        <p:nvSpPr>
          <p:cNvPr id="17" name="Text Placeholder 34">
            <a:extLst>
              <a:ext uri="{FF2B5EF4-FFF2-40B4-BE49-F238E27FC236}">
                <a16:creationId xmlns:a16="http://schemas.microsoft.com/office/drawing/2014/main" id="{0ACD67A1-F391-1F45-91C7-356DDCEFFA6C}"/>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a:p>
            <a:endParaRPr lang="en-US" dirty="0"/>
          </a:p>
        </p:txBody>
      </p:sp>
    </p:spTree>
    <p:extLst>
      <p:ext uri="{BB962C8B-B14F-4D97-AF65-F5344CB8AC3E}">
        <p14:creationId xmlns:p14="http://schemas.microsoft.com/office/powerpoint/2010/main" val="3224523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346E06-DBF6-AC44-B540-5C21EACBE2B1}"/>
              </a:ext>
            </a:extLst>
          </p:cNvPr>
          <p:cNvSpPr>
            <a:spLocks noGrp="1"/>
          </p:cNvSpPr>
          <p:nvPr>
            <p:ph type="body" sz="quarter" idx="11"/>
          </p:nvPr>
        </p:nvSpPr>
        <p:spPr>
          <a:xfrm>
            <a:off x="1078883" y="1698805"/>
            <a:ext cx="6003789" cy="1437370"/>
          </a:xfrm>
        </p:spPr>
        <p:txBody>
          <a:bodyPr/>
          <a:lstStyle/>
          <a:p>
            <a:r>
              <a:rPr lang="en-US" dirty="0"/>
              <a:t>Notre </a:t>
            </a:r>
            <a:r>
              <a:rPr lang="en-US" dirty="0">
                <a:solidFill>
                  <a:srgbClr val="FF0000"/>
                </a:solidFill>
              </a:rPr>
              <a:t>100e</a:t>
            </a:r>
            <a:r>
              <a:rPr lang="en-US" dirty="0"/>
              <a:t> </a:t>
            </a:r>
            <a:r>
              <a:rPr lang="en-US" dirty="0" err="1"/>
              <a:t>anniversaire</a:t>
            </a:r>
            <a:r>
              <a:rPr lang="en-US" dirty="0"/>
              <a:t> !</a:t>
            </a:r>
            <a:endParaRPr lang="en-US" dirty="0">
              <a:solidFill>
                <a:srgbClr val="FF0000"/>
              </a:solidFill>
            </a:endParaRPr>
          </a:p>
        </p:txBody>
      </p:sp>
      <p:sp>
        <p:nvSpPr>
          <p:cNvPr id="5" name="Text Placeholder 4">
            <a:extLst>
              <a:ext uri="{FF2B5EF4-FFF2-40B4-BE49-F238E27FC236}">
                <a16:creationId xmlns:a16="http://schemas.microsoft.com/office/drawing/2014/main" id="{B02DC207-5694-2249-957E-236029B0B161}"/>
              </a:ext>
            </a:extLst>
          </p:cNvPr>
          <p:cNvSpPr>
            <a:spLocks noGrp="1"/>
          </p:cNvSpPr>
          <p:nvPr>
            <p:ph type="body" sz="quarter" idx="13"/>
          </p:nvPr>
        </p:nvSpPr>
        <p:spPr>
          <a:xfrm>
            <a:off x="1079246" y="3429000"/>
            <a:ext cx="5656091" cy="2469776"/>
          </a:xfrm>
        </p:spPr>
        <p:txBody>
          <a:bodyPr>
            <a:noAutofit/>
          </a:bodyPr>
          <a:lstStyle/>
          <a:p>
            <a:r>
              <a:rPr lang="fr-FR" dirty="0">
                <a:latin typeface="Arial" panose="020B0604020202020204" pitchFamily="34" charset="0"/>
                <a:cs typeface="Arial" panose="020B0604020202020204" pitchFamily="34" charset="0"/>
              </a:rPr>
              <a:t>La Légion célébrera son centenaire en </a:t>
            </a:r>
            <a:r>
              <a:rPr lang="fr-FR" sz="3200" b="1" dirty="0">
                <a:solidFill>
                  <a:srgbClr val="FF0000"/>
                </a:solidFill>
                <a:latin typeface="Arial" panose="020B0604020202020204" pitchFamily="34" charset="0"/>
                <a:cs typeface="Arial" panose="020B0604020202020204" pitchFamily="34" charset="0"/>
              </a:rPr>
              <a:t>2026</a:t>
            </a:r>
          </a:p>
          <a:p>
            <a:r>
              <a:rPr lang="fr-FR" dirty="0">
                <a:latin typeface="Arial" panose="020B0604020202020204" pitchFamily="34" charset="0"/>
                <a:cs typeface="Arial" panose="020B0604020202020204" pitchFamily="34" charset="0"/>
              </a:rPr>
              <a:t>Divers événements prévus sur le plan national et dans l’ensemble du pays</a:t>
            </a:r>
          </a:p>
          <a:p>
            <a:r>
              <a:rPr lang="fr-FR" dirty="0">
                <a:latin typeface="Arial" panose="020B0604020202020204" pitchFamily="34" charset="0"/>
                <a:cs typeface="Arial" panose="020B0604020202020204" pitchFamily="34" charset="0"/>
              </a:rPr>
              <a:t>Articles commémoratifs en développement</a:t>
            </a:r>
          </a:p>
          <a:p>
            <a:endParaRPr lang="en-US" dirty="0">
              <a:latin typeface="Arial" panose="020B0604020202020204" pitchFamily="34" charset="0"/>
              <a:cs typeface="Arial" panose="020B0604020202020204" pitchFamily="34" charset="0"/>
            </a:endParaRPr>
          </a:p>
        </p:txBody>
      </p:sp>
      <p:sp>
        <p:nvSpPr>
          <p:cNvPr id="7" name="Text Placeholder 34">
            <a:extLst>
              <a:ext uri="{FF2B5EF4-FFF2-40B4-BE49-F238E27FC236}">
                <a16:creationId xmlns:a16="http://schemas.microsoft.com/office/drawing/2014/main" id="{55F72C7B-D5C1-AE40-B0BD-8544A75CE7FB}"/>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t>APERÇU</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900" b="1" i="0" u="none" strike="noStrike" kern="1200" cap="none" spc="300" normalizeH="0" baseline="0" noProof="0" dirty="0">
              <a:ln>
                <a:noFill/>
              </a:ln>
              <a:solidFill>
                <a:prstClr val="black"/>
              </a:solidFill>
              <a:effectLst/>
              <a:uLnTx/>
              <a:uFillTx/>
              <a:latin typeface="Arial Black" panose="020B0604020202020204" pitchFamily="34" charset="0"/>
              <a:ea typeface="+mn-ea"/>
            </a:endParaRPr>
          </a:p>
        </p:txBody>
      </p:sp>
      <p:pic>
        <p:nvPicPr>
          <p:cNvPr id="4" name="Picture 3" descr="A colorful numbers and fireworks&#10;&#10;Description automatically generated">
            <a:extLst>
              <a:ext uri="{FF2B5EF4-FFF2-40B4-BE49-F238E27FC236}">
                <a16:creationId xmlns:a16="http://schemas.microsoft.com/office/drawing/2014/main" id="{1887DCA9-C1B8-56C2-FF84-47D8360463E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67913" y="1045771"/>
            <a:ext cx="4902906" cy="4228756"/>
          </a:xfrm>
          <a:prstGeom prst="rect">
            <a:avLst/>
          </a:prstGeom>
        </p:spPr>
      </p:pic>
      <p:sp>
        <p:nvSpPr>
          <p:cNvPr id="8" name="TextBox 7">
            <a:extLst>
              <a:ext uri="{FF2B5EF4-FFF2-40B4-BE49-F238E27FC236}">
                <a16:creationId xmlns:a16="http://schemas.microsoft.com/office/drawing/2014/main" id="{1DC29FFF-634E-3C90-3AB2-280665FFD6EE}"/>
              </a:ext>
            </a:extLst>
          </p:cNvPr>
          <p:cNvSpPr txBox="1"/>
          <p:nvPr/>
        </p:nvSpPr>
        <p:spPr>
          <a:xfrm>
            <a:off x="8484839" y="6065798"/>
            <a:ext cx="5080000" cy="230832"/>
          </a:xfrm>
          <a:prstGeom prst="rect">
            <a:avLst/>
          </a:prstGeom>
          <a:noFill/>
        </p:spPr>
        <p:txBody>
          <a:bodyPr wrap="square" rtlCol="0">
            <a:spAutoFit/>
          </a:bodyPr>
          <a:lstStyle/>
          <a:p>
            <a:r>
              <a:rPr lang="en-CA" sz="900" dirty="0">
                <a:hlinkClick r:id="rId4" tooltip="https://www.mariowiki.com/The_'Shroom:Issue_100/Fun_Stuff"/>
              </a:rPr>
              <a:t>This Photo</a:t>
            </a:r>
            <a:r>
              <a:rPr lang="en-CA" sz="900" dirty="0"/>
              <a:t> by Unknown Author is licensed under </a:t>
            </a:r>
            <a:r>
              <a:rPr lang="en-CA" sz="900" dirty="0">
                <a:hlinkClick r:id="rId5" tooltip="https://creativecommons.org/licenses/by-sa/3.0/"/>
              </a:rPr>
              <a:t>CC BY-SA</a:t>
            </a:r>
            <a:endParaRPr lang="en-CA" sz="900" dirty="0"/>
          </a:p>
        </p:txBody>
      </p:sp>
    </p:spTree>
    <p:extLst>
      <p:ext uri="{BB962C8B-B14F-4D97-AF65-F5344CB8AC3E}">
        <p14:creationId xmlns:p14="http://schemas.microsoft.com/office/powerpoint/2010/main" val="2773105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346E06-DBF6-AC44-B540-5C21EACBE2B1}"/>
              </a:ext>
            </a:extLst>
          </p:cNvPr>
          <p:cNvSpPr>
            <a:spLocks noGrp="1"/>
          </p:cNvSpPr>
          <p:nvPr>
            <p:ph type="body" sz="quarter" idx="11"/>
          </p:nvPr>
        </p:nvSpPr>
        <p:spPr>
          <a:xfrm>
            <a:off x="1078883" y="1698805"/>
            <a:ext cx="6003789" cy="845987"/>
          </a:xfrm>
        </p:spPr>
        <p:txBody>
          <a:bodyPr/>
          <a:lstStyle/>
          <a:p>
            <a:r>
              <a:rPr lang="en-US" dirty="0"/>
              <a:t>Le </a:t>
            </a:r>
            <a:r>
              <a:rPr lang="en-US" dirty="0">
                <a:solidFill>
                  <a:srgbClr val="FF0000"/>
                </a:solidFill>
              </a:rPr>
              <a:t>coquelicot </a:t>
            </a:r>
            <a:r>
              <a:rPr lang="en-US" dirty="0"/>
              <a:t>rouge</a:t>
            </a:r>
          </a:p>
        </p:txBody>
      </p:sp>
      <p:sp>
        <p:nvSpPr>
          <p:cNvPr id="5" name="Text Placeholder 4">
            <a:extLst>
              <a:ext uri="{FF2B5EF4-FFF2-40B4-BE49-F238E27FC236}">
                <a16:creationId xmlns:a16="http://schemas.microsoft.com/office/drawing/2014/main" id="{B02DC207-5694-2249-957E-236029B0B161}"/>
              </a:ext>
            </a:extLst>
          </p:cNvPr>
          <p:cNvSpPr>
            <a:spLocks noGrp="1"/>
          </p:cNvSpPr>
          <p:nvPr>
            <p:ph type="body" sz="quarter" idx="13"/>
          </p:nvPr>
        </p:nvSpPr>
        <p:spPr>
          <a:xfrm>
            <a:off x="1079246" y="2655844"/>
            <a:ext cx="6003426" cy="3242932"/>
          </a:xfrm>
        </p:spPr>
        <p:txBody>
          <a:bodyPr>
            <a:noAutofit/>
          </a:bodyPr>
          <a:lstStyle/>
          <a:p>
            <a:r>
              <a:rPr lang="fr-FR" dirty="0">
                <a:latin typeface="Arial" panose="020B0604020202020204" pitchFamily="34" charset="0"/>
                <a:cs typeface="Arial" panose="020B0604020202020204" pitchFamily="34" charset="0"/>
              </a:rPr>
              <a:t>Symbole officiel du Souvenir au Canada</a:t>
            </a:r>
          </a:p>
          <a:p>
            <a:r>
              <a:rPr lang="fr-FR" dirty="0">
                <a:latin typeface="Arial" panose="020B0604020202020204" pitchFamily="34" charset="0"/>
                <a:cs typeface="Arial" panose="020B0604020202020204" pitchFamily="34" charset="0"/>
              </a:rPr>
              <a:t>Est devenu biodégradable en 2022</a:t>
            </a:r>
          </a:p>
          <a:p>
            <a:r>
              <a:rPr lang="fr-FR" dirty="0">
                <a:latin typeface="Arial" panose="020B0604020202020204" pitchFamily="34" charset="0"/>
                <a:cs typeface="Arial" panose="020B0604020202020204" pitchFamily="34" charset="0"/>
              </a:rPr>
              <a:t>Il incombe à la Légion de préserver ce symbole sacré en vertu d’une loi du Parlement</a:t>
            </a:r>
          </a:p>
          <a:p>
            <a:r>
              <a:rPr lang="fr-FR" dirty="0">
                <a:latin typeface="Arial" panose="020B0604020202020204" pitchFamily="34" charset="0"/>
                <a:cs typeface="Arial" panose="020B0604020202020204" pitchFamily="34" charset="0"/>
              </a:rPr>
              <a:t>La Légion royale canadienne s’est vu accorder la marque déposée du coquelicot en 1948</a:t>
            </a:r>
          </a:p>
          <a:p>
            <a:r>
              <a:rPr lang="fr-FR" dirty="0">
                <a:latin typeface="Arial" panose="020B0604020202020204" pitchFamily="34" charset="0"/>
                <a:cs typeface="Arial" panose="020B0604020202020204" pitchFamily="34" charset="0"/>
              </a:rPr>
              <a:t>Seul le Siège national de la Légion peut autoriser l’utilisation du symbole pour le Souvenir</a:t>
            </a:r>
          </a:p>
          <a:p>
            <a:endParaRPr lang="en-US" dirty="0">
              <a:latin typeface="Arial" panose="020B0604020202020204" pitchFamily="34" charset="0"/>
              <a:cs typeface="Arial" panose="020B0604020202020204" pitchFamily="34" charset="0"/>
            </a:endParaRPr>
          </a:p>
        </p:txBody>
      </p:sp>
      <p:sp>
        <p:nvSpPr>
          <p:cNvPr id="7" name="Text Placeholder 34">
            <a:extLst>
              <a:ext uri="{FF2B5EF4-FFF2-40B4-BE49-F238E27FC236}">
                <a16:creationId xmlns:a16="http://schemas.microsoft.com/office/drawing/2014/main" id="{55F72C7B-D5C1-AE40-B0BD-8544A75CE7FB}"/>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p:txBody>
      </p:sp>
      <p:pic>
        <p:nvPicPr>
          <p:cNvPr id="4" name="Picture 3" descr="A person holding a red flower&#10;&#10;Description automatically generated">
            <a:extLst>
              <a:ext uri="{FF2B5EF4-FFF2-40B4-BE49-F238E27FC236}">
                <a16:creationId xmlns:a16="http://schemas.microsoft.com/office/drawing/2014/main" id="{8192F610-930B-0B90-27FD-EA28B39A23D6}"/>
              </a:ext>
            </a:extLst>
          </p:cNvPr>
          <p:cNvPicPr>
            <a:picLocks noChangeAspect="1"/>
          </p:cNvPicPr>
          <p:nvPr/>
        </p:nvPicPr>
        <p:blipFill>
          <a:blip r:embed="rId3"/>
          <a:stretch>
            <a:fillRect/>
          </a:stretch>
        </p:blipFill>
        <p:spPr>
          <a:xfrm>
            <a:off x="7624138" y="1828799"/>
            <a:ext cx="3655884" cy="2741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5958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661981-66D2-7847-AECC-790DD2BE57AF}"/>
              </a:ext>
            </a:extLst>
          </p:cNvPr>
          <p:cNvSpPr>
            <a:spLocks noGrp="1"/>
          </p:cNvSpPr>
          <p:nvPr>
            <p:ph type="body" sz="quarter" idx="11"/>
          </p:nvPr>
        </p:nvSpPr>
        <p:spPr/>
        <p:txBody>
          <a:bodyPr/>
          <a:lstStyle/>
          <a:p>
            <a:r>
              <a:rPr lang="en-US" dirty="0"/>
              <a:t>Nos </a:t>
            </a:r>
            <a:r>
              <a:rPr lang="en-US" dirty="0" err="1">
                <a:solidFill>
                  <a:srgbClr val="FF0000"/>
                </a:solidFill>
              </a:rPr>
              <a:t>piliers</a:t>
            </a:r>
            <a:endParaRPr lang="en-US" dirty="0">
              <a:solidFill>
                <a:srgbClr val="FF0000"/>
              </a:solidFill>
            </a:endParaRPr>
          </a:p>
        </p:txBody>
      </p:sp>
      <p:sp>
        <p:nvSpPr>
          <p:cNvPr id="4" name="Text Placeholder 3">
            <a:extLst>
              <a:ext uri="{FF2B5EF4-FFF2-40B4-BE49-F238E27FC236}">
                <a16:creationId xmlns:a16="http://schemas.microsoft.com/office/drawing/2014/main" id="{61C92535-8C17-314D-B959-975905453D97}"/>
              </a:ext>
            </a:extLst>
          </p:cNvPr>
          <p:cNvSpPr>
            <a:spLocks noGrp="1"/>
          </p:cNvSpPr>
          <p:nvPr>
            <p:ph type="body" sz="quarter" idx="12"/>
          </p:nvPr>
        </p:nvSpPr>
        <p:spPr>
          <a:xfrm>
            <a:off x="1105343" y="2495165"/>
            <a:ext cx="6003426" cy="3002386"/>
          </a:xfrm>
        </p:spPr>
        <p:txBody>
          <a:bodyPr/>
          <a:lstStyle/>
          <a:p>
            <a:endParaRPr lang="fr-FR" b="0" dirty="0"/>
          </a:p>
          <a:p>
            <a:r>
              <a:rPr lang="fr-FR" b="0" dirty="0"/>
              <a:t>Servir les vétérans et leurs familles</a:t>
            </a:r>
          </a:p>
          <a:p>
            <a:endParaRPr lang="fr-FR" b="0" dirty="0"/>
          </a:p>
          <a:p>
            <a:r>
              <a:rPr lang="fr-FR" b="0" dirty="0"/>
              <a:t>Promouvoir le Souvenir </a:t>
            </a:r>
          </a:p>
          <a:p>
            <a:endParaRPr lang="fr-FR" b="0" dirty="0"/>
          </a:p>
          <a:p>
            <a:r>
              <a:rPr lang="fr-FR" b="0" dirty="0"/>
              <a:t>Servir nos collectivités</a:t>
            </a:r>
          </a:p>
          <a:p>
            <a:endParaRPr lang="en-US" b="0" dirty="0"/>
          </a:p>
        </p:txBody>
      </p:sp>
      <p:sp>
        <p:nvSpPr>
          <p:cNvPr id="13" name="Text Placeholder 3">
            <a:extLst>
              <a:ext uri="{FF2B5EF4-FFF2-40B4-BE49-F238E27FC236}">
                <a16:creationId xmlns:a16="http://schemas.microsoft.com/office/drawing/2014/main" id="{6223C333-15B4-8B43-9F37-675514CC6ABC}"/>
              </a:ext>
            </a:extLst>
          </p:cNvPr>
          <p:cNvSpPr txBox="1">
            <a:spLocks/>
          </p:cNvSpPr>
          <p:nvPr/>
        </p:nvSpPr>
        <p:spPr>
          <a:xfrm>
            <a:off x="1079246" y="3313472"/>
            <a:ext cx="6003426" cy="50748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a:p>
        </p:txBody>
      </p:sp>
      <p:sp>
        <p:nvSpPr>
          <p:cNvPr id="14" name="Text Placeholder 3">
            <a:extLst>
              <a:ext uri="{FF2B5EF4-FFF2-40B4-BE49-F238E27FC236}">
                <a16:creationId xmlns:a16="http://schemas.microsoft.com/office/drawing/2014/main" id="{7BA5626C-804F-A249-A4B6-C054BF3831CC}"/>
              </a:ext>
            </a:extLst>
          </p:cNvPr>
          <p:cNvSpPr txBox="1">
            <a:spLocks/>
          </p:cNvSpPr>
          <p:nvPr/>
        </p:nvSpPr>
        <p:spPr>
          <a:xfrm>
            <a:off x="1079246" y="4176113"/>
            <a:ext cx="6003426" cy="50748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a:p>
        </p:txBody>
      </p:sp>
      <p:sp>
        <p:nvSpPr>
          <p:cNvPr id="15" name="Text Placeholder 34">
            <a:extLst>
              <a:ext uri="{FF2B5EF4-FFF2-40B4-BE49-F238E27FC236}">
                <a16:creationId xmlns:a16="http://schemas.microsoft.com/office/drawing/2014/main" id="{454972A5-EF0D-194F-BFC0-AF6FB61C70EC}"/>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a:p>
            <a:endParaRPr lang="en-US" dirty="0"/>
          </a:p>
        </p:txBody>
      </p:sp>
      <p:pic>
        <p:nvPicPr>
          <p:cNvPr id="7" name="Picture 6" descr="A person standing next to a tractor&#10;&#10;Description automatically generated">
            <a:extLst>
              <a:ext uri="{FF2B5EF4-FFF2-40B4-BE49-F238E27FC236}">
                <a16:creationId xmlns:a16="http://schemas.microsoft.com/office/drawing/2014/main" id="{560DF647-1EAA-3A59-674B-9CCD45E382CF}"/>
              </a:ext>
            </a:extLst>
          </p:cNvPr>
          <p:cNvPicPr>
            <a:picLocks noChangeAspect="1"/>
          </p:cNvPicPr>
          <p:nvPr/>
        </p:nvPicPr>
        <p:blipFill>
          <a:blip r:embed="rId3"/>
          <a:stretch>
            <a:fillRect/>
          </a:stretch>
        </p:blipFill>
        <p:spPr>
          <a:xfrm>
            <a:off x="6290505" y="2268061"/>
            <a:ext cx="4933761" cy="27752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702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4573F3-2FEA-324B-AD82-DA8A7F969B11}"/>
              </a:ext>
            </a:extLst>
          </p:cNvPr>
          <p:cNvSpPr>
            <a:spLocks noGrp="1"/>
          </p:cNvSpPr>
          <p:nvPr>
            <p:ph type="body" sz="quarter" idx="11"/>
          </p:nvPr>
        </p:nvSpPr>
        <p:spPr>
          <a:xfrm>
            <a:off x="1079245" y="1186945"/>
            <a:ext cx="6003789" cy="1303843"/>
          </a:xfrm>
        </p:spPr>
        <p:txBody>
          <a:bodyPr/>
          <a:lstStyle/>
          <a:p>
            <a:r>
              <a:rPr lang="fr-FR" dirty="0"/>
              <a:t>Servir les </a:t>
            </a:r>
            <a:r>
              <a:rPr lang="fr-FR" dirty="0">
                <a:solidFill>
                  <a:srgbClr val="FF0000"/>
                </a:solidFill>
              </a:rPr>
              <a:t>vétérans</a:t>
            </a:r>
            <a:r>
              <a:rPr lang="fr-FR" dirty="0"/>
              <a:t> et leurs familles</a:t>
            </a:r>
            <a:endParaRPr lang="en-US" dirty="0"/>
          </a:p>
        </p:txBody>
      </p:sp>
      <p:sp>
        <p:nvSpPr>
          <p:cNvPr id="5" name="Text Placeholder 4">
            <a:extLst>
              <a:ext uri="{FF2B5EF4-FFF2-40B4-BE49-F238E27FC236}">
                <a16:creationId xmlns:a16="http://schemas.microsoft.com/office/drawing/2014/main" id="{3BBF74D0-3135-1342-80FE-A3CC7E718072}"/>
              </a:ext>
            </a:extLst>
          </p:cNvPr>
          <p:cNvSpPr>
            <a:spLocks noGrp="1"/>
          </p:cNvSpPr>
          <p:nvPr>
            <p:ph type="body" sz="quarter" idx="13"/>
          </p:nvPr>
        </p:nvSpPr>
        <p:spPr>
          <a:xfrm>
            <a:off x="1079245" y="2955072"/>
            <a:ext cx="6447828" cy="2933471"/>
          </a:xfrm>
        </p:spPr>
        <p:txBody>
          <a:bodyPr>
            <a:noAutofit/>
          </a:bodyPr>
          <a:lstStyle/>
          <a:p>
            <a:r>
              <a:rPr lang="fr-FR" dirty="0">
                <a:latin typeface="Arial" panose="020B0604020202020204" pitchFamily="34" charset="0"/>
                <a:cs typeface="Arial" panose="020B0604020202020204" pitchFamily="34" charset="0"/>
              </a:rPr>
              <a:t>Services aux vétérans</a:t>
            </a:r>
          </a:p>
          <a:p>
            <a:r>
              <a:rPr lang="fr-FR" dirty="0">
                <a:latin typeface="Arial" panose="020B0604020202020204" pitchFamily="34" charset="0"/>
                <a:cs typeface="Arial" panose="020B0604020202020204" pitchFamily="34" charset="0"/>
              </a:rPr>
              <a:t>Itinérance, défense des droits, soutien par les pairs</a:t>
            </a:r>
          </a:p>
          <a:p>
            <a:r>
              <a:rPr lang="fr-FR" dirty="0">
                <a:latin typeface="Arial" panose="020B0604020202020204" pitchFamily="34" charset="0"/>
                <a:cs typeface="Arial" panose="020B0604020202020204" pitchFamily="34" charset="0"/>
              </a:rPr>
              <a:t>Opération Père Noël, Opération fête du Canada des FAC</a:t>
            </a:r>
          </a:p>
          <a:p>
            <a:r>
              <a:rPr lang="fr-FR" dirty="0">
                <a:latin typeface="Arial" panose="020B0604020202020204" pitchFamily="34" charset="0"/>
                <a:cs typeface="Arial" panose="020B0604020202020204" pitchFamily="34" charset="0"/>
              </a:rPr>
              <a:t>Bourses d’études</a:t>
            </a:r>
          </a:p>
          <a:p>
            <a:r>
              <a:rPr lang="fr-FR" dirty="0">
                <a:latin typeface="Arial" panose="020B0604020202020204" pitchFamily="34" charset="0"/>
                <a:cs typeface="Arial" panose="020B0604020202020204" pitchFamily="34" charset="0"/>
              </a:rPr>
              <a:t>L’Auxiliaire féminin</a:t>
            </a:r>
          </a:p>
          <a:p>
            <a:pPr marL="0" indent="0">
              <a:buNone/>
            </a:pPr>
            <a:r>
              <a:rPr lang="en-US" sz="1000" dirty="0">
                <a:latin typeface="Arial" panose="020B0604020202020204" pitchFamily="34" charset="0"/>
                <a:cs typeface="Arial" panose="020B0604020202020204" pitchFamily="34" charset="0"/>
              </a:rPr>
              <a:t>	</a:t>
            </a:r>
          </a:p>
          <a:p>
            <a:pPr marL="3657600" lvl="8" indent="0">
              <a:buNone/>
            </a:pPr>
            <a:r>
              <a:rPr lang="en-US" sz="1000" i="1" dirty="0">
                <a:latin typeface="Arial" panose="020B0604020202020204" pitchFamily="34" charset="0"/>
                <a:cs typeface="Arial" panose="020B0604020202020204" pitchFamily="34" charset="0"/>
              </a:rPr>
              <a:t>Photos des </a:t>
            </a:r>
            <a:r>
              <a:rPr lang="en-US" sz="1000" i="1" dirty="0" err="1">
                <a:latin typeface="Arial" panose="020B0604020202020204" pitchFamily="34" charset="0"/>
                <a:cs typeface="Arial" panose="020B0604020202020204" pitchFamily="34" charset="0"/>
              </a:rPr>
              <a:t>vétérans</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Gouvernement</a:t>
            </a:r>
            <a:r>
              <a:rPr lang="en-US" sz="1000" i="1" dirty="0">
                <a:latin typeface="Arial" panose="020B0604020202020204" pitchFamily="34" charset="0"/>
                <a:cs typeface="Arial" panose="020B0604020202020204" pitchFamily="34" charset="0"/>
              </a:rPr>
              <a:t> du Canada</a:t>
            </a:r>
          </a:p>
        </p:txBody>
      </p:sp>
      <p:sp>
        <p:nvSpPr>
          <p:cNvPr id="8" name="Text Placeholder 34">
            <a:extLst>
              <a:ext uri="{FF2B5EF4-FFF2-40B4-BE49-F238E27FC236}">
                <a16:creationId xmlns:a16="http://schemas.microsoft.com/office/drawing/2014/main" id="{26600187-F964-EB46-905B-B58BE0036016}"/>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a:p>
            <a:endParaRPr lang="en-US" dirty="0"/>
          </a:p>
        </p:txBody>
      </p:sp>
      <p:pic>
        <p:nvPicPr>
          <p:cNvPr id="4" name="Picture 3" descr="A person working on a helicopter&#10;&#10;Description automatically generated">
            <a:extLst>
              <a:ext uri="{FF2B5EF4-FFF2-40B4-BE49-F238E27FC236}">
                <a16:creationId xmlns:a16="http://schemas.microsoft.com/office/drawing/2014/main" id="{8BCCB3DE-6DA7-2729-71CA-2020734C9CEA}"/>
              </a:ext>
            </a:extLst>
          </p:cNvPr>
          <p:cNvPicPr>
            <a:picLocks noChangeAspect="1"/>
          </p:cNvPicPr>
          <p:nvPr/>
        </p:nvPicPr>
        <p:blipFill>
          <a:blip r:embed="rId3"/>
          <a:stretch>
            <a:fillRect/>
          </a:stretch>
        </p:blipFill>
        <p:spPr>
          <a:xfrm>
            <a:off x="7384211" y="790540"/>
            <a:ext cx="2885330" cy="1923423"/>
          </a:xfrm>
          <a:prstGeom prst="rect">
            <a:avLst/>
          </a:prstGeom>
        </p:spPr>
      </p:pic>
      <p:pic>
        <p:nvPicPr>
          <p:cNvPr id="10" name="Picture 9" descr="A couple of men in hard hats pouring liquid into a canister&#10;&#10;Description automatically generated">
            <a:extLst>
              <a:ext uri="{FF2B5EF4-FFF2-40B4-BE49-F238E27FC236}">
                <a16:creationId xmlns:a16="http://schemas.microsoft.com/office/drawing/2014/main" id="{D6C96079-F2C8-936E-C23F-2E66C1EB4F77}"/>
              </a:ext>
            </a:extLst>
          </p:cNvPr>
          <p:cNvPicPr>
            <a:picLocks noChangeAspect="1"/>
          </p:cNvPicPr>
          <p:nvPr/>
        </p:nvPicPr>
        <p:blipFill>
          <a:blip r:embed="rId4"/>
          <a:stretch>
            <a:fillRect/>
          </a:stretch>
        </p:blipFill>
        <p:spPr>
          <a:xfrm>
            <a:off x="9156682" y="2587520"/>
            <a:ext cx="2784746" cy="1923423"/>
          </a:xfrm>
          <a:prstGeom prst="rect">
            <a:avLst/>
          </a:prstGeom>
        </p:spPr>
      </p:pic>
      <p:pic>
        <p:nvPicPr>
          <p:cNvPr id="14" name="Picture 13" descr="A person in uniform looking at a ship&#10;&#10;Description automatically generated">
            <a:extLst>
              <a:ext uri="{FF2B5EF4-FFF2-40B4-BE49-F238E27FC236}">
                <a16:creationId xmlns:a16="http://schemas.microsoft.com/office/drawing/2014/main" id="{35910893-FD71-78D2-BF72-F6E08AB02C67}"/>
              </a:ext>
            </a:extLst>
          </p:cNvPr>
          <p:cNvPicPr>
            <a:picLocks noChangeAspect="1"/>
          </p:cNvPicPr>
          <p:nvPr/>
        </p:nvPicPr>
        <p:blipFill>
          <a:blip r:embed="rId5"/>
          <a:stretch>
            <a:fillRect/>
          </a:stretch>
        </p:blipFill>
        <p:spPr>
          <a:xfrm>
            <a:off x="7663920" y="3965120"/>
            <a:ext cx="2885135" cy="1923423"/>
          </a:xfrm>
          <a:prstGeom prst="rect">
            <a:avLst/>
          </a:prstGeom>
        </p:spPr>
      </p:pic>
    </p:spTree>
    <p:extLst>
      <p:ext uri="{BB962C8B-B14F-4D97-AF65-F5344CB8AC3E}">
        <p14:creationId xmlns:p14="http://schemas.microsoft.com/office/powerpoint/2010/main" val="290602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32540-93AF-E94C-9FDD-0C4677B1F97A}"/>
              </a:ext>
            </a:extLst>
          </p:cNvPr>
          <p:cNvSpPr>
            <a:spLocks noGrp="1"/>
          </p:cNvSpPr>
          <p:nvPr>
            <p:ph type="body" sz="quarter" idx="11"/>
          </p:nvPr>
        </p:nvSpPr>
        <p:spPr/>
        <p:txBody>
          <a:bodyPr/>
          <a:lstStyle/>
          <a:p>
            <a:r>
              <a:rPr lang="en-US" dirty="0">
                <a:solidFill>
                  <a:srgbClr val="FF0000"/>
                </a:solidFill>
              </a:rPr>
              <a:t>Le souvenir</a:t>
            </a:r>
          </a:p>
          <a:p>
            <a:endParaRPr lang="en-US" dirty="0"/>
          </a:p>
          <a:p>
            <a:endParaRPr lang="en-US" dirty="0"/>
          </a:p>
        </p:txBody>
      </p:sp>
      <p:sp>
        <p:nvSpPr>
          <p:cNvPr id="5" name="Text Placeholder 4">
            <a:extLst>
              <a:ext uri="{FF2B5EF4-FFF2-40B4-BE49-F238E27FC236}">
                <a16:creationId xmlns:a16="http://schemas.microsoft.com/office/drawing/2014/main" id="{691CE35F-F522-1F48-AA62-950F3B0AF54B}"/>
              </a:ext>
            </a:extLst>
          </p:cNvPr>
          <p:cNvSpPr>
            <a:spLocks noGrp="1"/>
          </p:cNvSpPr>
          <p:nvPr>
            <p:ph type="body" sz="quarter" idx="13"/>
          </p:nvPr>
        </p:nvSpPr>
        <p:spPr>
          <a:xfrm>
            <a:off x="1079245" y="2547591"/>
            <a:ext cx="6132437" cy="3402493"/>
          </a:xfrm>
        </p:spPr>
        <p:txBody>
          <a:bodyPr>
            <a:noAutofit/>
          </a:bodyPr>
          <a:lstStyle/>
          <a:p>
            <a:r>
              <a:rPr lang="fr-FR" dirty="0">
                <a:latin typeface="Arial" panose="020B0604020202020204" pitchFamily="34" charset="0"/>
                <a:cs typeface="Arial" panose="020B0604020202020204" pitchFamily="34" charset="0"/>
              </a:rPr>
              <a:t>Campagne nationale du coquelicot</a:t>
            </a:r>
          </a:p>
          <a:p>
            <a:r>
              <a:rPr lang="fr-FR" dirty="0">
                <a:latin typeface="Arial" panose="020B0604020202020204" pitchFamily="34" charset="0"/>
                <a:cs typeface="Arial" panose="020B0604020202020204" pitchFamily="34" charset="0"/>
              </a:rPr>
              <a:t>Cérémonies du Souvenir : événements locaux et cérémonie nationale au Monument commémoratif de guerre (Ottawa)</a:t>
            </a:r>
          </a:p>
          <a:p>
            <a:r>
              <a:rPr lang="fr-FR" dirty="0">
                <a:latin typeface="Arial" panose="020B0604020202020204" pitchFamily="34" charset="0"/>
                <a:cs typeface="Arial" panose="020B0604020202020204" pitchFamily="34" charset="0"/>
              </a:rPr>
              <a:t>Pluie de coquelicots et mur d’honneur virtuel sur la colline du Parlement/le bâtiment du Sénat, sites d’intérêt (photo courtoisie de la Tour CN)</a:t>
            </a:r>
          </a:p>
          <a:p>
            <a:r>
              <a:rPr lang="fr-FR" dirty="0">
                <a:latin typeface="Arial" panose="020B0604020202020204" pitchFamily="34" charset="0"/>
                <a:cs typeface="Arial" panose="020B0604020202020204" pitchFamily="34" charset="0"/>
              </a:rPr>
              <a:t>Initiative Histoires de coquelicots</a:t>
            </a:r>
          </a:p>
          <a:p>
            <a:r>
              <a:rPr lang="fr-FR" dirty="0">
                <a:latin typeface="Arial" panose="020B0604020202020204" pitchFamily="34" charset="0"/>
                <a:cs typeface="Arial" panose="020B0604020202020204" pitchFamily="34" charset="0"/>
              </a:rPr>
              <a:t>Concours national du Souvenir pour les jeunes www.remembrancecontests.ca</a:t>
            </a:r>
          </a:p>
          <a:p>
            <a:endParaRPr lang="en-US" dirty="0">
              <a:latin typeface="Arial" panose="020B0604020202020204" pitchFamily="34" charset="0"/>
              <a:cs typeface="Arial" panose="020B0604020202020204" pitchFamily="34" charset="0"/>
            </a:endParaRPr>
          </a:p>
        </p:txBody>
      </p:sp>
      <p:sp>
        <p:nvSpPr>
          <p:cNvPr id="7" name="Text Placeholder 34">
            <a:extLst>
              <a:ext uri="{FF2B5EF4-FFF2-40B4-BE49-F238E27FC236}">
                <a16:creationId xmlns:a16="http://schemas.microsoft.com/office/drawing/2014/main" id="{563A21AA-3EF6-ED40-8606-A9ADFE185314}"/>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APERÇU</a:t>
            </a:r>
            <a:endParaRPr lang="en-US" dirty="0"/>
          </a:p>
        </p:txBody>
      </p:sp>
      <p:pic>
        <p:nvPicPr>
          <p:cNvPr id="3074" name="Picture 2" descr="Image">
            <a:extLst>
              <a:ext uri="{FF2B5EF4-FFF2-40B4-BE49-F238E27FC236}">
                <a16:creationId xmlns:a16="http://schemas.microsoft.com/office/drawing/2014/main" id="{E857E657-FEBC-42D2-83F6-22330875D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354" y="2124500"/>
            <a:ext cx="1754025" cy="21477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3738C9C-E3CB-4ECF-BB0C-EF2293C88D3E}"/>
              </a:ext>
            </a:extLst>
          </p:cNvPr>
          <p:cNvPicPr>
            <a:picLocks noChangeAspect="1"/>
          </p:cNvPicPr>
          <p:nvPr/>
        </p:nvPicPr>
        <p:blipFill>
          <a:blip r:embed="rId4"/>
          <a:stretch>
            <a:fillRect/>
          </a:stretch>
        </p:blipFill>
        <p:spPr>
          <a:xfrm>
            <a:off x="6128108" y="711368"/>
            <a:ext cx="2578364" cy="1521306"/>
          </a:xfrm>
          <a:prstGeom prst="rect">
            <a:avLst/>
          </a:prstGeom>
        </p:spPr>
      </p:pic>
      <p:pic>
        <p:nvPicPr>
          <p:cNvPr id="6" name="Picture 5" descr="A group of people standing around a grave with red flowers&#10;&#10;Description automatically generated">
            <a:extLst>
              <a:ext uri="{FF2B5EF4-FFF2-40B4-BE49-F238E27FC236}">
                <a16:creationId xmlns:a16="http://schemas.microsoft.com/office/drawing/2014/main" id="{36AF1316-36FC-C623-3DA6-C817980DB418}"/>
              </a:ext>
            </a:extLst>
          </p:cNvPr>
          <p:cNvPicPr>
            <a:picLocks noChangeAspect="1"/>
          </p:cNvPicPr>
          <p:nvPr/>
        </p:nvPicPr>
        <p:blipFill>
          <a:blip r:embed="rId5"/>
          <a:stretch>
            <a:fillRect/>
          </a:stretch>
        </p:blipFill>
        <p:spPr>
          <a:xfrm>
            <a:off x="9399144" y="783037"/>
            <a:ext cx="2070450" cy="2760600"/>
          </a:xfrm>
          <a:prstGeom prst="rect">
            <a:avLst/>
          </a:prstGeom>
        </p:spPr>
      </p:pic>
      <p:pic>
        <p:nvPicPr>
          <p:cNvPr id="9" name="Picture 8" descr="A hand holding a cell phone&#10;&#10;Description automatically generated">
            <a:extLst>
              <a:ext uri="{FF2B5EF4-FFF2-40B4-BE49-F238E27FC236}">
                <a16:creationId xmlns:a16="http://schemas.microsoft.com/office/drawing/2014/main" id="{9CC25A1D-DD92-1C83-CD78-1A0CA5A4ED69}"/>
              </a:ext>
            </a:extLst>
          </p:cNvPr>
          <p:cNvPicPr>
            <a:picLocks noChangeAspect="1"/>
          </p:cNvPicPr>
          <p:nvPr/>
        </p:nvPicPr>
        <p:blipFill>
          <a:blip r:embed="rId6"/>
          <a:stretch>
            <a:fillRect/>
          </a:stretch>
        </p:blipFill>
        <p:spPr>
          <a:xfrm>
            <a:off x="6253518" y="4729305"/>
            <a:ext cx="2672187" cy="1503106"/>
          </a:xfrm>
          <a:prstGeom prst="rect">
            <a:avLst/>
          </a:prstGeom>
        </p:spPr>
      </p:pic>
      <p:pic>
        <p:nvPicPr>
          <p:cNvPr id="4" name="Picture 3">
            <a:extLst>
              <a:ext uri="{FF2B5EF4-FFF2-40B4-BE49-F238E27FC236}">
                <a16:creationId xmlns:a16="http://schemas.microsoft.com/office/drawing/2014/main" id="{49EA1AEE-0DCC-6E1B-87EA-E478524E9AE4}"/>
              </a:ext>
            </a:extLst>
          </p:cNvPr>
          <p:cNvPicPr>
            <a:picLocks noChangeAspect="1"/>
          </p:cNvPicPr>
          <p:nvPr/>
        </p:nvPicPr>
        <p:blipFill>
          <a:blip r:embed="rId7"/>
          <a:stretch>
            <a:fillRect/>
          </a:stretch>
        </p:blipFill>
        <p:spPr>
          <a:xfrm>
            <a:off x="9152341" y="4089318"/>
            <a:ext cx="2777705" cy="1524431"/>
          </a:xfrm>
          <a:prstGeom prst="rect">
            <a:avLst/>
          </a:prstGeom>
        </p:spPr>
      </p:pic>
    </p:spTree>
    <p:extLst>
      <p:ext uri="{BB962C8B-B14F-4D97-AF65-F5344CB8AC3E}">
        <p14:creationId xmlns:p14="http://schemas.microsoft.com/office/powerpoint/2010/main" val="172430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629_Legion_PPT_Template_May2018_EN_P1" id="{D3601298-411A-994D-8F55-3C95E45BC008}" vid="{2E69359C-63A7-BE42-96DB-2FA30C3FA4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acd4740f-cac4-4861-92dd-55cd271386f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D575B564B0D5B41BAD3CB52AF023AF0" ma:contentTypeVersion="8" ma:contentTypeDescription="Create a new document." ma:contentTypeScope="" ma:versionID="667e6c173db5d1e11ad9b7da20c70b65">
  <xsd:schema xmlns:xsd="http://www.w3.org/2001/XMLSchema" xmlns:xs="http://www.w3.org/2001/XMLSchema" xmlns:p="http://schemas.microsoft.com/office/2006/metadata/properties" xmlns:ns3="acd4740f-cac4-4861-92dd-55cd271386f3" xmlns:ns4="96004c79-472e-4b3e-9a14-46f26a7720fe" targetNamespace="http://schemas.microsoft.com/office/2006/metadata/properties" ma:root="true" ma:fieldsID="b6f7849d33485997ed8396dfe0ddce97" ns3:_="" ns4:_="">
    <xsd:import namespace="acd4740f-cac4-4861-92dd-55cd271386f3"/>
    <xsd:import namespace="96004c79-472e-4b3e-9a14-46f26a7720f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d4740f-cac4-4861-92dd-55cd271386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004c79-472e-4b3e-9a14-46f26a7720f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E95F3E-C4AF-48DD-8385-C33D613F88EC}">
  <ds:schemaRef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96004c79-472e-4b3e-9a14-46f26a7720fe"/>
    <ds:schemaRef ds:uri="acd4740f-cac4-4861-92dd-55cd271386f3"/>
    <ds:schemaRef ds:uri="http://www.w3.org/XML/1998/namespace"/>
    <ds:schemaRef ds:uri="http://purl.org/dc/dcmitype/"/>
  </ds:schemaRefs>
</ds:datastoreItem>
</file>

<file path=customXml/itemProps2.xml><?xml version="1.0" encoding="utf-8"?>
<ds:datastoreItem xmlns:ds="http://schemas.openxmlformats.org/officeDocument/2006/customXml" ds:itemID="{A354FB6B-30C3-43D6-B51D-68DC775DF3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d4740f-cac4-4861-92dd-55cd271386f3"/>
    <ds:schemaRef ds:uri="96004c79-472e-4b3e-9a14-46f26a7720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5AD975D-6260-432C-9623-EF2064CD05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7087</TotalTime>
  <Words>4032</Words>
  <Application>Microsoft Office PowerPoint</Application>
  <PresentationFormat>Widescreen</PresentationFormat>
  <Paragraphs>217</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vt: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Ryan</dc:creator>
  <cp:lastModifiedBy>Leah O'Neill</cp:lastModifiedBy>
  <cp:revision>156</cp:revision>
  <cp:lastPrinted>2018-05-07T15:35:52Z</cp:lastPrinted>
  <dcterms:created xsi:type="dcterms:W3CDTF">2018-05-14T12:25:46Z</dcterms:created>
  <dcterms:modified xsi:type="dcterms:W3CDTF">2024-05-03T15:05:39Z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0x0101003D575B564B0D5B41BAD3CB52AF023AF0</vt:lpwstr>
  </property>
</Properties>
</file>