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574" userDrawn="1">
          <p15:clr>
            <a:srgbClr val="A4A3A4"/>
          </p15:clr>
        </p15:guide>
        <p15:guide id="3" pos="1549" userDrawn="1">
          <p15:clr>
            <a:srgbClr val="A4A3A4"/>
          </p15:clr>
        </p15:guide>
        <p15:guide id="4" pos="1685" userDrawn="1">
          <p15:clr>
            <a:srgbClr val="A4A3A4"/>
          </p15:clr>
        </p15:guide>
        <p15:guide id="5" pos="2661" userDrawn="1">
          <p15:clr>
            <a:srgbClr val="A4A3A4"/>
          </p15:clr>
        </p15:guide>
        <p15:guide id="6" pos="2797" userDrawn="1">
          <p15:clr>
            <a:srgbClr val="A4A3A4"/>
          </p15:clr>
        </p15:guide>
        <p15:guide id="7" pos="3772" userDrawn="1">
          <p15:clr>
            <a:srgbClr val="A4A3A4"/>
          </p15:clr>
        </p15:guide>
        <p15:guide id="8" pos="3908" userDrawn="1">
          <p15:clr>
            <a:srgbClr val="A4A3A4"/>
          </p15:clr>
        </p15:guide>
        <p15:guide id="9" pos="4883" userDrawn="1">
          <p15:clr>
            <a:srgbClr val="A4A3A4"/>
          </p15:clr>
        </p15:guide>
        <p15:guide id="10" pos="4997" userDrawn="1">
          <p15:clr>
            <a:srgbClr val="A4A3A4"/>
          </p15:clr>
        </p15:guide>
        <p15:guide id="11" pos="5995" userDrawn="1">
          <p15:clr>
            <a:srgbClr val="A4A3A4"/>
          </p15:clr>
        </p15:guide>
        <p15:guide id="12" pos="6108" userDrawn="1">
          <p15:clr>
            <a:srgbClr val="A4A3A4"/>
          </p15:clr>
        </p15:guide>
        <p15:guide id="13" pos="7106" userDrawn="1">
          <p15:clr>
            <a:srgbClr val="A4A3A4"/>
          </p15:clr>
        </p15:guide>
        <p15:guide id="14" orient="horz" pos="3997" userDrawn="1">
          <p15:clr>
            <a:srgbClr val="A4A3A4"/>
          </p15:clr>
        </p15:guide>
        <p15:guide id="15" orient="horz" pos="1026" userDrawn="1">
          <p15:clr>
            <a:srgbClr val="A4A3A4"/>
          </p15:clr>
        </p15:guide>
        <p15:guide id="16" orient="horz" pos="2160" userDrawn="1">
          <p15:clr>
            <a:srgbClr val="A4A3A4"/>
          </p15:clr>
        </p15:guide>
        <p15:guide id="17" orient="horz" pos="1434" userDrawn="1">
          <p15:clr>
            <a:srgbClr val="A4A3A4"/>
          </p15:clr>
        </p15:guide>
        <p15:guide id="18" orient="horz" pos="2886" userDrawn="1">
          <p15:clr>
            <a:srgbClr val="A4A3A4"/>
          </p15:clr>
        </p15:guide>
        <p15:guide id="19" orient="horz" pos="572" userDrawn="1">
          <p15:clr>
            <a:srgbClr val="A4A3A4"/>
          </p15:clr>
        </p15:guide>
        <p15:guide id="20" orient="horz" pos="374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837"/>
    <a:srgbClr val="231F20"/>
    <a:srgbClr val="32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12D355-AA3C-485E-892C-E4963D08426D}" v="5" dt="2023-10-05T14:59:40.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8"/>
    <p:restoredTop sz="54012" autoAdjust="0"/>
  </p:normalViewPr>
  <p:slideViewPr>
    <p:cSldViewPr snapToGrid="0" snapToObjects="1">
      <p:cViewPr varScale="1">
        <p:scale>
          <a:sx n="46" d="100"/>
          <a:sy n="46" d="100"/>
        </p:scale>
        <p:origin x="2515" y="43"/>
      </p:cViewPr>
      <p:guideLst>
        <p:guide orient="horz" pos="323"/>
        <p:guide pos="574"/>
        <p:guide pos="1549"/>
        <p:guide pos="1685"/>
        <p:guide pos="2661"/>
        <p:guide pos="2797"/>
        <p:guide pos="3772"/>
        <p:guide pos="3908"/>
        <p:guide pos="4883"/>
        <p:guide pos="4997"/>
        <p:guide pos="5995"/>
        <p:guide pos="6108"/>
        <p:guide pos="7106"/>
        <p:guide orient="horz" pos="3997"/>
        <p:guide orient="horz" pos="1026"/>
        <p:guide orient="horz" pos="2160"/>
        <p:guide orient="horz" pos="1434"/>
        <p:guide orient="horz" pos="2886"/>
        <p:guide orient="horz" pos="572"/>
        <p:guide orient="horz" pos="3748"/>
      </p:guideLst>
    </p:cSldViewPr>
  </p:slideViewPr>
  <p:outlineViewPr>
    <p:cViewPr>
      <p:scale>
        <a:sx n="33" d="100"/>
        <a:sy n="33" d="100"/>
      </p:scale>
      <p:origin x="-16" y="0"/>
    </p:cViewPr>
  </p:outlineViewPr>
  <p:notesTextViewPr>
    <p:cViewPr>
      <p:scale>
        <a:sx n="155" d="100"/>
        <a:sy n="155" d="100"/>
      </p:scale>
      <p:origin x="0" y="0"/>
    </p:cViewPr>
  </p:notesTextViewPr>
  <p:sorterViewPr>
    <p:cViewPr>
      <p:scale>
        <a:sx n="66" d="100"/>
        <a:sy n="66" d="100"/>
      </p:scale>
      <p:origin x="0" y="0"/>
    </p:cViewPr>
  </p:sorterViewPr>
  <p:notesViewPr>
    <p:cSldViewPr snapToGrid="0" snapToObjects="1">
      <p:cViewPr varScale="1">
        <p:scale>
          <a:sx n="84" d="100"/>
          <a:sy n="84" d="100"/>
        </p:scale>
        <p:origin x="319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ujma Bond" userId="778d00fc-3bdf-4e56-a34d-4a345f021157" providerId="ADAL" clId="{AE12D355-AA3C-485E-892C-E4963D08426D}"/>
    <pc:docChg chg="undo custSel modSld">
      <pc:chgData name="Nujma Bond" userId="778d00fc-3bdf-4e56-a34d-4a345f021157" providerId="ADAL" clId="{AE12D355-AA3C-485E-892C-E4963D08426D}" dt="2023-10-05T15:09:09.642" v="1090" actId="20577"/>
      <pc:docMkLst>
        <pc:docMk/>
      </pc:docMkLst>
      <pc:sldChg chg="addSp delSp modSp mod modNotesTx">
        <pc:chgData name="Nujma Bond" userId="778d00fc-3bdf-4e56-a34d-4a345f021157" providerId="ADAL" clId="{AE12D355-AA3C-485E-892C-E4963D08426D}" dt="2023-10-05T14:49:43.701" v="123" actId="20577"/>
        <pc:sldMkLst>
          <pc:docMk/>
          <pc:sldMk cId="145958727" sldId="260"/>
        </pc:sldMkLst>
        <pc:spChg chg="mod">
          <ac:chgData name="Nujma Bond" userId="778d00fc-3bdf-4e56-a34d-4a345f021157" providerId="ADAL" clId="{AE12D355-AA3C-485E-892C-E4963D08426D}" dt="2023-10-05T14:48:10.271" v="47" actId="20577"/>
          <ac:spMkLst>
            <pc:docMk/>
            <pc:sldMk cId="145958727" sldId="260"/>
            <ac:spMk id="5" creationId="{B02DC207-5694-2249-957E-236029B0B161}"/>
          </ac:spMkLst>
        </pc:spChg>
        <pc:picChg chg="del">
          <ac:chgData name="Nujma Bond" userId="778d00fc-3bdf-4e56-a34d-4a345f021157" providerId="ADAL" clId="{AE12D355-AA3C-485E-892C-E4963D08426D}" dt="2023-10-05T14:48:27.370" v="48" actId="478"/>
          <ac:picMkLst>
            <pc:docMk/>
            <pc:sldMk cId="145958727" sldId="260"/>
            <ac:picMk id="2" creationId="{C66D109A-CFF6-430E-AB96-C3BE74E42BBB}"/>
          </ac:picMkLst>
        </pc:picChg>
        <pc:picChg chg="add mod">
          <ac:chgData name="Nujma Bond" userId="778d00fc-3bdf-4e56-a34d-4a345f021157" providerId="ADAL" clId="{AE12D355-AA3C-485E-892C-E4963D08426D}" dt="2023-10-05T14:48:52.871" v="51" actId="1076"/>
          <ac:picMkLst>
            <pc:docMk/>
            <pc:sldMk cId="145958727" sldId="260"/>
            <ac:picMk id="4" creationId="{256BBCFB-28DD-A236-67C8-3E70415610BA}"/>
          </ac:picMkLst>
        </pc:picChg>
      </pc:sldChg>
      <pc:sldChg chg="addSp delSp modSp mod">
        <pc:chgData name="Nujma Bond" userId="778d00fc-3bdf-4e56-a34d-4a345f021157" providerId="ADAL" clId="{AE12D355-AA3C-485E-892C-E4963D08426D}" dt="2023-10-05T14:50:23.858" v="128" actId="1076"/>
        <pc:sldMkLst>
          <pc:docMk/>
          <pc:sldMk cId="95702484" sldId="261"/>
        </pc:sldMkLst>
        <pc:picChg chg="add mod">
          <ac:chgData name="Nujma Bond" userId="778d00fc-3bdf-4e56-a34d-4a345f021157" providerId="ADAL" clId="{AE12D355-AA3C-485E-892C-E4963D08426D}" dt="2023-10-05T14:50:23.858" v="128" actId="1076"/>
          <ac:picMkLst>
            <pc:docMk/>
            <pc:sldMk cId="95702484" sldId="261"/>
            <ac:picMk id="2" creationId="{CAD9FF5B-7CE0-9EB5-A2A9-C506FC669FAE}"/>
          </ac:picMkLst>
        </pc:picChg>
        <pc:picChg chg="del">
          <ac:chgData name="Nujma Bond" userId="778d00fc-3bdf-4e56-a34d-4a345f021157" providerId="ADAL" clId="{AE12D355-AA3C-485E-892C-E4963D08426D}" dt="2023-10-05T14:50:14.541" v="125" actId="478"/>
          <ac:picMkLst>
            <pc:docMk/>
            <pc:sldMk cId="95702484" sldId="261"/>
            <ac:picMk id="5" creationId="{51E57EA2-8D6B-4F71-A4FD-C7EEFA879A5E}"/>
          </ac:picMkLst>
        </pc:picChg>
        <pc:picChg chg="del">
          <ac:chgData name="Nujma Bond" userId="778d00fc-3bdf-4e56-a34d-4a345f021157" providerId="ADAL" clId="{AE12D355-AA3C-485E-892C-E4963D08426D}" dt="2023-10-05T14:50:15.177" v="126" actId="478"/>
          <ac:picMkLst>
            <pc:docMk/>
            <pc:sldMk cId="95702484" sldId="261"/>
            <ac:picMk id="8" creationId="{AF716876-CB55-40AD-920C-1E8372BEA91C}"/>
          </ac:picMkLst>
        </pc:picChg>
        <pc:picChg chg="del">
          <ac:chgData name="Nujma Bond" userId="778d00fc-3bdf-4e56-a34d-4a345f021157" providerId="ADAL" clId="{AE12D355-AA3C-485E-892C-E4963D08426D}" dt="2023-10-05T14:50:13.769" v="124" actId="478"/>
          <ac:picMkLst>
            <pc:docMk/>
            <pc:sldMk cId="95702484" sldId="261"/>
            <ac:picMk id="2053" creationId="{1E43EFB4-D773-45F1-8176-6CD22FFA49EB}"/>
          </ac:picMkLst>
        </pc:picChg>
      </pc:sldChg>
      <pc:sldChg chg="modSp mod">
        <pc:chgData name="Nujma Bond" userId="778d00fc-3bdf-4e56-a34d-4a345f021157" providerId="ADAL" clId="{AE12D355-AA3C-485E-892C-E4963D08426D}" dt="2023-10-05T14:52:48.249" v="220" actId="20577"/>
        <pc:sldMkLst>
          <pc:docMk/>
          <pc:sldMk cId="172430516" sldId="263"/>
        </pc:sldMkLst>
        <pc:spChg chg="mod">
          <ac:chgData name="Nujma Bond" userId="778d00fc-3bdf-4e56-a34d-4a345f021157" providerId="ADAL" clId="{AE12D355-AA3C-485E-892C-E4963D08426D}" dt="2023-10-05T14:52:48.249" v="220" actId="20577"/>
          <ac:spMkLst>
            <pc:docMk/>
            <pc:sldMk cId="172430516" sldId="263"/>
            <ac:spMk id="5" creationId="{691CE35F-F522-1F48-AA62-950F3B0AF54B}"/>
          </ac:spMkLst>
        </pc:spChg>
      </pc:sldChg>
      <pc:sldChg chg="modSp mod modNotesTx">
        <pc:chgData name="Nujma Bond" userId="778d00fc-3bdf-4e56-a34d-4a345f021157" providerId="ADAL" clId="{AE12D355-AA3C-485E-892C-E4963D08426D}" dt="2023-10-05T14:55:17.068" v="310" actId="20577"/>
        <pc:sldMkLst>
          <pc:docMk/>
          <pc:sldMk cId="1657460776" sldId="264"/>
        </pc:sldMkLst>
        <pc:spChg chg="mod">
          <ac:chgData name="Nujma Bond" userId="778d00fc-3bdf-4e56-a34d-4a345f021157" providerId="ADAL" clId="{AE12D355-AA3C-485E-892C-E4963D08426D}" dt="2023-10-05T14:55:11.347" v="295" actId="20577"/>
          <ac:spMkLst>
            <pc:docMk/>
            <pc:sldMk cId="1657460776" sldId="264"/>
            <ac:spMk id="5" creationId="{1F1B7CEF-24A8-1242-8072-20E818BD1DBE}"/>
          </ac:spMkLst>
        </pc:spChg>
      </pc:sldChg>
      <pc:sldChg chg="addSp modSp mod modNotesTx">
        <pc:chgData name="Nujma Bond" userId="778d00fc-3bdf-4e56-a34d-4a345f021157" providerId="ADAL" clId="{AE12D355-AA3C-485E-892C-E4963D08426D}" dt="2023-10-05T14:58:14.496" v="449" actId="1076"/>
        <pc:sldMkLst>
          <pc:docMk/>
          <pc:sldMk cId="4260545195" sldId="265"/>
        </pc:sldMkLst>
        <pc:spChg chg="mod">
          <ac:chgData name="Nujma Bond" userId="778d00fc-3bdf-4e56-a34d-4a345f021157" providerId="ADAL" clId="{AE12D355-AA3C-485E-892C-E4963D08426D}" dt="2023-10-05T14:56:21.979" v="358" actId="20577"/>
          <ac:spMkLst>
            <pc:docMk/>
            <pc:sldMk cId="4260545195" sldId="265"/>
            <ac:spMk id="5" creationId="{B5BDA74E-7095-B548-A677-41845D95136B}"/>
          </ac:spMkLst>
        </pc:spChg>
        <pc:picChg chg="add mod">
          <ac:chgData name="Nujma Bond" userId="778d00fc-3bdf-4e56-a34d-4a345f021157" providerId="ADAL" clId="{AE12D355-AA3C-485E-892C-E4963D08426D}" dt="2023-10-05T14:58:14.496" v="449" actId="1076"/>
          <ac:picMkLst>
            <pc:docMk/>
            <pc:sldMk cId="4260545195" sldId="265"/>
            <ac:picMk id="2" creationId="{E97617CA-63CC-A48C-A7EE-EC152F38300F}"/>
          </ac:picMkLst>
        </pc:picChg>
      </pc:sldChg>
      <pc:sldChg chg="addSp delSp modSp mod modNotesTx">
        <pc:chgData name="Nujma Bond" userId="778d00fc-3bdf-4e56-a34d-4a345f021157" providerId="ADAL" clId="{AE12D355-AA3C-485E-892C-E4963D08426D}" dt="2023-10-05T15:02:01.158" v="590" actId="20577"/>
        <pc:sldMkLst>
          <pc:docMk/>
          <pc:sldMk cId="3065457491" sldId="266"/>
        </pc:sldMkLst>
        <pc:spChg chg="mod">
          <ac:chgData name="Nujma Bond" userId="778d00fc-3bdf-4e56-a34d-4a345f021157" providerId="ADAL" clId="{AE12D355-AA3C-485E-892C-E4963D08426D}" dt="2023-10-05T14:59:18.721" v="456" actId="20577"/>
          <ac:spMkLst>
            <pc:docMk/>
            <pc:sldMk cId="3065457491" sldId="266"/>
            <ac:spMk id="10" creationId="{0D030299-9EA9-D74A-A425-A5EDBE2FA3FE}"/>
          </ac:spMkLst>
        </pc:spChg>
        <pc:picChg chg="add mod">
          <ac:chgData name="Nujma Bond" userId="778d00fc-3bdf-4e56-a34d-4a345f021157" providerId="ADAL" clId="{AE12D355-AA3C-485E-892C-E4963D08426D}" dt="2023-10-05T14:59:43.089" v="459" actId="1076"/>
          <ac:picMkLst>
            <pc:docMk/>
            <pc:sldMk cId="3065457491" sldId="266"/>
            <ac:picMk id="2" creationId="{B1DBAF9F-18C4-CAD4-DB22-4A5048B441AC}"/>
          </ac:picMkLst>
        </pc:picChg>
        <pc:picChg chg="del">
          <ac:chgData name="Nujma Bond" userId="778d00fc-3bdf-4e56-a34d-4a345f021157" providerId="ADAL" clId="{AE12D355-AA3C-485E-892C-E4963D08426D}" dt="2023-10-05T14:59:34.017" v="457" actId="478"/>
          <ac:picMkLst>
            <pc:docMk/>
            <pc:sldMk cId="3065457491" sldId="266"/>
            <ac:picMk id="8" creationId="{2FCBFFAA-CD50-4515-9948-B852C23591F7}"/>
          </ac:picMkLst>
        </pc:picChg>
      </pc:sldChg>
      <pc:sldChg chg="modSp mod modNotesTx">
        <pc:chgData name="Nujma Bond" userId="778d00fc-3bdf-4e56-a34d-4a345f021157" providerId="ADAL" clId="{AE12D355-AA3C-485E-892C-E4963D08426D}" dt="2023-10-05T15:09:09.642" v="1090" actId="20577"/>
        <pc:sldMkLst>
          <pc:docMk/>
          <pc:sldMk cId="937822484" sldId="267"/>
        </pc:sldMkLst>
        <pc:spChg chg="mod">
          <ac:chgData name="Nujma Bond" userId="778d00fc-3bdf-4e56-a34d-4a345f021157" providerId="ADAL" clId="{AE12D355-AA3C-485E-892C-E4963D08426D}" dt="2023-10-05T15:06:28.755" v="862" actId="20577"/>
          <ac:spMkLst>
            <pc:docMk/>
            <pc:sldMk cId="937822484" sldId="267"/>
            <ac:spMk id="12" creationId="{F5549618-47D2-E843-BFB5-9A479F2AEDBF}"/>
          </ac:spMkLst>
        </pc:spChg>
      </pc:sldChg>
      <pc:sldChg chg="modSp mod">
        <pc:chgData name="Nujma Bond" userId="778d00fc-3bdf-4e56-a34d-4a345f021157" providerId="ADAL" clId="{AE12D355-AA3C-485E-892C-E4963D08426D}" dt="2023-10-05T14:48:50.416" v="50" actId="27636"/>
        <pc:sldMkLst>
          <pc:docMk/>
          <pc:sldMk cId="2396623699" sldId="268"/>
        </pc:sldMkLst>
        <pc:spChg chg="mod">
          <ac:chgData name="Nujma Bond" userId="778d00fc-3bdf-4e56-a34d-4a345f021157" providerId="ADAL" clId="{AE12D355-AA3C-485E-892C-E4963D08426D}" dt="2023-10-05T14:48:50.416" v="50" actId="27636"/>
          <ac:spMkLst>
            <pc:docMk/>
            <pc:sldMk cId="2396623699" sldId="268"/>
            <ac:spMk id="10" creationId="{6D12F6F8-FC8C-BE4D-9834-8AA2675CDF0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AA1BBC-5F41-43D4-A098-2088A1168F0A}" type="datetimeFigureOut">
              <a:rPr lang="en-US" smtClean="0"/>
              <a:t>10/5/2023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078C3F-F8D9-44F1-A294-D55F8D0C682A}" type="slidenum">
              <a:rPr lang="en-US" smtClean="0"/>
              <a:t>‹#›</a:t>
            </a:fld>
            <a:endParaRPr lang="en-US" dirty="0"/>
          </a:p>
        </p:txBody>
      </p:sp>
    </p:spTree>
    <p:extLst>
      <p:ext uri="{BB962C8B-B14F-4D97-AF65-F5344CB8AC3E}">
        <p14:creationId xmlns:p14="http://schemas.microsoft.com/office/powerpoint/2010/main" val="1158565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E2ACD-159C-E145-817A-159B923B64B7}" type="datetimeFigureOut">
              <a:rPr lang="en-US" smtClean="0"/>
              <a:t>10/5/2023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76383-3F01-D642-B035-A1434BCCCA3D}" type="slidenum">
              <a:rPr lang="en-US" smtClean="0"/>
              <a:t>‹#›</a:t>
            </a:fld>
            <a:endParaRPr lang="en-US" dirty="0"/>
          </a:p>
        </p:txBody>
      </p:sp>
    </p:spTree>
    <p:extLst>
      <p:ext uri="{BB962C8B-B14F-4D97-AF65-F5344CB8AC3E}">
        <p14:creationId xmlns:p14="http://schemas.microsoft.com/office/powerpoint/2010/main" val="217667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CA" noProof="0" dirty="0"/>
              <a:t>Merci de votre présence.</a:t>
            </a:r>
          </a:p>
          <a:p>
            <a:pPr marL="171450" lvl="0" indent="-171450">
              <a:buFont typeface="Arial" panose="020B0604020202020204" pitchFamily="34" charset="0"/>
              <a:buChar char="•"/>
            </a:pPr>
            <a:r>
              <a:rPr lang="fr-CA" noProof="0" dirty="0"/>
              <a:t>Je suis ravi.e d'être ici pour vous parler de la Légion royale canadienne. </a:t>
            </a:r>
          </a:p>
          <a:p>
            <a:pPr marL="171450" lvl="0" indent="-171450">
              <a:buFont typeface="Arial" panose="020B0604020202020204" pitchFamily="34" charset="0"/>
              <a:buChar char="•"/>
            </a:pPr>
            <a:r>
              <a:rPr lang="fr-CA" noProof="0" dirty="0"/>
              <a:t>Je vous donnerai un aperçu de notre histoire, de ce que nous faisons et de notre avenir.</a:t>
            </a:r>
          </a:p>
          <a:p>
            <a:pPr marL="171450" lvl="0" indent="-171450">
              <a:buFont typeface="Arial" panose="020B0604020202020204" pitchFamily="34" charset="0"/>
              <a:buChar char="•"/>
            </a:pPr>
            <a:r>
              <a:rPr lang="fr-CA" noProof="0" dirty="0"/>
              <a:t>À la fin (ou pendant ma présentation), j’aurai</a:t>
            </a:r>
            <a:r>
              <a:rPr lang="fr-CA" baseline="0" noProof="0" dirty="0"/>
              <a:t> le </a:t>
            </a:r>
            <a:r>
              <a:rPr lang="fr-CA" noProof="0" dirty="0"/>
              <a:t>plaisir de répondre à vos questions.</a:t>
            </a:r>
          </a:p>
        </p:txBody>
      </p:sp>
      <p:sp>
        <p:nvSpPr>
          <p:cNvPr id="4" name="Slide Number Placeholder 3"/>
          <p:cNvSpPr>
            <a:spLocks noGrp="1"/>
          </p:cNvSpPr>
          <p:nvPr>
            <p:ph type="sldNum" sz="quarter" idx="10"/>
          </p:nvPr>
        </p:nvSpPr>
        <p:spPr/>
        <p:txBody>
          <a:bodyPr/>
          <a:lstStyle/>
          <a:p>
            <a:fld id="{18076383-3F01-D642-B035-A1434BCCCA3D}" type="slidenum">
              <a:rPr lang="en-US" smtClean="0"/>
              <a:t>1</a:t>
            </a:fld>
            <a:endParaRPr lang="en-US" dirty="0"/>
          </a:p>
        </p:txBody>
      </p:sp>
    </p:spTree>
    <p:extLst>
      <p:ext uri="{BB962C8B-B14F-4D97-AF65-F5344CB8AC3E}">
        <p14:creationId xmlns:p14="http://schemas.microsoft.com/office/powerpoint/2010/main" val="6984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fr-CA" sz="1200" kern="1200" noProof="0" dirty="0">
                <a:solidFill>
                  <a:schemeClr val="tx1"/>
                </a:solidFill>
                <a:effectLst/>
                <a:latin typeface="+mn-lt"/>
                <a:ea typeface="+mn-ea"/>
                <a:cs typeface="+mn-cs"/>
              </a:rPr>
              <a:t>J’aimerais vous faire part de quelques-uns des merveilleux projets que la Légion a pu soutenir à travers le pays cette année.</a:t>
            </a:r>
          </a:p>
          <a:p>
            <a:pPr marL="171450" indent="-171450">
              <a:buFont typeface="Arial" charset="0"/>
              <a:buChar char="•"/>
            </a:pPr>
            <a:r>
              <a:rPr lang="fr-CA" sz="1200" kern="1200" noProof="0" dirty="0">
                <a:solidFill>
                  <a:schemeClr val="tx1"/>
                </a:solidFill>
                <a:effectLst/>
                <a:latin typeface="+mn-lt"/>
                <a:ea typeface="+mn-ea"/>
                <a:cs typeface="+mn-cs"/>
              </a:rPr>
              <a:t>La Campagne nationale du coquelicot permet de recueillir près de 20 millions de dollars chaque année;</a:t>
            </a:r>
            <a:r>
              <a:rPr lang="fr-CA" sz="1200" kern="1200" baseline="0" noProof="0" dirty="0">
                <a:solidFill>
                  <a:schemeClr val="tx1"/>
                </a:solidFill>
                <a:effectLst/>
                <a:latin typeface="+mn-lt"/>
                <a:ea typeface="+mn-ea"/>
                <a:cs typeface="+mn-cs"/>
              </a:rPr>
              <a:t> </a:t>
            </a:r>
            <a:r>
              <a:rPr lang="fr-CA" sz="1200" b="0" kern="1200" noProof="0" dirty="0">
                <a:solidFill>
                  <a:srgbClr val="E31837"/>
                </a:solidFill>
                <a:effectLst/>
                <a:latin typeface="+mn-lt"/>
                <a:ea typeface="+mn-ea"/>
                <a:cs typeface="+mn-cs"/>
              </a:rPr>
              <a:t>ces fonds </a:t>
            </a:r>
            <a:r>
              <a:rPr lang="fr-CA" sz="1200" kern="1200" noProof="0" dirty="0">
                <a:solidFill>
                  <a:schemeClr val="tx1"/>
                </a:solidFill>
                <a:effectLst/>
                <a:latin typeface="+mn-lt"/>
                <a:ea typeface="+mn-ea"/>
                <a:cs typeface="+mn-cs"/>
              </a:rPr>
              <a:t>retournent dans nos collectivités pour aider les vétérans. </a:t>
            </a:r>
          </a:p>
          <a:p>
            <a:pPr marL="171450" indent="-171450">
              <a:buFont typeface="Arial" charset="0"/>
              <a:buChar char="•"/>
            </a:pPr>
            <a:r>
              <a:rPr lang="fr-CA" sz="1200" kern="1200" noProof="0" dirty="0">
                <a:solidFill>
                  <a:schemeClr val="tx1"/>
                </a:solidFill>
                <a:effectLst/>
                <a:latin typeface="+mn-lt"/>
                <a:ea typeface="+mn-ea"/>
                <a:cs typeface="+mn-cs"/>
              </a:rPr>
              <a:t>Grâce au travail de la Fondation nationale Légion — qui est un organisme de bienfaisance indépendant, mais qui travaille à nos côtés pendant la campagne - 6 000 donateurs ont participés en 2022, et ont donné environ $200,000, </a:t>
            </a:r>
            <a:r>
              <a:rPr lang="fr-CA" sz="1200" kern="1200" noProof="0" dirty="0" err="1">
                <a:solidFill>
                  <a:schemeClr val="tx1"/>
                </a:solidFill>
                <a:effectLst/>
                <a:latin typeface="+mn-lt"/>
                <a:ea typeface="+mn-ea"/>
                <a:cs typeface="+mn-cs"/>
              </a:rPr>
              <a:t>endédiant</a:t>
            </a:r>
            <a:r>
              <a:rPr lang="fr-CA" sz="1200" kern="1200" noProof="0" dirty="0">
                <a:solidFill>
                  <a:schemeClr val="tx1"/>
                </a:solidFill>
                <a:effectLst/>
                <a:latin typeface="+mn-lt"/>
                <a:ea typeface="+mn-ea"/>
                <a:cs typeface="+mn-cs"/>
              </a:rPr>
              <a:t> un coquelicot numérique à un vétéran.</a:t>
            </a:r>
          </a:p>
          <a:p>
            <a:pPr marL="171450" indent="-171450">
              <a:buFont typeface="Arial" charset="0"/>
              <a:buChar char="•"/>
            </a:pPr>
            <a:r>
              <a:rPr lang="fr-CA" sz="1200" kern="1200" noProof="0" dirty="0">
                <a:solidFill>
                  <a:schemeClr val="tx1"/>
                </a:solidFill>
                <a:effectLst/>
                <a:latin typeface="+mn-lt"/>
                <a:ea typeface="+mn-ea"/>
                <a:cs typeface="+mn-cs"/>
              </a:rPr>
              <a:t>Nous nous occupons de toute une gamme de questions de plaidoyer, et nous poursuivons ce travail en ce moment même. Par exemple, nous faisons pression pour mettre fin à l’arriéré des demandes de prestations à Anciens Combattants Canada et nous demandons des changements opérationnels dans les Forces canadiennes à la suite de cas de traumatismes sexuels militaires signalés.</a:t>
            </a:r>
          </a:p>
          <a:p>
            <a:pPr marL="0" indent="0">
              <a:buFont typeface="Arial" charset="0"/>
              <a:buNone/>
            </a:pPr>
            <a:br>
              <a:rPr lang="fr-CA" sz="1200" kern="1200" noProof="0" dirty="0">
                <a:solidFill>
                  <a:schemeClr val="tx1"/>
                </a:solidFill>
                <a:effectLst/>
                <a:latin typeface="+mn-lt"/>
                <a:ea typeface="+mn-ea"/>
                <a:cs typeface="+mn-cs"/>
              </a:rPr>
            </a:br>
            <a:endParaRPr lang="fr-CA"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8076383-3F01-D642-B035-A1434BCCCA3D}" type="slidenum">
              <a:rPr lang="en-US" smtClean="0"/>
              <a:t>10</a:t>
            </a:fld>
            <a:endParaRPr lang="en-US" dirty="0"/>
          </a:p>
        </p:txBody>
      </p:sp>
    </p:spTree>
    <p:extLst>
      <p:ext uri="{BB962C8B-B14F-4D97-AF65-F5344CB8AC3E}">
        <p14:creationId xmlns:p14="http://schemas.microsoft.com/office/powerpoint/2010/main" val="3521850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57650"/>
          </a:xfrm>
        </p:spPr>
        <p:txBody>
          <a:bodyPr/>
          <a:lstStyle/>
          <a:p>
            <a:pPr marL="171450" indent="-171450">
              <a:buFont typeface="Arial" charset="0"/>
              <a:buChar char="•"/>
            </a:pPr>
            <a:r>
              <a:rPr lang="fr-CA" sz="1200" kern="1200" noProof="0" dirty="0">
                <a:solidFill>
                  <a:schemeClr val="tx1"/>
                </a:solidFill>
                <a:effectLst/>
                <a:latin typeface="+mn-lt"/>
                <a:ea typeface="+mn-ea"/>
                <a:cs typeface="+mn-cs"/>
              </a:rPr>
              <a:t>Chaque année, nous aidons les vétérans et leurs conjoints qui vivent dans plus d’une douzaine de pays des Caraïbes, par l’entremise de la </a:t>
            </a:r>
            <a:r>
              <a:rPr lang="fr-CA" sz="1200" i="1" kern="1200" noProof="0" dirty="0">
                <a:solidFill>
                  <a:schemeClr val="tx1"/>
                </a:solidFill>
                <a:effectLst/>
                <a:latin typeface="+mn-lt"/>
                <a:ea typeface="+mn-ea"/>
                <a:cs typeface="+mn-cs"/>
              </a:rPr>
              <a:t>Royal Commonwealth Ex-Services League</a:t>
            </a:r>
            <a:r>
              <a:rPr lang="fr-CA" sz="1200" kern="1200" noProof="0" dirty="0">
                <a:solidFill>
                  <a:schemeClr val="tx1"/>
                </a:solidFill>
                <a:effectLst/>
                <a:latin typeface="+mn-lt"/>
                <a:ea typeface="+mn-ea"/>
                <a:cs typeface="+mn-cs"/>
              </a:rPr>
              <a:t>. Ces anciens combattants du Commonwealth incluent des Canadiens. (Il y a aussi des vétérans et des conjoint.e.s de Grande-Bretagne, d’Australie, de Nouvelle-Zélande et d’Afrique du Sud.) L’objectif est de fournir à chacun au moins deux repas chauds par jour.</a:t>
            </a:r>
          </a:p>
          <a:p>
            <a:pPr marL="171450" indent="-171450">
              <a:buFont typeface="Arial" charset="0"/>
              <a:buChar char="•"/>
            </a:pPr>
            <a:r>
              <a:rPr lang="fr-CA" sz="1200" kern="1200" noProof="0" dirty="0">
                <a:solidFill>
                  <a:schemeClr val="tx1"/>
                </a:solidFill>
                <a:effectLst/>
                <a:latin typeface="+mn-lt"/>
                <a:ea typeface="+mn-ea"/>
                <a:cs typeface="+mn-cs"/>
              </a:rPr>
              <a:t>Nous avons également soutenu des programmes destinés aux vétérans — notamment des événements comme Soigner nos braves par la mouche, un programme de soutien par les pairs qui repose sur la pêche à la mouche. Ou encore des versions virtuelles d’événements comme la Course de l’Armée du Canada et la Marche de Nimègue qui attirent des milliers de personnes et donnent l’occasion aux Canadiens et aux vétérans de se rencontrer et de se remercier mutuellement.</a:t>
            </a:r>
          </a:p>
          <a:p>
            <a:pPr marL="171450" indent="-171450">
              <a:buFont typeface="Arial" charset="0"/>
              <a:buChar char="•"/>
            </a:pPr>
            <a:r>
              <a:rPr lang="fr-CA" sz="1200" kern="1200" noProof="0" dirty="0">
                <a:solidFill>
                  <a:schemeClr val="tx1"/>
                </a:solidFill>
                <a:effectLst/>
                <a:latin typeface="+mn-lt"/>
                <a:ea typeface="+mn-ea"/>
                <a:cs typeface="+mn-cs"/>
              </a:rPr>
              <a:t>Nous avons à nouveau offert une bourse de 30 000 dollars à un étudiant de maîtrise . Cette fois, le projet porte sur les </a:t>
            </a:r>
            <a:r>
              <a:rPr lang="fr-CA" sz="1200" kern="1200" noProof="0" dirty="0" err="1">
                <a:solidFill>
                  <a:schemeClr val="tx1"/>
                </a:solidFill>
                <a:effectLst/>
                <a:latin typeface="+mn-lt"/>
                <a:ea typeface="+mn-ea"/>
                <a:cs typeface="+mn-cs"/>
              </a:rPr>
              <a:t>réslultats</a:t>
            </a:r>
            <a:r>
              <a:rPr lang="fr-CA" sz="1200" kern="1200" noProof="0" dirty="0">
                <a:solidFill>
                  <a:schemeClr val="tx1"/>
                </a:solidFill>
                <a:effectLst/>
                <a:latin typeface="+mn-lt"/>
                <a:ea typeface="+mn-ea"/>
                <a:cs typeface="+mn-cs"/>
              </a:rPr>
              <a:t> des traitements chez les vétérans atteints du SSPT qui consomment du cannabis médical.</a:t>
            </a:r>
          </a:p>
          <a:p>
            <a:pPr marL="171450" indent="-171450">
              <a:buFont typeface="Arial" charset="0"/>
              <a:buChar char="•"/>
            </a:pPr>
            <a:r>
              <a:rPr lang="fr-CA" sz="1200" kern="1200" noProof="0" dirty="0">
                <a:solidFill>
                  <a:schemeClr val="tx1"/>
                </a:solidFill>
                <a:effectLst/>
                <a:latin typeface="+mn-lt"/>
                <a:ea typeface="+mn-ea"/>
                <a:cs typeface="+mn-cs"/>
              </a:rPr>
              <a:t>En 2022, nous avons préparé des milliers de colis destinés à nos soldats en mission à l’étranger. Cela faisait partie de l’Opération père Noël et de l’Opération Fête du Canada des Forces armées canadiennes.</a:t>
            </a:r>
            <a:br>
              <a:rPr lang="fr-CA" sz="1200" kern="1200" noProof="0" dirty="0">
                <a:solidFill>
                  <a:schemeClr val="tx1"/>
                </a:solidFill>
                <a:effectLst/>
                <a:latin typeface="+mn-lt"/>
                <a:ea typeface="+mn-ea"/>
                <a:cs typeface="+mn-cs"/>
              </a:rPr>
            </a:br>
            <a:endParaRPr lang="fr-CA"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8076383-3F01-D642-B035-A1434BCCCA3D}" type="slidenum">
              <a:rPr lang="en-US" smtClean="0"/>
              <a:t>11</a:t>
            </a:fld>
            <a:endParaRPr lang="en-US" dirty="0"/>
          </a:p>
        </p:txBody>
      </p:sp>
    </p:spTree>
    <p:extLst>
      <p:ext uri="{BB962C8B-B14F-4D97-AF65-F5344CB8AC3E}">
        <p14:creationId xmlns:p14="http://schemas.microsoft.com/office/powerpoint/2010/main" val="2751282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fr-CA" sz="1200" kern="1200" noProof="0" dirty="0">
                <a:solidFill>
                  <a:schemeClr val="tx1"/>
                </a:solidFill>
                <a:effectLst/>
                <a:latin typeface="+mn-lt"/>
                <a:ea typeface="+mn-ea"/>
                <a:cs typeface="+mn-cs"/>
              </a:rPr>
              <a:t>Pour l’avenir, la Légion s’efforce d’attirer de nouveaux membres, comme certains d’entre vous,</a:t>
            </a:r>
            <a:r>
              <a:rPr lang="fr-CA" sz="1200" kern="1200" baseline="0" noProof="0" dirty="0">
                <a:solidFill>
                  <a:schemeClr val="tx1"/>
                </a:solidFill>
                <a:effectLst/>
                <a:latin typeface="+mn-lt"/>
                <a:ea typeface="+mn-ea"/>
                <a:cs typeface="+mn-cs"/>
              </a:rPr>
              <a:t> </a:t>
            </a:r>
            <a:r>
              <a:rPr lang="fr-CA" sz="1200" kern="1200" noProof="0" dirty="0">
                <a:solidFill>
                  <a:schemeClr val="tx1"/>
                </a:solidFill>
                <a:effectLst/>
                <a:latin typeface="+mn-lt"/>
                <a:ea typeface="+mn-ea"/>
                <a:cs typeface="+mn-cs"/>
              </a:rPr>
              <a:t>et de demeurer pertinente pour les vétérans et la communauté, et ce, en modernisant ce que nous offrons.</a:t>
            </a:r>
          </a:p>
          <a:p>
            <a:pPr marL="171450" indent="-171450">
              <a:buFont typeface="Arial" charset="0"/>
              <a:buChar char="•"/>
            </a:pPr>
            <a:r>
              <a:rPr lang="fr-CA" sz="1200" kern="1200" noProof="0" dirty="0">
                <a:solidFill>
                  <a:schemeClr val="tx1"/>
                </a:solidFill>
                <a:effectLst/>
                <a:latin typeface="+mn-lt"/>
                <a:ea typeface="+mn-ea"/>
                <a:cs typeface="+mn-cs"/>
              </a:rPr>
              <a:t>Dans certains cas, nous rénovons des locaux pour mieux servir nos membres et la collectivité en général. Par exemple, certaines filiales participent à des projets à usage mixte, qui comprendront de nouveaux logements pour les vétérans.</a:t>
            </a:r>
          </a:p>
          <a:p>
            <a:pPr marL="171450" indent="-171450">
              <a:buFont typeface="Arial" charset="0"/>
              <a:buChar char="•"/>
            </a:pPr>
            <a:r>
              <a:rPr lang="fr-CA" sz="1200" kern="1200" noProof="0" dirty="0">
                <a:solidFill>
                  <a:schemeClr val="tx1"/>
                </a:solidFill>
                <a:effectLst/>
                <a:latin typeface="+mn-lt"/>
                <a:ea typeface="+mn-ea"/>
                <a:cs typeface="+mn-cs"/>
              </a:rPr>
              <a:t>Nous avons amélioré notre portail d’adhésion qui permet désormais aux gens de s’inscrire en ligne.</a:t>
            </a:r>
          </a:p>
          <a:p>
            <a:pPr marL="171450" indent="-171450">
              <a:buFont typeface="Arial" charset="0"/>
              <a:buChar char="•"/>
            </a:pPr>
            <a:r>
              <a:rPr lang="fr-CA" sz="1200" kern="1200" noProof="0" dirty="0">
                <a:solidFill>
                  <a:schemeClr val="tx1"/>
                </a:solidFill>
                <a:effectLst/>
                <a:latin typeface="+mn-lt"/>
                <a:ea typeface="+mn-ea"/>
                <a:cs typeface="+mn-cs"/>
              </a:rPr>
              <a:t>Nous offrons une nouvelle carte de membre numérique.</a:t>
            </a:r>
          </a:p>
          <a:p>
            <a:pPr marL="171450" indent="-171450">
              <a:buFont typeface="Arial" charset="0"/>
              <a:buChar char="•"/>
            </a:pPr>
            <a:r>
              <a:rPr lang="fr-CA" sz="1200" kern="1200" noProof="0" dirty="0">
                <a:solidFill>
                  <a:schemeClr val="tx1"/>
                </a:solidFill>
                <a:effectLst/>
                <a:latin typeface="+mn-lt"/>
                <a:ea typeface="+mn-ea"/>
                <a:cs typeface="+mn-cs"/>
              </a:rPr>
              <a:t>Nous avons plus d</a:t>
            </a:r>
            <a:r>
              <a:rPr lang="en-CA" sz="1200" kern="1200" noProof="0" dirty="0">
                <a:solidFill>
                  <a:schemeClr val="tx1"/>
                </a:solidFill>
                <a:effectLst/>
                <a:latin typeface="+mn-lt"/>
                <a:ea typeface="+mn-ea"/>
                <a:cs typeface="+mn-cs"/>
              </a:rPr>
              <a:t>’</a:t>
            </a:r>
            <a:r>
              <a:rPr lang="en-CA" sz="1200" kern="1200" noProof="0" dirty="0" err="1">
                <a:solidFill>
                  <a:schemeClr val="tx1"/>
                </a:solidFill>
                <a:effectLst/>
                <a:latin typeface="+mn-lt"/>
                <a:ea typeface="+mn-ea"/>
                <a:cs typeface="+mn-cs"/>
              </a:rPr>
              <a:t>avantages</a:t>
            </a:r>
            <a:r>
              <a:rPr lang="en-CA" sz="1200" kern="1200" noProof="0" dirty="0">
                <a:solidFill>
                  <a:schemeClr val="tx1"/>
                </a:solidFill>
                <a:effectLst/>
                <a:latin typeface="+mn-lt"/>
                <a:ea typeface="+mn-ea"/>
                <a:cs typeface="+mn-cs"/>
              </a:rPr>
              <a:t> pour </a:t>
            </a:r>
            <a:r>
              <a:rPr lang="en-CA" sz="1200" kern="1200" noProof="0" dirty="0" err="1">
                <a:solidFill>
                  <a:schemeClr val="tx1"/>
                </a:solidFill>
                <a:effectLst/>
                <a:latin typeface="+mn-lt"/>
                <a:ea typeface="+mn-ea"/>
                <a:cs typeface="+mn-cs"/>
              </a:rPr>
              <a:t>membres</a:t>
            </a:r>
            <a:r>
              <a:rPr lang="en-CA" sz="1200" kern="1200" noProof="0" dirty="0">
                <a:solidFill>
                  <a:schemeClr val="tx1"/>
                </a:solidFill>
                <a:effectLst/>
                <a:latin typeface="+mn-lt"/>
                <a:ea typeface="+mn-ea"/>
                <a:cs typeface="+mn-cs"/>
              </a:rPr>
              <a:t>.</a:t>
            </a:r>
          </a:p>
          <a:p>
            <a:pPr marL="171450" indent="-171450">
              <a:buFont typeface="Arial" charset="0"/>
              <a:buChar char="•"/>
            </a:pPr>
            <a:r>
              <a:rPr lang="en-CA" sz="1200" kern="1200" noProof="0" dirty="0">
                <a:solidFill>
                  <a:schemeClr val="tx1"/>
                </a:solidFill>
                <a:effectLst/>
                <a:latin typeface="+mn-lt"/>
                <a:ea typeface="+mn-ea"/>
                <a:cs typeface="+mn-cs"/>
              </a:rPr>
              <a:t>Pour la </a:t>
            </a:r>
            <a:r>
              <a:rPr lang="en-CA" sz="1200" kern="1200" noProof="0" dirty="0" err="1">
                <a:solidFill>
                  <a:schemeClr val="tx1"/>
                </a:solidFill>
                <a:effectLst/>
                <a:latin typeface="+mn-lt"/>
                <a:ea typeface="+mn-ea"/>
                <a:cs typeface="+mn-cs"/>
              </a:rPr>
              <a:t>premi</a:t>
            </a:r>
            <a:r>
              <a:rPr lang="fr-CA" sz="1200" kern="1200" noProof="0" dirty="0">
                <a:solidFill>
                  <a:schemeClr val="tx1"/>
                </a:solidFill>
                <a:effectLst/>
                <a:latin typeface="+mn-lt"/>
                <a:ea typeface="+mn-ea"/>
                <a:cs typeface="+mn-cs"/>
              </a:rPr>
              <a:t>ère fois dans notre histoire, nous avons des nouveaux coquelicots et </a:t>
            </a:r>
            <a:r>
              <a:rPr lang="fr-CA" sz="1200" kern="1200" noProof="0">
                <a:solidFill>
                  <a:schemeClr val="tx1"/>
                </a:solidFill>
                <a:effectLst/>
                <a:latin typeface="+mn-lt"/>
                <a:ea typeface="+mn-ea"/>
                <a:cs typeface="+mn-cs"/>
              </a:rPr>
              <a:t>couronnes biodégradables.</a:t>
            </a:r>
            <a:endParaRPr lang="fr-CA" sz="1200" kern="1200" noProof="0" dirty="0">
              <a:solidFill>
                <a:schemeClr val="tx1"/>
              </a:solidFill>
              <a:effectLst/>
              <a:latin typeface="+mn-lt"/>
              <a:ea typeface="+mn-ea"/>
              <a:cs typeface="+mn-cs"/>
            </a:endParaRPr>
          </a:p>
          <a:p>
            <a:pPr marL="171450" indent="-171450">
              <a:buFont typeface="Arial" charset="0"/>
              <a:buChar char="•"/>
            </a:pPr>
            <a:r>
              <a:rPr lang="fr-CA" sz="1200" kern="1200" noProof="0" dirty="0">
                <a:solidFill>
                  <a:schemeClr val="tx1"/>
                </a:solidFill>
                <a:effectLst/>
                <a:latin typeface="+mn-lt"/>
                <a:ea typeface="+mn-ea"/>
                <a:cs typeface="+mn-cs"/>
              </a:rPr>
              <a:t>Notre prochain congrès national aura lieu à Saint John, au Nouveau-Brunswick;</a:t>
            </a:r>
            <a:r>
              <a:rPr lang="fr-CA" sz="1200" kern="1200" baseline="0" noProof="0" dirty="0">
                <a:solidFill>
                  <a:schemeClr val="tx1"/>
                </a:solidFill>
                <a:effectLst/>
                <a:latin typeface="+mn-lt"/>
                <a:ea typeface="+mn-ea"/>
                <a:cs typeface="+mn-cs"/>
              </a:rPr>
              <a:t> </a:t>
            </a:r>
            <a:r>
              <a:rPr lang="fr-CA" sz="1200" kern="1200" noProof="0" dirty="0">
                <a:solidFill>
                  <a:schemeClr val="tx1"/>
                </a:solidFill>
                <a:effectLst/>
                <a:latin typeface="+mn-lt"/>
                <a:ea typeface="+mn-ea"/>
                <a:cs typeface="+mn-cs"/>
              </a:rPr>
              <a:t>nous sommes en train de le planifier.</a:t>
            </a:r>
            <a:br>
              <a:rPr lang="fr-CA" sz="1200" kern="1200" noProof="0" dirty="0">
                <a:solidFill>
                  <a:schemeClr val="tx1"/>
                </a:solidFill>
                <a:effectLst/>
                <a:latin typeface="+mn-lt"/>
                <a:ea typeface="+mn-ea"/>
                <a:cs typeface="+mn-cs"/>
              </a:rPr>
            </a:br>
            <a:endParaRPr lang="fr-CA"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8076383-3F01-D642-B035-A1434BCCCA3D}" type="slidenum">
              <a:rPr lang="en-US" smtClean="0"/>
              <a:t>12</a:t>
            </a:fld>
            <a:endParaRPr lang="en-US" dirty="0"/>
          </a:p>
        </p:txBody>
      </p:sp>
    </p:spTree>
    <p:extLst>
      <p:ext uri="{BB962C8B-B14F-4D97-AF65-F5344CB8AC3E}">
        <p14:creationId xmlns:p14="http://schemas.microsoft.com/office/powerpoint/2010/main" val="3162237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CA" noProof="0" dirty="0"/>
              <a:t>La Campagne nationale du coquelicot, qui a lieu en novembre, est bien connue des Canadiens, mais certains d'entre vous ne sont peut-être pas au courant des autres façons d'aider la Légion. </a:t>
            </a:r>
          </a:p>
          <a:p>
            <a:pPr marL="171450" lvl="0" indent="-171450">
              <a:buFont typeface="Arial" panose="020B0604020202020204" pitchFamily="34" charset="0"/>
              <a:buChar char="•"/>
            </a:pPr>
            <a:r>
              <a:rPr lang="fr-CA" noProof="0" dirty="0"/>
              <a:t>Notre Boutique du Coquelicot est en ligne et se trouve l’adresse </a:t>
            </a:r>
            <a:r>
              <a:rPr lang="fr-CA" noProof="0" dirty="0" err="1"/>
              <a:t>poppystore.ca</a:t>
            </a:r>
            <a:r>
              <a:rPr lang="fr-CA" noProof="0" dirty="0"/>
              <a:t>/</a:t>
            </a:r>
            <a:r>
              <a:rPr lang="fr-CA" noProof="0" dirty="0" err="1"/>
              <a:t>fr.</a:t>
            </a:r>
            <a:r>
              <a:rPr lang="fr-CA" noProof="0" dirty="0"/>
              <a:t> Vous y trouverez de nombreux produits intéressants, notamment des épinglettes, des vêtements et des articles ménagers. Chaque fois que vous achetez un article, les fonds recueillis servent à soutenir les programmes destinés à nos vétérans.</a:t>
            </a:r>
          </a:p>
          <a:p>
            <a:pPr marL="171450" lvl="0" indent="-171450">
              <a:buFont typeface="Arial" panose="020B0604020202020204" pitchFamily="34" charset="0"/>
              <a:buChar char="•"/>
            </a:pPr>
            <a:r>
              <a:rPr lang="fr-CA" noProof="0" dirty="0"/>
              <a:t>La Fondation nationale Légion a été créée en 2018. Elle est distincte du travail de la Légion, mais le complète. Les fonds sont utilisés pour soutenir des programmes et des projets visant à promouvoir le Souvenir et à aider nos vétérans, leurs familles et nos collectivités.</a:t>
            </a:r>
          </a:p>
        </p:txBody>
      </p:sp>
      <p:sp>
        <p:nvSpPr>
          <p:cNvPr id="4" name="Slide Number Placeholder 3"/>
          <p:cNvSpPr>
            <a:spLocks noGrp="1"/>
          </p:cNvSpPr>
          <p:nvPr>
            <p:ph type="sldNum" sz="quarter" idx="10"/>
          </p:nvPr>
        </p:nvSpPr>
        <p:spPr/>
        <p:txBody>
          <a:bodyPr/>
          <a:lstStyle/>
          <a:p>
            <a:fld id="{18076383-3F01-D642-B035-A1434BCCCA3D}" type="slidenum">
              <a:rPr lang="en-US" smtClean="0"/>
              <a:t>13</a:t>
            </a:fld>
            <a:endParaRPr lang="en-US" dirty="0"/>
          </a:p>
        </p:txBody>
      </p:sp>
    </p:spTree>
    <p:extLst>
      <p:ext uri="{BB962C8B-B14F-4D97-AF65-F5344CB8AC3E}">
        <p14:creationId xmlns:p14="http://schemas.microsoft.com/office/powerpoint/2010/main" val="130276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fr-CA" sz="1200" kern="1200" noProof="0" dirty="0">
                <a:solidFill>
                  <a:schemeClr val="tx1"/>
                </a:solidFill>
                <a:effectLst/>
                <a:latin typeface="+mn-lt"/>
                <a:ea typeface="+mn-ea"/>
                <a:cs typeface="+mn-cs"/>
              </a:rPr>
              <a:t>Merci de nous avoir accordé votre attention aujourd’hui !</a:t>
            </a:r>
          </a:p>
          <a:p>
            <a:pPr marL="171450" indent="-171450">
              <a:buFont typeface="Arial" charset="0"/>
              <a:buChar char="•"/>
            </a:pPr>
            <a:r>
              <a:rPr lang="fr-CA" sz="1200" kern="1200" noProof="0" dirty="0">
                <a:solidFill>
                  <a:schemeClr val="tx1"/>
                </a:solidFill>
                <a:effectLst/>
                <a:latin typeface="+mn-lt"/>
                <a:ea typeface="+mn-ea"/>
                <a:cs typeface="+mn-cs"/>
              </a:rPr>
              <a:t>Je pourrais en dire tellement plus, mais je voulais vous donner un aperçu.</a:t>
            </a:r>
          </a:p>
          <a:p>
            <a:pPr marL="171450" indent="-171450">
              <a:buFont typeface="Arial" charset="0"/>
              <a:buChar char="•"/>
            </a:pPr>
            <a:r>
              <a:rPr lang="fr-CA" sz="1200" kern="1200" noProof="0" dirty="0">
                <a:solidFill>
                  <a:schemeClr val="tx1"/>
                </a:solidFill>
                <a:effectLst/>
                <a:latin typeface="+mn-lt"/>
                <a:ea typeface="+mn-ea"/>
                <a:cs typeface="+mn-cs"/>
              </a:rPr>
              <a:t>Si vous ne l’êtes pas déjà, nous vous invitons à devenir membre, soit en adhérant en ligne, soit en vous rendant à votre Légion locale. Vous trouverez toutes les informations dont vous avez besoin sur Legion.ca.</a:t>
            </a:r>
          </a:p>
          <a:p>
            <a:pPr marL="171450" indent="-171450">
              <a:buFont typeface="Arial" charset="0"/>
              <a:buChar char="•"/>
            </a:pPr>
            <a:r>
              <a:rPr lang="fr-CA" sz="1200" kern="1200" noProof="0" dirty="0">
                <a:solidFill>
                  <a:schemeClr val="tx1"/>
                </a:solidFill>
                <a:effectLst/>
                <a:latin typeface="+mn-lt"/>
                <a:ea typeface="+mn-ea"/>
                <a:cs typeface="+mn-cs"/>
              </a:rPr>
              <a:t>Je répondrai volontiers à vos questions.</a:t>
            </a:r>
          </a:p>
          <a:p>
            <a:pPr marL="171450" indent="-171450">
              <a:buFont typeface="Arial" charset="0"/>
              <a:buChar char="•"/>
            </a:pPr>
            <a:r>
              <a:rPr lang="fr-CA" sz="1200" kern="1200" noProof="0" dirty="0">
                <a:solidFill>
                  <a:schemeClr val="tx1"/>
                </a:solidFill>
                <a:effectLst/>
                <a:latin typeface="+mn-lt"/>
                <a:ea typeface="+mn-ea"/>
                <a:cs typeface="+mn-cs"/>
              </a:rPr>
              <a:t>Si je ne peux pas répondre à votre question aujourd’hui, je (</a:t>
            </a:r>
            <a:r>
              <a:rPr lang="fr-CA" sz="1200" i="1" kern="1200" noProof="0" dirty="0">
                <a:solidFill>
                  <a:schemeClr val="tx1"/>
                </a:solidFill>
                <a:effectLst/>
                <a:latin typeface="+mn-lt"/>
                <a:ea typeface="+mn-ea"/>
                <a:cs typeface="+mn-cs"/>
              </a:rPr>
              <a:t>ou un collègue</a:t>
            </a:r>
            <a:r>
              <a:rPr lang="fr-CA" sz="1200" kern="1200" noProof="0" dirty="0">
                <a:solidFill>
                  <a:schemeClr val="tx1"/>
                </a:solidFill>
                <a:effectLst/>
                <a:latin typeface="+mn-lt"/>
                <a:ea typeface="+mn-ea"/>
                <a:cs typeface="+mn-cs"/>
              </a:rPr>
              <a:t>) vous reviendrai avec les informations nécessaires dès que possible.</a:t>
            </a:r>
          </a:p>
        </p:txBody>
      </p:sp>
      <p:sp>
        <p:nvSpPr>
          <p:cNvPr id="4" name="Slide Number Placeholder 3"/>
          <p:cNvSpPr>
            <a:spLocks noGrp="1"/>
          </p:cNvSpPr>
          <p:nvPr>
            <p:ph type="sldNum" sz="quarter" idx="10"/>
          </p:nvPr>
        </p:nvSpPr>
        <p:spPr/>
        <p:txBody>
          <a:bodyPr/>
          <a:lstStyle/>
          <a:p>
            <a:fld id="{18076383-3F01-D642-B035-A1434BCCCA3D}" type="slidenum">
              <a:rPr lang="en-US" smtClean="0"/>
              <a:t>14</a:t>
            </a:fld>
            <a:endParaRPr lang="en-US" dirty="0"/>
          </a:p>
        </p:txBody>
      </p:sp>
    </p:spTree>
    <p:extLst>
      <p:ext uri="{BB962C8B-B14F-4D97-AF65-F5344CB8AC3E}">
        <p14:creationId xmlns:p14="http://schemas.microsoft.com/office/powerpoint/2010/main" val="28586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CA" noProof="0" dirty="0"/>
              <a:t>La mission de la Légion royale canadienne est de servir les vétérans et leurs familles - y compris les militaires actifs et retraités, les membres de la GRC et leurs familles. Nous faisons également la promotion du Souvenir, et servons nos communautés et notre pays. </a:t>
            </a:r>
          </a:p>
          <a:p>
            <a:pPr marL="171450" lvl="0" indent="-171450">
              <a:buFont typeface="Arial" panose="020B0604020202020204" pitchFamily="34" charset="0"/>
              <a:buChar char="•"/>
            </a:pPr>
            <a:r>
              <a:rPr lang="fr-CA" noProof="0" dirty="0"/>
              <a:t>Ces insignes représentent les Forces armées canadiennes, la GRC et la Légion royale canadienne.</a:t>
            </a:r>
          </a:p>
          <a:p>
            <a:pPr marL="171450" lvl="0" indent="-171450">
              <a:buFont typeface="Arial" panose="020B0604020202020204" pitchFamily="34" charset="0"/>
              <a:buChar char="•"/>
            </a:pPr>
            <a:r>
              <a:rPr lang="fr-CA" noProof="0" dirty="0"/>
              <a:t>Nous sommes la plus grande organisation de soutien aux vétérans au Canada.</a:t>
            </a:r>
          </a:p>
          <a:p>
            <a:pPr marL="171450" lvl="0" indent="-171450">
              <a:buFont typeface="Arial" panose="020B0604020202020204" pitchFamily="34" charset="0"/>
              <a:buChar char="•"/>
            </a:pPr>
            <a:r>
              <a:rPr lang="fr-CA" noProof="0" dirty="0"/>
              <a:t>Je reviendrai sur des exemples du travail de la Légion dans un instant.</a:t>
            </a:r>
          </a:p>
        </p:txBody>
      </p:sp>
      <p:sp>
        <p:nvSpPr>
          <p:cNvPr id="4" name="Slide Number Placeholder 3"/>
          <p:cNvSpPr>
            <a:spLocks noGrp="1"/>
          </p:cNvSpPr>
          <p:nvPr>
            <p:ph type="sldNum" sz="quarter" idx="10"/>
          </p:nvPr>
        </p:nvSpPr>
        <p:spPr/>
        <p:txBody>
          <a:bodyPr/>
          <a:lstStyle/>
          <a:p>
            <a:fld id="{18076383-3F01-D642-B035-A1434BCCCA3D}" type="slidenum">
              <a:rPr lang="en-US" smtClean="0"/>
              <a:t>2</a:t>
            </a:fld>
            <a:endParaRPr lang="en-US" dirty="0"/>
          </a:p>
        </p:txBody>
      </p:sp>
    </p:spTree>
    <p:extLst>
      <p:ext uri="{BB962C8B-B14F-4D97-AF65-F5344CB8AC3E}">
        <p14:creationId xmlns:p14="http://schemas.microsoft.com/office/powerpoint/2010/main" val="3734655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CA" noProof="0" dirty="0"/>
              <a:t>Notre siège national se trouve à Ottawa.</a:t>
            </a:r>
          </a:p>
          <a:p>
            <a:pPr marL="171450" lvl="0" indent="-171450">
              <a:buFont typeface="Arial" panose="020B0604020202020204" pitchFamily="34" charset="0"/>
              <a:buChar char="•"/>
            </a:pPr>
            <a:r>
              <a:rPr lang="fr-CA" noProof="0" dirty="0"/>
              <a:t>Nous avons dix directions provinciales, qui regroupent toutes les provinces et tous les territoires. Certaines de nos régions sont combinées, comme vous le voyez ici.</a:t>
            </a:r>
          </a:p>
          <a:p>
            <a:pPr marL="171450" lvl="0" indent="-171450">
              <a:buFont typeface="Arial" panose="020B0604020202020204" pitchFamily="34" charset="0"/>
              <a:buChar char="•"/>
            </a:pPr>
            <a:r>
              <a:rPr lang="fr-CA" noProof="0" dirty="0"/>
              <a:t>Dans tout le pays, il y a 1 380 filiales et 250 000 membres, et cela inclut des milliers de bénévoles. Ce sont eux qui nous aident pour tout, de la Campagne du coquelicot annuelle aux événements locaux organisés par nos filiales.</a:t>
            </a:r>
          </a:p>
          <a:p>
            <a:pPr marL="171450" lvl="0" indent="-171450">
              <a:buFont typeface="Arial" panose="020B0604020202020204" pitchFamily="34" charset="0"/>
              <a:buChar char="•"/>
            </a:pPr>
            <a:r>
              <a:rPr lang="fr-CA" noProof="0" dirty="0"/>
              <a:t>Nous avons un siège national et des directions provinciales et territoriales, et bien que nous soyons tous reliés, chaque niveau fonctionne de manière autonome. Nous fonctionnons également indépendamment du gouvernement et ne recevons aucun financement gouvernemental en temps normal. Nos filiales ont toutefois reçu une aide financière fédérale importante (14 millions au total) pour la toute première fois, pendant la pandémie de COVID-19.</a:t>
            </a:r>
          </a:p>
          <a:p>
            <a:pPr marL="171450" lvl="0" indent="-171450">
              <a:buFont typeface="Arial" panose="020B0604020202020204" pitchFamily="34" charset="0"/>
              <a:buChar char="•"/>
            </a:pPr>
            <a:r>
              <a:rPr lang="fr-CA" noProof="0" dirty="0"/>
              <a:t>Nous fonctionnons selon les statuts généraux de la Légion et il existe également des statuts provinciaux et des statuts de filiales qui régissent les activités régionales.</a:t>
            </a:r>
          </a:p>
          <a:p>
            <a:pPr marL="171450" lvl="0" indent="-171450">
              <a:buFont typeface="Arial" panose="020B0604020202020204" pitchFamily="34" charset="0"/>
              <a:buChar char="•"/>
            </a:pPr>
            <a:r>
              <a:rPr lang="fr-CA" noProof="0" dirty="0"/>
              <a:t>Nous organisons régulièrement des réunions au niveau des filiales, des régions et du pays. Notre grand congrès national a lieu tous les deux ans. Le prochain aura lieu en août 2024 à St. John, au Nouveau-Brunswick. Lors de ces réunions, nous passons en revue les activités et les membres peuvent présenter des résolutions pour proposer un changement quelconque.</a:t>
            </a:r>
          </a:p>
        </p:txBody>
      </p:sp>
      <p:sp>
        <p:nvSpPr>
          <p:cNvPr id="4" name="Slide Number Placeholder 3"/>
          <p:cNvSpPr>
            <a:spLocks noGrp="1"/>
          </p:cNvSpPr>
          <p:nvPr>
            <p:ph type="sldNum" sz="quarter" idx="10"/>
          </p:nvPr>
        </p:nvSpPr>
        <p:spPr/>
        <p:txBody>
          <a:bodyPr/>
          <a:lstStyle/>
          <a:p>
            <a:fld id="{18076383-3F01-D642-B035-A1434BCCCA3D}" type="slidenum">
              <a:rPr lang="en-US" smtClean="0"/>
              <a:t>3</a:t>
            </a:fld>
            <a:endParaRPr lang="en-US" dirty="0"/>
          </a:p>
        </p:txBody>
      </p:sp>
    </p:spTree>
    <p:extLst>
      <p:ext uri="{BB962C8B-B14F-4D97-AF65-F5344CB8AC3E}">
        <p14:creationId xmlns:p14="http://schemas.microsoft.com/office/powerpoint/2010/main" val="635827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9514"/>
            <a:ext cx="5486400" cy="4284663"/>
          </a:xfrm>
        </p:spPr>
        <p:txBody>
          <a:bodyPr/>
          <a:lstStyle/>
          <a:p>
            <a:pPr marL="171450" indent="-171450">
              <a:buFont typeface="Arial" charset="0"/>
              <a:buChar char="•"/>
            </a:pPr>
            <a:r>
              <a:rPr lang="fr-CA" sz="1200" kern="1200" noProof="0" dirty="0">
                <a:solidFill>
                  <a:schemeClr val="tx1"/>
                </a:solidFill>
                <a:effectLst/>
                <a:latin typeface="+mn-lt"/>
                <a:ea typeface="+mn-ea"/>
                <a:cs typeface="+mn-cs"/>
              </a:rPr>
              <a:t>J’aimerais partager un peu d’histoire… et nous en avons une longue ! Nous avons célébré les 100 ans du symbole du coquelicot en 2021.</a:t>
            </a:r>
          </a:p>
          <a:p>
            <a:pPr marL="171450" indent="-171450">
              <a:buFont typeface="Arial" charset="0"/>
              <a:buChar char="•"/>
            </a:pPr>
            <a:r>
              <a:rPr lang="fr-CA" sz="1200" kern="1200" noProof="0" dirty="0">
                <a:solidFill>
                  <a:schemeClr val="tx1"/>
                </a:solidFill>
                <a:effectLst/>
                <a:latin typeface="+mn-lt"/>
                <a:ea typeface="+mn-ea"/>
                <a:cs typeface="+mn-cs"/>
              </a:rPr>
              <a:t>La Légion est née sous le nom de </a:t>
            </a:r>
            <a:r>
              <a:rPr lang="fr-CA" sz="1200" i="1" kern="1200" noProof="0" dirty="0">
                <a:solidFill>
                  <a:schemeClr val="tx1"/>
                </a:solidFill>
                <a:effectLst/>
                <a:latin typeface="+mn-lt"/>
                <a:ea typeface="+mn-ea"/>
                <a:cs typeface="+mn-cs"/>
              </a:rPr>
              <a:t>The Canadian </a:t>
            </a:r>
            <a:r>
              <a:rPr lang="fr-CA" sz="1200" i="1" kern="1200" noProof="0" dirty="0" err="1">
                <a:solidFill>
                  <a:schemeClr val="tx1"/>
                </a:solidFill>
                <a:effectLst/>
                <a:latin typeface="+mn-lt"/>
                <a:ea typeface="+mn-ea"/>
                <a:cs typeface="+mn-cs"/>
              </a:rPr>
              <a:t>Legion</a:t>
            </a:r>
            <a:r>
              <a:rPr lang="fr-CA" sz="1200" i="1" kern="1200" noProof="0" dirty="0">
                <a:solidFill>
                  <a:schemeClr val="tx1"/>
                </a:solidFill>
                <a:effectLst/>
                <a:latin typeface="+mn-lt"/>
                <a:ea typeface="+mn-ea"/>
                <a:cs typeface="+mn-cs"/>
              </a:rPr>
              <a:t> of the British Empire Services League </a:t>
            </a:r>
            <a:r>
              <a:rPr lang="fr-CA" sz="1200" kern="1200" noProof="0" dirty="0">
                <a:solidFill>
                  <a:schemeClr val="tx1"/>
                </a:solidFill>
                <a:effectLst/>
                <a:latin typeface="+mn-lt"/>
                <a:ea typeface="+mn-ea"/>
                <a:cs typeface="+mn-cs"/>
              </a:rPr>
              <a:t>à Winnipeg en 1925. Des groupes de vétérans du Canada ont décidé de se réunir pour faire front commun, surtout pour traiter avec les gouvernements.</a:t>
            </a:r>
          </a:p>
          <a:p>
            <a:pPr marL="171450" indent="-171450">
              <a:buFont typeface="Arial" charset="0"/>
              <a:buChar char="•"/>
            </a:pPr>
            <a:r>
              <a:rPr lang="fr-CA" sz="1200" kern="1200" noProof="0" dirty="0">
                <a:solidFill>
                  <a:schemeClr val="tx1"/>
                </a:solidFill>
                <a:effectLst/>
                <a:latin typeface="+mn-lt"/>
                <a:ea typeface="+mn-ea"/>
                <a:cs typeface="+mn-cs"/>
              </a:rPr>
              <a:t>En 1926, une charte a été créée et en 1948, une loi du Parlement a constitué la Légion en personne morale.</a:t>
            </a:r>
          </a:p>
          <a:p>
            <a:pPr marL="171450" indent="-171450">
              <a:buFont typeface="Arial" charset="0"/>
              <a:buChar char="•"/>
            </a:pPr>
            <a:r>
              <a:rPr lang="fr-CA" sz="1200" kern="1200" noProof="0" dirty="0">
                <a:solidFill>
                  <a:schemeClr val="tx1"/>
                </a:solidFill>
                <a:effectLst/>
                <a:latin typeface="+mn-lt"/>
                <a:ea typeface="+mn-ea"/>
                <a:cs typeface="+mn-cs"/>
              </a:rPr>
              <a:t>Le premier congrès national a eu lieu à Winnipeg en 1927 !</a:t>
            </a:r>
          </a:p>
          <a:p>
            <a:pPr marL="171450" indent="-171450">
              <a:buFont typeface="Arial" charset="0"/>
              <a:buChar char="•"/>
            </a:pPr>
            <a:r>
              <a:rPr lang="fr-CA" sz="1200" kern="1200" noProof="0" dirty="0">
                <a:solidFill>
                  <a:schemeClr val="tx1"/>
                </a:solidFill>
                <a:effectLst/>
                <a:latin typeface="+mn-lt"/>
                <a:ea typeface="+mn-ea"/>
                <a:cs typeface="+mn-cs"/>
              </a:rPr>
              <a:t>Ces photos en noir et blanc montrent certaines des premières activités de la Légion. La photo du haut montre des soldats devant une filiale (</a:t>
            </a:r>
            <a:r>
              <a:rPr lang="fr-CA" sz="1200" kern="1200" noProof="0" dirty="0" err="1">
                <a:solidFill>
                  <a:schemeClr val="tx1"/>
                </a:solidFill>
                <a:effectLst/>
                <a:latin typeface="+mn-lt"/>
                <a:ea typeface="+mn-ea"/>
                <a:cs typeface="+mn-cs"/>
              </a:rPr>
              <a:t>Clear</a:t>
            </a:r>
            <a:r>
              <a:rPr lang="fr-CA" sz="1200" kern="1200" noProof="0" dirty="0">
                <a:solidFill>
                  <a:schemeClr val="tx1"/>
                </a:solidFill>
                <a:effectLst/>
                <a:latin typeface="+mn-lt"/>
                <a:ea typeface="+mn-ea"/>
                <a:cs typeface="+mn-cs"/>
              </a:rPr>
              <a:t> Lake, mais nous ne sommes pas sûrs à 100 % de la province : Alberta ou Colombie-Britannique)... Au-dessous, on voit la présidente du comité des dames partageant une boisson chaude avec des soldats.</a:t>
            </a:r>
          </a:p>
          <a:p>
            <a:pPr marL="171450" indent="-171450">
              <a:buFont typeface="Arial" charset="0"/>
              <a:buChar char="•"/>
            </a:pPr>
            <a:r>
              <a:rPr lang="fr-CA" sz="1200" kern="1200" noProof="0" dirty="0">
                <a:solidFill>
                  <a:schemeClr val="tx1"/>
                </a:solidFill>
                <a:effectLst/>
                <a:latin typeface="+mn-lt"/>
                <a:ea typeface="+mn-ea"/>
                <a:cs typeface="+mn-cs"/>
              </a:rPr>
              <a:t>Au fil des ans, la Légion s’est développée pour offrir aux soldats de retour au pays un moyen de se réunir et de recevoir du soutien.</a:t>
            </a:r>
          </a:p>
          <a:p>
            <a:pPr marL="171450" indent="-171450">
              <a:buFont typeface="Arial" charset="0"/>
              <a:buChar char="•"/>
            </a:pPr>
            <a:r>
              <a:rPr lang="fr-CA" sz="1200" kern="1200" noProof="0" dirty="0">
                <a:solidFill>
                  <a:schemeClr val="tx1"/>
                </a:solidFill>
                <a:effectLst/>
                <a:latin typeface="+mn-lt"/>
                <a:ea typeface="+mn-ea"/>
                <a:cs typeface="+mn-cs"/>
              </a:rPr>
              <a:t>Nous sommes devenus la Légion royale canadienne après que la reine Élisabeth II a consenti à ce terme en 1960.</a:t>
            </a:r>
          </a:p>
          <a:p>
            <a:pPr marL="171450" indent="-171450">
              <a:buFont typeface="Arial" charset="0"/>
              <a:buChar char="•"/>
            </a:pPr>
            <a:r>
              <a:rPr lang="fr-CA" sz="1200" kern="1200" noProof="0" dirty="0">
                <a:solidFill>
                  <a:schemeClr val="tx1"/>
                </a:solidFill>
                <a:effectLst/>
                <a:latin typeface="+mn-lt"/>
                <a:ea typeface="+mn-ea"/>
                <a:cs typeface="+mn-cs"/>
              </a:rPr>
              <a:t>Le changement officiel a eu lieu en 1961 et depuis, nous portons ce nom. </a:t>
            </a:r>
          </a:p>
          <a:p>
            <a:pPr marL="171450" indent="-171450">
              <a:buFont typeface="Arial" charset="0"/>
              <a:buChar char="•"/>
            </a:pPr>
            <a:r>
              <a:rPr lang="fr-CA" sz="1200" kern="1200" noProof="0" dirty="0">
                <a:solidFill>
                  <a:schemeClr val="tx1"/>
                </a:solidFill>
                <a:effectLst/>
                <a:latin typeface="+mn-lt"/>
                <a:ea typeface="+mn-ea"/>
                <a:cs typeface="+mn-cs"/>
              </a:rPr>
              <a:t>Notre identité est liée à notre insigne original que vous avez vu au début de la présentation, et à notre nouveau logo moderne que vous voyez ici dans le coin inférieur de la présentation.</a:t>
            </a:r>
          </a:p>
          <a:p>
            <a:pPr marL="171450" indent="-171450">
              <a:buFont typeface="Arial" charset="0"/>
              <a:buChar char="•"/>
            </a:pPr>
            <a:r>
              <a:rPr lang="fr-CA" sz="1200" kern="1200" noProof="0" dirty="0">
                <a:solidFill>
                  <a:schemeClr val="tx1"/>
                </a:solidFill>
                <a:effectLst/>
                <a:latin typeface="+mn-lt"/>
                <a:ea typeface="+mn-ea"/>
                <a:cs typeface="+mn-cs"/>
              </a:rPr>
              <a:t>Nous maintenons également un code vestimentaire pour les événements officiels, qui comprend des vestons de la marine, des pantalons gris et des accessoires tels que des gants, des bérets et des médailles, selon le cas. Nos Dames auxiliaires ont aussi un code vestimentaire complémentaire.</a:t>
            </a:r>
          </a:p>
        </p:txBody>
      </p:sp>
      <p:sp>
        <p:nvSpPr>
          <p:cNvPr id="4" name="Slide Number Placeholder 3"/>
          <p:cNvSpPr>
            <a:spLocks noGrp="1"/>
          </p:cNvSpPr>
          <p:nvPr>
            <p:ph type="sldNum" sz="quarter" idx="10"/>
          </p:nvPr>
        </p:nvSpPr>
        <p:spPr/>
        <p:txBody>
          <a:bodyPr/>
          <a:lstStyle/>
          <a:p>
            <a:fld id="{18076383-3F01-D642-B035-A1434BCCCA3D}" type="slidenum">
              <a:rPr lang="en-US" smtClean="0"/>
              <a:t>4</a:t>
            </a:fld>
            <a:endParaRPr lang="en-US" dirty="0"/>
          </a:p>
        </p:txBody>
      </p:sp>
    </p:spTree>
    <p:extLst>
      <p:ext uri="{BB962C8B-B14F-4D97-AF65-F5344CB8AC3E}">
        <p14:creationId xmlns:p14="http://schemas.microsoft.com/office/powerpoint/2010/main" val="1616569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fr-CA" sz="1200" kern="1200" noProof="0" dirty="0">
                <a:solidFill>
                  <a:schemeClr val="tx1"/>
                </a:solidFill>
                <a:effectLst/>
                <a:latin typeface="+mn-lt"/>
                <a:ea typeface="+mn-ea"/>
                <a:cs typeface="+mn-cs"/>
              </a:rPr>
              <a:t>Nous connaissons tous très bien le coquelicot rouge, symbole du Souvenir.</a:t>
            </a:r>
          </a:p>
          <a:p>
            <a:pPr marL="171450" indent="-171450">
              <a:buFont typeface="Arial" charset="0"/>
              <a:buChar char="•"/>
            </a:pPr>
            <a:r>
              <a:rPr lang="fr-CA" sz="1200" kern="1200" noProof="0" dirty="0">
                <a:solidFill>
                  <a:schemeClr val="tx1"/>
                </a:solidFill>
                <a:effectLst/>
                <a:latin typeface="+mn-lt"/>
                <a:ea typeface="+mn-ea"/>
                <a:cs typeface="+mn-cs"/>
              </a:rPr>
              <a:t>Le coquelicot est devenu biodégradable en 2022.</a:t>
            </a:r>
          </a:p>
          <a:p>
            <a:pPr marL="171450" indent="-171450">
              <a:buFont typeface="Arial" charset="0"/>
              <a:buChar char="•"/>
            </a:pPr>
            <a:r>
              <a:rPr lang="fr-CA" sz="1200" kern="1200" noProof="0" dirty="0">
                <a:solidFill>
                  <a:schemeClr val="tx1"/>
                </a:solidFill>
                <a:effectLst/>
                <a:latin typeface="+mn-lt"/>
                <a:ea typeface="+mn-ea"/>
                <a:cs typeface="+mn-cs"/>
              </a:rPr>
              <a:t>Il a été immortalisé pour la première fois dans le poème « Au champ d’honneur » du lieutenant John </a:t>
            </a:r>
            <a:r>
              <a:rPr lang="fr-CA" sz="1200" kern="1200" noProof="0" dirty="0" err="1">
                <a:solidFill>
                  <a:schemeClr val="tx1"/>
                </a:solidFill>
                <a:effectLst/>
                <a:latin typeface="+mn-lt"/>
                <a:ea typeface="+mn-ea"/>
                <a:cs typeface="+mn-cs"/>
              </a:rPr>
              <a:t>McCrae</a:t>
            </a:r>
            <a:r>
              <a:rPr lang="fr-CA" sz="1200" kern="1200" noProof="0" dirty="0">
                <a:solidFill>
                  <a:schemeClr val="tx1"/>
                </a:solidFill>
                <a:effectLst/>
                <a:latin typeface="+mn-lt"/>
                <a:ea typeface="+mn-ea"/>
                <a:cs typeface="+mn-cs"/>
              </a:rPr>
              <a:t>.</a:t>
            </a:r>
          </a:p>
          <a:p>
            <a:pPr marL="171450" indent="-171450">
              <a:buFont typeface="Arial" charset="0"/>
              <a:buChar char="•"/>
            </a:pPr>
            <a:r>
              <a:rPr lang="fr-CA" sz="1200" kern="1200" noProof="0" dirty="0">
                <a:solidFill>
                  <a:schemeClr val="tx1"/>
                </a:solidFill>
                <a:effectLst/>
                <a:latin typeface="+mn-lt"/>
                <a:ea typeface="+mn-ea"/>
                <a:cs typeface="+mn-cs"/>
              </a:rPr>
              <a:t>La Légion a reçu la responsabilité de sauvegarder le coquelicot en tant que symbole sacré du Souvenir par le biais d’une loi du Parlement.</a:t>
            </a:r>
          </a:p>
          <a:p>
            <a:pPr marL="171450" indent="-171450">
              <a:buFont typeface="Arial" charset="0"/>
              <a:buChar char="•"/>
            </a:pPr>
            <a:r>
              <a:rPr lang="fr-CA" sz="1200" kern="1200" noProof="0" dirty="0">
                <a:solidFill>
                  <a:schemeClr val="tx1"/>
                </a:solidFill>
                <a:effectLst/>
                <a:latin typeface="+mn-lt"/>
                <a:ea typeface="+mn-ea"/>
                <a:cs typeface="+mn-cs"/>
              </a:rPr>
              <a:t>La Légion a obtenu la marque déposée du symbole du coquelicot au Canada. Cette marque déposée a été enregistrée en 1948.  </a:t>
            </a:r>
          </a:p>
          <a:p>
            <a:pPr marL="171450" indent="-171450">
              <a:buFont typeface="Arial" charset="0"/>
              <a:buChar char="•"/>
            </a:pPr>
            <a:r>
              <a:rPr lang="fr-CA" sz="1200" kern="1200" noProof="0" dirty="0">
                <a:solidFill>
                  <a:schemeClr val="tx1"/>
                </a:solidFill>
                <a:effectLst/>
                <a:latin typeface="+mn-lt"/>
                <a:ea typeface="+mn-ea"/>
                <a:cs typeface="+mn-cs"/>
              </a:rPr>
              <a:t>En tant que plus grande organisation de vétérans au pays, nous avons reçu la responsabilité de préserver le coquelicot comme symbole du sacrifice de nos vétérans. </a:t>
            </a:r>
          </a:p>
          <a:p>
            <a:pPr marL="171450" indent="-171450">
              <a:buFont typeface="Arial" charset="0"/>
              <a:buChar char="•"/>
            </a:pPr>
            <a:r>
              <a:rPr lang="fr-CA" sz="1200" kern="1200" noProof="0" dirty="0">
                <a:solidFill>
                  <a:schemeClr val="tx1"/>
                </a:solidFill>
                <a:effectLst/>
                <a:latin typeface="+mn-lt"/>
                <a:ea typeface="+mn-ea"/>
                <a:cs typeface="+mn-cs"/>
              </a:rPr>
              <a:t>Cette mesure visait à garantir qu’il ne serait jamais utilisé à des fins commerciales ou personnelles et qu’il ne serait jamais profané par une utilisation inappropriée.  </a:t>
            </a:r>
          </a:p>
          <a:p>
            <a:pPr marL="171450" indent="-171450">
              <a:buFont typeface="Arial" charset="0"/>
              <a:buChar char="•"/>
            </a:pPr>
            <a:r>
              <a:rPr lang="fr-CA" sz="1200" kern="1200" noProof="0" dirty="0">
                <a:solidFill>
                  <a:schemeClr val="tx1"/>
                </a:solidFill>
                <a:effectLst/>
                <a:latin typeface="+mn-lt"/>
                <a:ea typeface="+mn-ea"/>
                <a:cs typeface="+mn-cs"/>
              </a:rPr>
              <a:t>Seule la Légion peut accorder l’utilisation de ce symbole dans le cadre du Souvenir (par le biais du Siège national).</a:t>
            </a:r>
          </a:p>
        </p:txBody>
      </p:sp>
      <p:sp>
        <p:nvSpPr>
          <p:cNvPr id="4" name="Slide Number Placeholder 3"/>
          <p:cNvSpPr>
            <a:spLocks noGrp="1"/>
          </p:cNvSpPr>
          <p:nvPr>
            <p:ph type="sldNum" sz="quarter" idx="10"/>
          </p:nvPr>
        </p:nvSpPr>
        <p:spPr/>
        <p:txBody>
          <a:bodyPr/>
          <a:lstStyle/>
          <a:p>
            <a:fld id="{18076383-3F01-D642-B035-A1434BCCCA3D}" type="slidenum">
              <a:rPr lang="en-US" smtClean="0"/>
              <a:t>5</a:t>
            </a:fld>
            <a:endParaRPr lang="en-US" dirty="0"/>
          </a:p>
        </p:txBody>
      </p:sp>
    </p:spTree>
    <p:extLst>
      <p:ext uri="{BB962C8B-B14F-4D97-AF65-F5344CB8AC3E}">
        <p14:creationId xmlns:p14="http://schemas.microsoft.com/office/powerpoint/2010/main" val="1390999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CA" noProof="0" dirty="0"/>
              <a:t>La Légion a trois piliers ou domaines d'action principaux.</a:t>
            </a:r>
          </a:p>
          <a:p>
            <a:pPr marL="171450" lvl="0" indent="-171450">
              <a:buFont typeface="Arial" panose="020B0604020202020204" pitchFamily="34" charset="0"/>
              <a:buChar char="•"/>
            </a:pPr>
            <a:r>
              <a:rPr lang="fr-CA" noProof="0" dirty="0"/>
              <a:t>Nous sommes au service de nos vétérans et de leurs familles....(la première photo fait partie du projet </a:t>
            </a:r>
            <a:r>
              <a:rPr lang="fr-CA" i="1" noProof="0" dirty="0" err="1"/>
              <a:t>Quilts</a:t>
            </a:r>
            <a:r>
              <a:rPr lang="fr-CA" i="1" noProof="0" dirty="0"/>
              <a:t> of </a:t>
            </a:r>
            <a:r>
              <a:rPr lang="fr-CA" i="1" noProof="0" dirty="0" err="1"/>
              <a:t>Valour</a:t>
            </a:r>
            <a:r>
              <a:rPr lang="fr-CA" i="1" noProof="0" dirty="0"/>
              <a:t> Canada, </a:t>
            </a:r>
            <a:r>
              <a:rPr lang="fr-CA" noProof="0" dirty="0"/>
              <a:t>que nous soutenons).</a:t>
            </a:r>
          </a:p>
          <a:p>
            <a:pPr marL="171450" lvl="0" indent="-171450">
              <a:buFont typeface="Arial" panose="020B0604020202020204" pitchFamily="34" charset="0"/>
              <a:buChar char="•"/>
            </a:pPr>
            <a:r>
              <a:rPr lang="fr-CA" noProof="0" dirty="0"/>
              <a:t>Nous faisons la promotion du Souvenir tout au long de l'année, au niveau national et local.... (la photo du milieu présente les centaines de couronnes lors de la cérémonie nationale du jour du Souvenir)</a:t>
            </a:r>
          </a:p>
          <a:p>
            <a:pPr marL="171450" lvl="0" indent="-171450">
              <a:buFont typeface="Arial" panose="020B0604020202020204" pitchFamily="34" charset="0"/>
              <a:buChar char="•"/>
            </a:pPr>
            <a:r>
              <a:rPr lang="fr-CA" noProof="0" dirty="0"/>
              <a:t>Et nous servons nos communautés de diverses façons... (la dernière photo montre l'installation de nouveaux officiers et président.e.s de comités au niveau national pour aider à réaliser le travail de la Légion - tous sont des bénévoles).</a:t>
            </a:r>
          </a:p>
        </p:txBody>
      </p:sp>
      <p:sp>
        <p:nvSpPr>
          <p:cNvPr id="4" name="Slide Number Placeholder 3"/>
          <p:cNvSpPr>
            <a:spLocks noGrp="1"/>
          </p:cNvSpPr>
          <p:nvPr>
            <p:ph type="sldNum" sz="quarter" idx="10"/>
          </p:nvPr>
        </p:nvSpPr>
        <p:spPr/>
        <p:txBody>
          <a:bodyPr/>
          <a:lstStyle/>
          <a:p>
            <a:fld id="{18076383-3F01-D642-B035-A1434BCCCA3D}" type="slidenum">
              <a:rPr lang="en-US" smtClean="0"/>
              <a:t>6</a:t>
            </a:fld>
            <a:endParaRPr lang="en-US" dirty="0"/>
          </a:p>
        </p:txBody>
      </p:sp>
    </p:spTree>
    <p:extLst>
      <p:ext uri="{BB962C8B-B14F-4D97-AF65-F5344CB8AC3E}">
        <p14:creationId xmlns:p14="http://schemas.microsoft.com/office/powerpoint/2010/main" val="4033102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89120"/>
          </a:xfrm>
        </p:spPr>
        <p:txBody>
          <a:bodyPr/>
          <a:lstStyle/>
          <a:p>
            <a:pPr marL="171450" indent="-171450">
              <a:buFont typeface="Arial" charset="0"/>
              <a:buChar char="•"/>
            </a:pPr>
            <a:r>
              <a:rPr lang="fr-CA" sz="1200" kern="1200" noProof="0" dirty="0">
                <a:solidFill>
                  <a:schemeClr val="tx1"/>
                </a:solidFill>
                <a:effectLst/>
                <a:latin typeface="+mn-lt"/>
                <a:ea typeface="+mn-ea"/>
                <a:cs typeface="+mn-cs"/>
              </a:rPr>
              <a:t>Servir nos vétérans et leurs familles signifie beaucoup de choses dont nous sommes très fiers… voici quelques exemples…</a:t>
            </a:r>
          </a:p>
          <a:p>
            <a:pPr marL="171450" indent="-171450">
              <a:buFont typeface="Arial" charset="0"/>
              <a:buChar char="•"/>
            </a:pPr>
            <a:r>
              <a:rPr lang="fr-CA" sz="1200" kern="1200" noProof="0" dirty="0">
                <a:solidFill>
                  <a:schemeClr val="tx1"/>
                </a:solidFill>
                <a:effectLst/>
                <a:latin typeface="+mn-lt"/>
                <a:ea typeface="+mn-ea"/>
                <a:cs typeface="+mn-cs"/>
              </a:rPr>
              <a:t>Nos Services aux vétérans travaillent à l’échelle nationale, provinciale et des filiales. Nous comptons des centaines d’agents d’entraide répartis dans tout le pays, prêts à aider les vétérans qui ont besoin d’aide, que ce soit financièrement ou pour remplir les formulaires afin de recevoir des prestations d’Anciens Combattants Canada. Nous éliminons tout ce stress. Ces services ne coûtent rien et le vétéran n’a pas besoin d’être membre de la Légion pour les recevoir.</a:t>
            </a:r>
          </a:p>
          <a:p>
            <a:pPr marL="171450" indent="-171450">
              <a:buFont typeface="Arial" charset="0"/>
              <a:buChar char="•"/>
            </a:pPr>
            <a:r>
              <a:rPr lang="fr-CA" sz="1200" kern="1200" noProof="0" dirty="0">
                <a:solidFill>
                  <a:schemeClr val="tx1"/>
                </a:solidFill>
                <a:effectLst/>
                <a:latin typeface="+mn-lt"/>
                <a:ea typeface="+mn-ea"/>
                <a:cs typeface="+mn-cs"/>
              </a:rPr>
              <a:t>Nous offrons des bourses d’études et de perfectionnement aux membres de la famille des vétérans. </a:t>
            </a:r>
          </a:p>
          <a:p>
            <a:pPr marL="171450" indent="-171450">
              <a:buFont typeface="Arial" charset="0"/>
              <a:buChar char="•"/>
            </a:pPr>
            <a:r>
              <a:rPr lang="fr-CA" sz="1200" kern="1200" noProof="0" dirty="0">
                <a:solidFill>
                  <a:schemeClr val="tx1"/>
                </a:solidFill>
                <a:effectLst/>
                <a:latin typeface="+mn-lt"/>
                <a:ea typeface="+mn-ea"/>
                <a:cs typeface="+mn-cs"/>
              </a:rPr>
              <a:t>Grâce à l’Initiative de sensibilisation et de visite d’Anciens Combattants Canada, nous passons du temps avec les vétérans là où ils vivent, bien que cette capacité ait été affectée par la pandémie au cours des deux dernières années.</a:t>
            </a:r>
          </a:p>
          <a:p>
            <a:pPr marL="171450" indent="-171450">
              <a:buFont typeface="Arial" charset="0"/>
              <a:buChar char="•"/>
            </a:pPr>
            <a:r>
              <a:rPr lang="fr-CA" sz="1200" kern="1200" noProof="0" dirty="0">
                <a:solidFill>
                  <a:schemeClr val="tx1"/>
                </a:solidFill>
                <a:effectLst/>
                <a:latin typeface="+mn-lt"/>
                <a:ea typeface="+mn-ea"/>
                <a:cs typeface="+mn-cs"/>
              </a:rPr>
              <a:t>Le programme « </a:t>
            </a:r>
            <a:r>
              <a:rPr lang="fr-CA" sz="1200" kern="1200" noProof="0" dirty="0" err="1">
                <a:solidFill>
                  <a:schemeClr val="tx1"/>
                </a:solidFill>
                <a:effectLst/>
                <a:latin typeface="+mn-lt"/>
                <a:ea typeface="+mn-ea"/>
                <a:cs typeface="+mn-cs"/>
              </a:rPr>
              <a:t>Leave</a:t>
            </a:r>
            <a:r>
              <a:rPr lang="fr-CA" sz="1200" kern="1200" noProof="0" dirty="0">
                <a:solidFill>
                  <a:schemeClr val="tx1"/>
                </a:solidFill>
                <a:effectLst/>
                <a:latin typeface="+mn-lt"/>
                <a:ea typeface="+mn-ea"/>
                <a:cs typeface="+mn-cs"/>
              </a:rPr>
              <a:t> the Streets </a:t>
            </a:r>
            <a:r>
              <a:rPr lang="fr-CA" sz="1200" kern="1200" noProof="0" dirty="0" err="1">
                <a:solidFill>
                  <a:schemeClr val="tx1"/>
                </a:solidFill>
                <a:effectLst/>
                <a:latin typeface="+mn-lt"/>
                <a:ea typeface="+mn-ea"/>
                <a:cs typeface="+mn-cs"/>
              </a:rPr>
              <a:t>Behind</a:t>
            </a:r>
            <a:r>
              <a:rPr lang="fr-CA" sz="1200" kern="1200" noProof="0" dirty="0">
                <a:solidFill>
                  <a:schemeClr val="tx1"/>
                </a:solidFill>
                <a:effectLst/>
                <a:latin typeface="+mn-lt"/>
                <a:ea typeface="+mn-ea"/>
                <a:cs typeface="+mn-cs"/>
              </a:rPr>
              <a:t> » de la Légion offre une aide financière d’urgence et aide les vétérans sans abri ou à risque de le devenir à quitter la rue et à s’installer dans leur propre demeure.</a:t>
            </a:r>
          </a:p>
          <a:p>
            <a:pPr marL="171450" indent="-171450">
              <a:buFont typeface="Arial" charset="0"/>
              <a:buChar char="•"/>
            </a:pPr>
            <a:r>
              <a:rPr lang="fr-CA" sz="1200" kern="1200" noProof="0" dirty="0">
                <a:solidFill>
                  <a:schemeClr val="tx1"/>
                </a:solidFill>
                <a:effectLst/>
                <a:latin typeface="+mn-lt"/>
                <a:ea typeface="+mn-ea"/>
                <a:cs typeface="+mn-cs"/>
              </a:rPr>
              <a:t>Et nous défendons les intérêts des vétérans en communiquant avec le gouvernement et d’autres partenaires pour proposer des idées et des changements. Parmi les sujets abordés, mentionnons la réduction de l’arriéré de demandes à Anciens Combattants Canada et la poursuite des recherches sur l’utilisation de la marijuana à des fins médicales.</a:t>
            </a:r>
          </a:p>
          <a:p>
            <a:pPr marL="171450" indent="-171450">
              <a:buFont typeface="Arial" charset="0"/>
              <a:buChar char="•"/>
            </a:pPr>
            <a:r>
              <a:rPr lang="fr-CA" sz="1200" kern="1200" noProof="0" dirty="0">
                <a:solidFill>
                  <a:schemeClr val="tx1"/>
                </a:solidFill>
                <a:effectLst/>
                <a:latin typeface="+mn-lt"/>
                <a:ea typeface="+mn-ea"/>
                <a:cs typeface="+mn-cs"/>
              </a:rPr>
              <a:t>Nous soutenons également des programmes tels que les initiatives de soutien par les pairs, comme Soigner nos braves par la mouche, un programme visant à aider les vétérans souffrant de traumatismes liés au stress opérationnel.</a:t>
            </a:r>
          </a:p>
          <a:p>
            <a:pPr marL="171450" indent="-171450">
              <a:buFont typeface="Arial" charset="0"/>
              <a:buChar char="•"/>
            </a:pPr>
            <a:r>
              <a:rPr lang="fr-CA" sz="1200" kern="1200" noProof="0" dirty="0">
                <a:solidFill>
                  <a:schemeClr val="tx1"/>
                </a:solidFill>
                <a:effectLst/>
                <a:latin typeface="+mn-lt"/>
                <a:ea typeface="+mn-ea"/>
                <a:cs typeface="+mn-cs"/>
              </a:rPr>
              <a:t>En juillet et en décembre, nous préparons des colis destinés aux troupes à l’étranger dans le cadre de l’Opération père Noël et de l’Opération Fête du Canada des Forces armées canadiennes. </a:t>
            </a:r>
          </a:p>
          <a:p>
            <a:pPr marL="171450" indent="-171450">
              <a:buFont typeface="Arial" charset="0"/>
              <a:buChar char="•"/>
            </a:pPr>
            <a:r>
              <a:rPr lang="fr-CA" sz="1200" kern="1200" noProof="0" dirty="0">
                <a:solidFill>
                  <a:schemeClr val="tx1"/>
                </a:solidFill>
                <a:effectLst/>
                <a:latin typeface="+mn-lt"/>
                <a:ea typeface="+mn-ea"/>
                <a:cs typeface="+mn-cs"/>
              </a:rPr>
              <a:t>Les Dames auxiliaires ont été formées à l’origine par les épouses de vétérans et, à ce jour, elles constituent une composante importante de la Légion. Elles continuent d’organiser des services de soutien et des événements spéciaux dans des communautés à travers le pays.</a:t>
            </a:r>
          </a:p>
          <a:p>
            <a:pPr marL="0" indent="0">
              <a:buFont typeface="Arial" charset="0"/>
              <a:buNone/>
            </a:pPr>
            <a:br>
              <a:rPr lang="fr-CA" sz="1200" kern="1200" noProof="0" dirty="0">
                <a:solidFill>
                  <a:schemeClr val="tx1"/>
                </a:solidFill>
                <a:effectLst/>
                <a:latin typeface="+mn-lt"/>
                <a:ea typeface="+mn-ea"/>
                <a:cs typeface="+mn-cs"/>
              </a:rPr>
            </a:br>
            <a:endParaRPr lang="fr-CA"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8076383-3F01-D642-B035-A1434BCCCA3D}" type="slidenum">
              <a:rPr lang="en-US" smtClean="0"/>
              <a:t>7</a:t>
            </a:fld>
            <a:endParaRPr lang="en-US" dirty="0"/>
          </a:p>
        </p:txBody>
      </p:sp>
    </p:spTree>
    <p:extLst>
      <p:ext uri="{BB962C8B-B14F-4D97-AF65-F5344CB8AC3E}">
        <p14:creationId xmlns:p14="http://schemas.microsoft.com/office/powerpoint/2010/main" val="1838560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77690"/>
          </a:xfrm>
        </p:spPr>
        <p:txBody>
          <a:bodyPr/>
          <a:lstStyle/>
          <a:p>
            <a:pPr marL="171450" indent="-171450">
              <a:buFont typeface="Arial" charset="0"/>
              <a:buChar char="•"/>
            </a:pPr>
            <a:r>
              <a:rPr lang="fr-CA" sz="1200" kern="1200" noProof="0" dirty="0">
                <a:solidFill>
                  <a:schemeClr val="tx1"/>
                </a:solidFill>
                <a:effectLst/>
                <a:latin typeface="+mn-lt"/>
                <a:ea typeface="+mn-ea"/>
                <a:cs typeface="+mn-cs"/>
              </a:rPr>
              <a:t>Nous organisons et participons à de nombreuses activités du Souvenir tout au long de l’année.</a:t>
            </a:r>
          </a:p>
          <a:p>
            <a:pPr marL="171450" indent="-171450">
              <a:buFont typeface="Arial" charset="0"/>
              <a:buChar char="•"/>
            </a:pPr>
            <a:r>
              <a:rPr lang="fr-CA" sz="1200" kern="1200" noProof="0" dirty="0">
                <a:solidFill>
                  <a:schemeClr val="tx1"/>
                </a:solidFill>
                <a:effectLst/>
                <a:latin typeface="+mn-lt"/>
                <a:ea typeface="+mn-ea"/>
                <a:cs typeface="+mn-cs"/>
              </a:rPr>
              <a:t>Dans le cadre de notre Campagne nationale du coquelicot qui débute le dernier vendredi d’octobre, nous recevons des millions de dollars en dons de la part de généreux Canadiens. Ces Fonds du coquelicot retournent dans la collectivité pour aider les vétérans, leurs familles et nos communautés.</a:t>
            </a:r>
          </a:p>
          <a:p>
            <a:pPr marL="171450" indent="-171450">
              <a:buFont typeface="Arial" charset="0"/>
              <a:buChar char="•"/>
            </a:pPr>
            <a:r>
              <a:rPr lang="fr-CA" sz="1200" kern="1200" noProof="0" dirty="0">
                <a:solidFill>
                  <a:schemeClr val="tx1"/>
                </a:solidFill>
                <a:effectLst/>
                <a:latin typeface="+mn-lt"/>
                <a:ea typeface="+mn-ea"/>
                <a:cs typeface="+mn-cs"/>
              </a:rPr>
              <a:t>Nous organisons et supervisons la cérémonie nationale du jour du Souvenir au Monument commémoratif de guerre du Canada à Ottawa. Nous choisissons la Mère nationale de la Croix d’argent parmi les candidatures proposées par les Canadiens et Canadiennes. Le 11 novembre, elle dépose une couronne au nom de toutes les mères qui ont perdu un enfant au service de leur pays. Nos filiales locales organisent également de nombreuses cérémonies.</a:t>
            </a:r>
          </a:p>
          <a:p>
            <a:pPr marL="171450" indent="-171450">
              <a:buFont typeface="Arial" charset="0"/>
              <a:buChar char="•"/>
            </a:pPr>
            <a:r>
              <a:rPr lang="fr-CA" sz="1200" kern="1200" noProof="0" dirty="0">
                <a:solidFill>
                  <a:schemeClr val="tx1"/>
                </a:solidFill>
                <a:effectLst/>
                <a:latin typeface="+mn-lt"/>
                <a:ea typeface="+mn-ea"/>
                <a:cs typeface="+mn-cs"/>
              </a:rPr>
              <a:t>Dans le cadre de la période du Souvenir, nous présentons une pluie de coquelicots sur la Colline du Parlement et sur l’édifice du Sénat. Des coquelicots virtuels défilent sur l’édifice du Centre la nuit, et l’événement est diffusé en direct sur Facebook pour que tous puissent le voir. Les Canadiens nous envoient des photos de vétérans, qui sont affichées sur un mur d’honneur virtuel sur la Colline.</a:t>
            </a:r>
          </a:p>
          <a:p>
            <a:pPr marL="171450" indent="-171450">
              <a:buFont typeface="Arial" charset="0"/>
              <a:buChar char="•"/>
            </a:pPr>
            <a:r>
              <a:rPr lang="fr-CA" sz="1200" kern="1200" noProof="0" dirty="0">
                <a:solidFill>
                  <a:schemeClr val="tx1"/>
                </a:solidFill>
                <a:effectLst/>
                <a:latin typeface="+mn-lt"/>
                <a:ea typeface="+mn-ea"/>
                <a:cs typeface="+mn-cs"/>
              </a:rPr>
              <a:t>Les monuments canadiens s’illuminent également pour commémorer l’événement, comme la tour du CN et la vasque olympique de Vancouver. </a:t>
            </a:r>
          </a:p>
        </p:txBody>
      </p:sp>
      <p:sp>
        <p:nvSpPr>
          <p:cNvPr id="4" name="Slide Number Placeholder 3"/>
          <p:cNvSpPr>
            <a:spLocks noGrp="1"/>
          </p:cNvSpPr>
          <p:nvPr>
            <p:ph type="sldNum" sz="quarter" idx="10"/>
          </p:nvPr>
        </p:nvSpPr>
        <p:spPr/>
        <p:txBody>
          <a:bodyPr/>
          <a:lstStyle/>
          <a:p>
            <a:fld id="{18076383-3F01-D642-B035-A1434BCCCA3D}" type="slidenum">
              <a:rPr lang="en-US" smtClean="0"/>
              <a:t>8</a:t>
            </a:fld>
            <a:endParaRPr lang="en-US" dirty="0"/>
          </a:p>
        </p:txBody>
      </p:sp>
    </p:spTree>
    <p:extLst>
      <p:ext uri="{BB962C8B-B14F-4D97-AF65-F5344CB8AC3E}">
        <p14:creationId xmlns:p14="http://schemas.microsoft.com/office/powerpoint/2010/main" val="1290051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fr-CA" sz="1200" kern="1200" noProof="0" dirty="0">
                <a:solidFill>
                  <a:schemeClr val="tx1"/>
                </a:solidFill>
                <a:effectLst/>
                <a:latin typeface="+mn-lt"/>
                <a:ea typeface="+mn-ea"/>
                <a:cs typeface="+mn-cs"/>
              </a:rPr>
              <a:t>Chaque année, nos filiales accomplissent une quantité incroyable de travail, principalement avec l’aide de bénévoles… en 2022, nous avons accueilli 35, 000 nouveaux membres et membres rétablis.</a:t>
            </a:r>
          </a:p>
          <a:p>
            <a:pPr marL="171450" indent="-171450">
              <a:buFont typeface="Arial" charset="0"/>
              <a:buChar char="•"/>
            </a:pPr>
            <a:r>
              <a:rPr lang="fr-CA" sz="1200" kern="1200" noProof="0" dirty="0">
                <a:solidFill>
                  <a:schemeClr val="tx1"/>
                </a:solidFill>
                <a:effectLst/>
                <a:latin typeface="+mn-lt"/>
                <a:ea typeface="+mn-ea"/>
                <a:cs typeface="+mn-cs"/>
              </a:rPr>
              <a:t>Nous faisons des dons importants à des programmes et à des organismes qui offrent des services à nos vétérans. (La première photo montre le programme Opération </a:t>
            </a:r>
            <a:r>
              <a:rPr lang="fr-CA" sz="1200" kern="1200" noProof="0" dirty="0" err="1">
                <a:solidFill>
                  <a:schemeClr val="tx1"/>
                </a:solidFill>
                <a:effectLst/>
                <a:latin typeface="+mn-lt"/>
                <a:ea typeface="+mn-ea"/>
                <a:cs typeface="+mn-cs"/>
              </a:rPr>
              <a:t>Vet</a:t>
            </a:r>
            <a:r>
              <a:rPr lang="fr-CA" sz="1200" kern="1200" noProof="0" dirty="0">
                <a:solidFill>
                  <a:schemeClr val="tx1"/>
                </a:solidFill>
                <a:effectLst/>
                <a:latin typeface="+mn-lt"/>
                <a:ea typeface="+mn-ea"/>
                <a:cs typeface="+mn-cs"/>
              </a:rPr>
              <a:t> </a:t>
            </a:r>
            <a:r>
              <a:rPr lang="fr-CA" sz="1200" kern="1200" noProof="0" dirty="0" err="1">
                <a:solidFill>
                  <a:schemeClr val="tx1"/>
                </a:solidFill>
                <a:effectLst/>
                <a:latin typeface="+mn-lt"/>
                <a:ea typeface="+mn-ea"/>
                <a:cs typeface="+mn-cs"/>
              </a:rPr>
              <a:t>Build</a:t>
            </a:r>
            <a:r>
              <a:rPr lang="fr-CA" sz="1200" kern="1200" noProof="0" dirty="0">
                <a:solidFill>
                  <a:schemeClr val="tx1"/>
                </a:solidFill>
                <a:effectLst/>
                <a:latin typeface="+mn-lt"/>
                <a:ea typeface="+mn-ea"/>
                <a:cs typeface="+mn-cs"/>
              </a:rPr>
              <a:t> au cours duquel des vétérans peuvent construire des modèles réduits d’avions, etc., avec leurs pairs. La deuxième photo montre des vétérans dans un hôpital de soins qui ont reçu des chandails à capuche offerts par la Légion).</a:t>
            </a:r>
          </a:p>
          <a:p>
            <a:pPr marL="171450" indent="-171450">
              <a:buFont typeface="Arial" charset="0"/>
              <a:buChar char="•"/>
            </a:pPr>
            <a:r>
              <a:rPr lang="fr-CA" sz="1200" kern="1200" noProof="0" dirty="0">
                <a:solidFill>
                  <a:schemeClr val="tx1"/>
                </a:solidFill>
                <a:effectLst/>
                <a:latin typeface="+mn-lt"/>
                <a:ea typeface="+mn-ea"/>
                <a:cs typeface="+mn-cs"/>
              </a:rPr>
              <a:t>Nous commanditons et soutenons des centaines d’unités de corps de cadets dans tout le pays, ainsi que des scouts et des guides.</a:t>
            </a:r>
          </a:p>
          <a:p>
            <a:pPr marL="171450" indent="-171450">
              <a:buFont typeface="Arial" charset="0"/>
              <a:buChar char="•"/>
            </a:pPr>
            <a:r>
              <a:rPr lang="fr-CA" sz="1200" kern="1200" noProof="0" dirty="0">
                <a:solidFill>
                  <a:schemeClr val="tx1"/>
                </a:solidFill>
                <a:effectLst/>
                <a:latin typeface="+mn-lt"/>
                <a:ea typeface="+mn-ea"/>
                <a:cs typeface="+mn-cs"/>
              </a:rPr>
              <a:t>De nombreuses filiales offrent des ligues locales de fléchettes, de jeu de la huit et de cribbage, et nous organisons des compétitions locales et nationales pour ces jeux. </a:t>
            </a:r>
          </a:p>
          <a:p>
            <a:pPr marL="171450" indent="-171450">
              <a:buFont typeface="Arial" charset="0"/>
              <a:buChar char="•"/>
            </a:pPr>
            <a:r>
              <a:rPr lang="fr-CA" sz="1200" kern="1200" noProof="0" dirty="0">
                <a:solidFill>
                  <a:schemeClr val="tx1"/>
                </a:solidFill>
                <a:effectLst/>
                <a:latin typeface="+mn-lt"/>
                <a:ea typeface="+mn-ea"/>
                <a:cs typeface="+mn-cs"/>
              </a:rPr>
              <a:t>Nos filiales sont souvent au cœur de la communauté, avec des soirées thématiques, des événements et des soupers spéciaux, et elles servent souvent aux réunions communautaires.</a:t>
            </a:r>
          </a:p>
        </p:txBody>
      </p:sp>
      <p:sp>
        <p:nvSpPr>
          <p:cNvPr id="4" name="Slide Number Placeholder 3"/>
          <p:cNvSpPr>
            <a:spLocks noGrp="1"/>
          </p:cNvSpPr>
          <p:nvPr>
            <p:ph type="sldNum" sz="quarter" idx="10"/>
          </p:nvPr>
        </p:nvSpPr>
        <p:spPr/>
        <p:txBody>
          <a:bodyPr/>
          <a:lstStyle/>
          <a:p>
            <a:fld id="{18076383-3F01-D642-B035-A1434BCCCA3D}" type="slidenum">
              <a:rPr lang="en-US" smtClean="0"/>
              <a:t>9</a:t>
            </a:fld>
            <a:endParaRPr lang="en-US" dirty="0"/>
          </a:p>
        </p:txBody>
      </p:sp>
    </p:spTree>
    <p:extLst>
      <p:ext uri="{BB962C8B-B14F-4D97-AF65-F5344CB8AC3E}">
        <p14:creationId xmlns:p14="http://schemas.microsoft.com/office/powerpoint/2010/main" val="12299807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59E94D-F972-B244-A18C-7A69DD23AB6C}"/>
              </a:ext>
            </a:extLst>
          </p:cNvPr>
          <p:cNvPicPr>
            <a:picLocks noChangeAspect="1"/>
          </p:cNvPicPr>
          <p:nvPr userDrawn="1"/>
        </p:nvPicPr>
        <p:blipFill>
          <a:blip r:embed="rId2">
            <a:alphaModFix amt="5000"/>
          </a:blip>
          <a:stretch>
            <a:fillRect/>
          </a:stretch>
        </p:blipFill>
        <p:spPr>
          <a:xfrm>
            <a:off x="9049299" y="2537417"/>
            <a:ext cx="6284376" cy="5802199"/>
          </a:xfrm>
          <a:prstGeom prst="rect">
            <a:avLst/>
          </a:prstGeom>
        </p:spPr>
      </p:pic>
      <p:pic>
        <p:nvPicPr>
          <p:cNvPr id="11" name="Picture 10">
            <a:extLst>
              <a:ext uri="{FF2B5EF4-FFF2-40B4-BE49-F238E27FC236}">
                <a16:creationId xmlns:a16="http://schemas.microsoft.com/office/drawing/2014/main" id="{1096B199-8C77-1445-99D3-3E90B13D62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24533" y="6446382"/>
            <a:ext cx="856242" cy="299787"/>
          </a:xfrm>
          <a:prstGeom prst="rect">
            <a:avLst/>
          </a:prstGeom>
        </p:spPr>
      </p:pic>
      <p:cxnSp>
        <p:nvCxnSpPr>
          <p:cNvPr id="12" name="Straight Connector 11">
            <a:extLst>
              <a:ext uri="{FF2B5EF4-FFF2-40B4-BE49-F238E27FC236}">
                <a16:creationId xmlns:a16="http://schemas.microsoft.com/office/drawing/2014/main" id="{D092CFEF-8BD1-3749-8631-383F400B4B1E}"/>
              </a:ext>
            </a:extLst>
          </p:cNvPr>
          <p:cNvCxnSpPr>
            <a:cxnSpLocks/>
          </p:cNvCxnSpPr>
          <p:nvPr userDrawn="1"/>
        </p:nvCxnSpPr>
        <p:spPr>
          <a:xfrm flipV="1">
            <a:off x="911225" y="6332048"/>
            <a:ext cx="8191524" cy="2589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F7B3F7-D20E-1F4F-A96A-7B1FE4BAF2D1}"/>
              </a:ext>
            </a:extLst>
          </p:cNvPr>
          <p:cNvSpPr txBox="1"/>
          <p:nvPr userDrawn="1"/>
        </p:nvSpPr>
        <p:spPr>
          <a:xfrm>
            <a:off x="924774" y="6523606"/>
            <a:ext cx="3313113" cy="184666"/>
          </a:xfrm>
          <a:prstGeom prst="rect">
            <a:avLst/>
          </a:prstGeom>
          <a:noFill/>
        </p:spPr>
        <p:txBody>
          <a:bodyPr wrap="square" rtlCol="0">
            <a:spAutoFit/>
          </a:bodyPr>
          <a:lstStyle/>
          <a:p>
            <a:fld id="{9F40952D-2C21-B546-B603-D09D1B7B1171}" type="datetime1">
              <a:rPr lang="en-CA" sz="600" b="1" cap="all" spc="300" baseline="0" smtClean="0">
                <a:solidFill>
                  <a:srgbClr val="231F20">
                    <a:alpha val="25000"/>
                  </a:srgbClr>
                </a:solidFill>
                <a:latin typeface="Arial Black" panose="020B0604020202020204" pitchFamily="34" charset="0"/>
                <a:cs typeface="Arial Black" panose="020B0604020202020204" pitchFamily="34" charset="0"/>
              </a:rPr>
              <a:t>2023-10-05</a:t>
            </a:fld>
            <a:endParaRPr lang="en-US" sz="600" b="1" u="sng" cap="all" spc="300" baseline="0" dirty="0">
              <a:solidFill>
                <a:srgbClr val="231F20">
                  <a:alpha val="25000"/>
                </a:srgbClr>
              </a:solidFill>
              <a:latin typeface="Arial Black" panose="020B0604020202020204" pitchFamily="34" charset="0"/>
              <a:cs typeface="Arial Black" panose="020B0604020202020204" pitchFamily="34" charset="0"/>
            </a:endParaRPr>
          </a:p>
        </p:txBody>
      </p:sp>
      <p:sp>
        <p:nvSpPr>
          <p:cNvPr id="14" name="TextBox 13">
            <a:extLst>
              <a:ext uri="{FF2B5EF4-FFF2-40B4-BE49-F238E27FC236}">
                <a16:creationId xmlns:a16="http://schemas.microsoft.com/office/drawing/2014/main" id="{10A6DBCB-2E1D-FE4F-9341-D85BBCA642E5}"/>
              </a:ext>
            </a:extLst>
          </p:cNvPr>
          <p:cNvSpPr txBox="1"/>
          <p:nvPr userDrawn="1"/>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cxnSp>
        <p:nvCxnSpPr>
          <p:cNvPr id="16" name="Straight Connector 15">
            <a:extLst>
              <a:ext uri="{FF2B5EF4-FFF2-40B4-BE49-F238E27FC236}">
                <a16:creationId xmlns:a16="http://schemas.microsoft.com/office/drawing/2014/main" id="{2A7470AE-077B-C244-A8EC-F7E7C273CC38}"/>
              </a:ext>
            </a:extLst>
          </p:cNvPr>
          <p:cNvCxnSpPr/>
          <p:nvPr userDrawn="1"/>
        </p:nvCxnSpPr>
        <p:spPr>
          <a:xfrm>
            <a:off x="1078883" y="663866"/>
            <a:ext cx="1408436" cy="0"/>
          </a:xfrm>
          <a:prstGeom prst="line">
            <a:avLst/>
          </a:prstGeom>
          <a:ln w="19050">
            <a:solidFill>
              <a:srgbClr val="327DC8"/>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FE80AE78-F47C-F14A-9BDD-A79081A918BF}"/>
              </a:ext>
            </a:extLst>
          </p:cNvPr>
          <p:cNvSpPr>
            <a:spLocks noGrp="1"/>
          </p:cNvSpPr>
          <p:nvPr>
            <p:ph type="body" sz="quarter" idx="11" hasCustomPrompt="1"/>
          </p:nvPr>
        </p:nvSpPr>
        <p:spPr>
          <a:xfrm>
            <a:off x="1078883" y="1698805"/>
            <a:ext cx="6003789"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Single column text </a:t>
            </a:r>
            <a:br>
              <a:rPr lang="en-US" dirty="0"/>
            </a:br>
            <a:r>
              <a:rPr lang="en-US" dirty="0"/>
              <a:t>slide without images.</a:t>
            </a:r>
          </a:p>
        </p:txBody>
      </p:sp>
      <p:sp>
        <p:nvSpPr>
          <p:cNvPr id="27" name="Text Placeholder 26">
            <a:extLst>
              <a:ext uri="{FF2B5EF4-FFF2-40B4-BE49-F238E27FC236}">
                <a16:creationId xmlns:a16="http://schemas.microsoft.com/office/drawing/2014/main" id="{8FC493B0-0E01-B94B-859E-AF3B353A219F}"/>
              </a:ext>
            </a:extLst>
          </p:cNvPr>
          <p:cNvSpPr>
            <a:spLocks noGrp="1"/>
          </p:cNvSpPr>
          <p:nvPr>
            <p:ph type="body" sz="quarter" idx="12" hasCustomPrompt="1"/>
          </p:nvPr>
        </p:nvSpPr>
        <p:spPr>
          <a:xfrm>
            <a:off x="1079246" y="3242330"/>
            <a:ext cx="6003426"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9" name="Text Placeholder 28">
            <a:extLst>
              <a:ext uri="{FF2B5EF4-FFF2-40B4-BE49-F238E27FC236}">
                <a16:creationId xmlns:a16="http://schemas.microsoft.com/office/drawing/2014/main" id="{7A47F1F8-4ADE-CB4D-9AA1-ACF371F0AC01}"/>
              </a:ext>
            </a:extLst>
          </p:cNvPr>
          <p:cNvSpPr>
            <a:spLocks noGrp="1"/>
          </p:cNvSpPr>
          <p:nvPr>
            <p:ph type="body" sz="quarter" idx="13" hasCustomPrompt="1"/>
          </p:nvPr>
        </p:nvSpPr>
        <p:spPr>
          <a:xfrm>
            <a:off x="1079246" y="3751399"/>
            <a:ext cx="6003426"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a:p>
            <a:pPr marL="742950" lvl="1" indent="-285750">
              <a:spcAft>
                <a:spcPts val="1200"/>
              </a:spcAft>
              <a:buClr>
                <a:srgbClr val="231F20"/>
              </a:buClr>
              <a:buSzPct val="75000"/>
              <a:buFont typeface="Arial" panose="020B0604020202020204" pitchFamily="34" charset="0"/>
              <a:buChar char="•"/>
            </a:pPr>
            <a:r>
              <a:rPr lang="en-US" dirty="0">
                <a:latin typeface="Arial" panose="020B0604020202020204" pitchFamily="34" charset="0"/>
                <a:cs typeface="Arial" panose="020B0604020202020204" pitchFamily="34" charset="0"/>
              </a:rPr>
              <a:t>Pharetra </a:t>
            </a:r>
            <a:r>
              <a:rPr lang="en-US" dirty="0" err="1">
                <a:latin typeface="Arial" panose="020B0604020202020204" pitchFamily="34" charset="0"/>
                <a:cs typeface="Arial" panose="020B0604020202020204" pitchFamily="34" charset="0"/>
              </a:rPr>
              <a:t>Nullam</a:t>
            </a:r>
            <a:r>
              <a:rPr lang="en-US" dirty="0">
                <a:latin typeface="Arial" panose="020B0604020202020204" pitchFamily="34" charset="0"/>
                <a:cs typeface="Arial" panose="020B0604020202020204" pitchFamily="34" charset="0"/>
              </a:rPr>
              <a:t> Parturient Cras Cursus</a:t>
            </a:r>
          </a:p>
          <a:p>
            <a:pPr marL="742950" lvl="1" indent="-285750">
              <a:spcAft>
                <a:spcPts val="1200"/>
              </a:spcAft>
              <a:buClr>
                <a:srgbClr val="231F20"/>
              </a:buClr>
              <a:buSzPct val="75000"/>
              <a:buFont typeface="Arial" panose="020B0604020202020204" pitchFamily="34" charset="0"/>
              <a:buChar char="•"/>
            </a:pPr>
            <a:r>
              <a:rPr lang="en-US" dirty="0" err="1">
                <a:latin typeface="Arial" panose="020B0604020202020204" pitchFamily="34" charset="0"/>
                <a:cs typeface="Arial" panose="020B0604020202020204" pitchFamily="34" charset="0"/>
              </a:rPr>
              <a:t>Tortor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Euismod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801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91406D6-D5F1-8B4B-ADE9-5C3CC8BBF3FB}"/>
              </a:ext>
            </a:extLst>
          </p:cNvPr>
          <p:cNvCxnSpPr/>
          <p:nvPr userDrawn="1"/>
        </p:nvCxnSpPr>
        <p:spPr>
          <a:xfrm>
            <a:off x="1078883" y="663866"/>
            <a:ext cx="1408436" cy="0"/>
          </a:xfrm>
          <a:prstGeom prst="line">
            <a:avLst/>
          </a:prstGeom>
          <a:ln w="19050">
            <a:solidFill>
              <a:srgbClr val="327DC8"/>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FB54DD4-921A-8446-BFEE-86A239B9B2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533" y="6446382"/>
            <a:ext cx="856242" cy="299787"/>
          </a:xfrm>
          <a:prstGeom prst="rect">
            <a:avLst/>
          </a:prstGeom>
        </p:spPr>
      </p:pic>
      <p:cxnSp>
        <p:nvCxnSpPr>
          <p:cNvPr id="14" name="Straight Connector 13">
            <a:extLst>
              <a:ext uri="{FF2B5EF4-FFF2-40B4-BE49-F238E27FC236}">
                <a16:creationId xmlns:a16="http://schemas.microsoft.com/office/drawing/2014/main" id="{867CDC42-D409-1441-8C82-028261D40E0A}"/>
              </a:ext>
            </a:extLst>
          </p:cNvPr>
          <p:cNvCxnSpPr/>
          <p:nvPr userDrawn="1"/>
        </p:nvCxnSpPr>
        <p:spPr>
          <a:xfrm>
            <a:off x="911225" y="6345238"/>
            <a:ext cx="10369550" cy="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251CB53-7523-0344-BA40-599C772AAC6D}"/>
              </a:ext>
            </a:extLst>
          </p:cNvPr>
          <p:cNvSpPr txBox="1"/>
          <p:nvPr userDrawn="1"/>
        </p:nvSpPr>
        <p:spPr>
          <a:xfrm>
            <a:off x="924774" y="6523606"/>
            <a:ext cx="3313113" cy="184666"/>
          </a:xfrm>
          <a:prstGeom prst="rect">
            <a:avLst/>
          </a:prstGeom>
          <a:noFill/>
        </p:spPr>
        <p:txBody>
          <a:bodyPr wrap="square" rtlCol="0">
            <a:spAutoFit/>
          </a:bodyPr>
          <a:lstStyle/>
          <a:p>
            <a:fld id="{928C232A-74C5-A443-BDD2-425645DE38C8}" type="datetime1">
              <a:rPr lang="en-CA" sz="600" b="1" cap="all" spc="300" baseline="0" smtClean="0">
                <a:solidFill>
                  <a:srgbClr val="231F20">
                    <a:alpha val="25000"/>
                  </a:srgbClr>
                </a:solidFill>
                <a:latin typeface="Arial Black" panose="020B0604020202020204" pitchFamily="34" charset="0"/>
                <a:cs typeface="Arial Black" panose="020B0604020202020204" pitchFamily="34" charset="0"/>
              </a:rPr>
              <a:t>2023-10-05</a:t>
            </a:fld>
            <a:endParaRPr lang="en-US" sz="600" b="1" u="sng" cap="all" spc="300" baseline="0" dirty="0">
              <a:solidFill>
                <a:srgbClr val="231F20">
                  <a:alpha val="25000"/>
                </a:srgbClr>
              </a:solidFill>
              <a:latin typeface="Arial Black" panose="020B0604020202020204" pitchFamily="34" charset="0"/>
              <a:cs typeface="Arial Black" panose="020B0604020202020204" pitchFamily="34" charset="0"/>
            </a:endParaRPr>
          </a:p>
        </p:txBody>
      </p:sp>
      <p:sp>
        <p:nvSpPr>
          <p:cNvPr id="16" name="TextBox 15">
            <a:extLst>
              <a:ext uri="{FF2B5EF4-FFF2-40B4-BE49-F238E27FC236}">
                <a16:creationId xmlns:a16="http://schemas.microsoft.com/office/drawing/2014/main" id="{84CCCBAB-C68A-174F-B561-202C748ABFED}"/>
              </a:ext>
            </a:extLst>
          </p:cNvPr>
          <p:cNvSpPr txBox="1"/>
          <p:nvPr userDrawn="1"/>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21" name="Text Placeholder 23">
            <a:extLst>
              <a:ext uri="{FF2B5EF4-FFF2-40B4-BE49-F238E27FC236}">
                <a16:creationId xmlns:a16="http://schemas.microsoft.com/office/drawing/2014/main" id="{2338C63D-6B99-554B-9154-3B6A13203269}"/>
              </a:ext>
            </a:extLst>
          </p:cNvPr>
          <p:cNvSpPr>
            <a:spLocks noGrp="1"/>
          </p:cNvSpPr>
          <p:nvPr>
            <p:ph type="body" sz="quarter" idx="11" hasCustomPrompt="1"/>
          </p:nvPr>
        </p:nvSpPr>
        <p:spPr>
          <a:xfrm>
            <a:off x="1078883" y="1698805"/>
            <a:ext cx="6003789"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Single column text </a:t>
            </a:r>
            <a:br>
              <a:rPr lang="en-US" dirty="0"/>
            </a:br>
            <a:r>
              <a:rPr lang="en-US" dirty="0"/>
              <a:t>slide with images.</a:t>
            </a:r>
          </a:p>
        </p:txBody>
      </p:sp>
      <p:sp>
        <p:nvSpPr>
          <p:cNvPr id="22" name="Text Placeholder 26">
            <a:extLst>
              <a:ext uri="{FF2B5EF4-FFF2-40B4-BE49-F238E27FC236}">
                <a16:creationId xmlns:a16="http://schemas.microsoft.com/office/drawing/2014/main" id="{35896873-9925-D044-B0B4-262C3CA96079}"/>
              </a:ext>
            </a:extLst>
          </p:cNvPr>
          <p:cNvSpPr>
            <a:spLocks noGrp="1"/>
          </p:cNvSpPr>
          <p:nvPr>
            <p:ph type="body" sz="quarter" idx="12" hasCustomPrompt="1"/>
          </p:nvPr>
        </p:nvSpPr>
        <p:spPr>
          <a:xfrm>
            <a:off x="1079246" y="3242330"/>
            <a:ext cx="6003426"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3" name="Text Placeholder 28">
            <a:extLst>
              <a:ext uri="{FF2B5EF4-FFF2-40B4-BE49-F238E27FC236}">
                <a16:creationId xmlns:a16="http://schemas.microsoft.com/office/drawing/2014/main" id="{832AEBF6-1F54-4149-A84B-01B23C3E7FFB}"/>
              </a:ext>
            </a:extLst>
          </p:cNvPr>
          <p:cNvSpPr>
            <a:spLocks noGrp="1"/>
          </p:cNvSpPr>
          <p:nvPr>
            <p:ph type="body" sz="quarter" idx="13" hasCustomPrompt="1"/>
          </p:nvPr>
        </p:nvSpPr>
        <p:spPr>
          <a:xfrm>
            <a:off x="1079246" y="3751399"/>
            <a:ext cx="6003426"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a:p>
            <a:pPr marL="742950" lvl="1" indent="-285750">
              <a:spcAft>
                <a:spcPts val="1200"/>
              </a:spcAft>
              <a:buClr>
                <a:srgbClr val="231F20"/>
              </a:buClr>
              <a:buSzPct val="75000"/>
              <a:buFont typeface="Arial" panose="020B0604020202020204" pitchFamily="34" charset="0"/>
              <a:buChar char="•"/>
            </a:pPr>
            <a:r>
              <a:rPr lang="en-US" dirty="0">
                <a:latin typeface="Arial" panose="020B0604020202020204" pitchFamily="34" charset="0"/>
                <a:cs typeface="Arial" panose="020B0604020202020204" pitchFamily="34" charset="0"/>
              </a:rPr>
              <a:t>Pharetra </a:t>
            </a:r>
            <a:r>
              <a:rPr lang="en-US" dirty="0" err="1">
                <a:latin typeface="Arial" panose="020B0604020202020204" pitchFamily="34" charset="0"/>
                <a:cs typeface="Arial" panose="020B0604020202020204" pitchFamily="34" charset="0"/>
              </a:rPr>
              <a:t>Nullam</a:t>
            </a:r>
            <a:r>
              <a:rPr lang="en-US" dirty="0">
                <a:latin typeface="Arial" panose="020B0604020202020204" pitchFamily="34" charset="0"/>
                <a:cs typeface="Arial" panose="020B0604020202020204" pitchFamily="34" charset="0"/>
              </a:rPr>
              <a:t> Parturient Cras Cursus</a:t>
            </a:r>
          </a:p>
          <a:p>
            <a:pPr marL="742950" lvl="1" indent="-285750">
              <a:spcAft>
                <a:spcPts val="1200"/>
              </a:spcAft>
              <a:buClr>
                <a:srgbClr val="231F20"/>
              </a:buClr>
              <a:buSzPct val="75000"/>
              <a:buFont typeface="Arial" panose="020B0604020202020204" pitchFamily="34" charset="0"/>
              <a:buChar char="•"/>
            </a:pPr>
            <a:r>
              <a:rPr lang="en-US" dirty="0" err="1">
                <a:latin typeface="Arial" panose="020B0604020202020204" pitchFamily="34" charset="0"/>
                <a:cs typeface="Arial" panose="020B0604020202020204" pitchFamily="34" charset="0"/>
              </a:rPr>
              <a:t>Tortor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Euismod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endParaRPr lang="en-US" dirty="0">
              <a:latin typeface="Arial" panose="020B0604020202020204" pitchFamily="34" charset="0"/>
              <a:cs typeface="Arial" panose="020B0604020202020204" pitchFamily="34" charset="0"/>
            </a:endParaRPr>
          </a:p>
        </p:txBody>
      </p:sp>
      <p:sp>
        <p:nvSpPr>
          <p:cNvPr id="28" name="Picture Placeholder 24">
            <a:extLst>
              <a:ext uri="{FF2B5EF4-FFF2-40B4-BE49-F238E27FC236}">
                <a16:creationId xmlns:a16="http://schemas.microsoft.com/office/drawing/2014/main" id="{79348CC8-6135-F24E-B027-7C4CC44BCCFF}"/>
              </a:ext>
            </a:extLst>
          </p:cNvPr>
          <p:cNvSpPr>
            <a:spLocks noGrp="1"/>
          </p:cNvSpPr>
          <p:nvPr>
            <p:ph type="pic" sz="quarter" idx="15"/>
          </p:nvPr>
        </p:nvSpPr>
        <p:spPr>
          <a:xfrm>
            <a:off x="7932738" y="906463"/>
            <a:ext cx="3348037" cy="1584325"/>
          </a:xfrm>
        </p:spPr>
        <p:txBody>
          <a:bodyPr/>
          <a:lstStyle/>
          <a:p>
            <a:endParaRPr lang="en-US" dirty="0"/>
          </a:p>
        </p:txBody>
      </p:sp>
      <p:sp>
        <p:nvSpPr>
          <p:cNvPr id="29" name="Picture Placeholder 24">
            <a:extLst>
              <a:ext uri="{FF2B5EF4-FFF2-40B4-BE49-F238E27FC236}">
                <a16:creationId xmlns:a16="http://schemas.microsoft.com/office/drawing/2014/main" id="{0FEE6A94-47B3-DF40-AC03-40AD74F9FF5D}"/>
              </a:ext>
            </a:extLst>
          </p:cNvPr>
          <p:cNvSpPr>
            <a:spLocks noGrp="1"/>
          </p:cNvSpPr>
          <p:nvPr>
            <p:ph type="pic" sz="quarter" idx="16"/>
          </p:nvPr>
        </p:nvSpPr>
        <p:spPr>
          <a:xfrm>
            <a:off x="7932738" y="2636111"/>
            <a:ext cx="3348037" cy="1584325"/>
          </a:xfrm>
        </p:spPr>
        <p:txBody>
          <a:bodyPr/>
          <a:lstStyle/>
          <a:p>
            <a:endParaRPr lang="en-US" dirty="0"/>
          </a:p>
        </p:txBody>
      </p:sp>
      <p:sp>
        <p:nvSpPr>
          <p:cNvPr id="30" name="Picture Placeholder 24">
            <a:extLst>
              <a:ext uri="{FF2B5EF4-FFF2-40B4-BE49-F238E27FC236}">
                <a16:creationId xmlns:a16="http://schemas.microsoft.com/office/drawing/2014/main" id="{CB4DC07D-5F32-014E-80A0-E40D30049FD1}"/>
              </a:ext>
            </a:extLst>
          </p:cNvPr>
          <p:cNvSpPr>
            <a:spLocks noGrp="1"/>
          </p:cNvSpPr>
          <p:nvPr>
            <p:ph type="pic" sz="quarter" idx="17"/>
          </p:nvPr>
        </p:nvSpPr>
        <p:spPr>
          <a:xfrm>
            <a:off x="7932738" y="4365759"/>
            <a:ext cx="3348037" cy="1584325"/>
          </a:xfrm>
        </p:spPr>
        <p:txBody>
          <a:bodyPr/>
          <a:lstStyle/>
          <a:p>
            <a:endParaRPr lang="en-US" dirty="0"/>
          </a:p>
        </p:txBody>
      </p:sp>
    </p:spTree>
    <p:extLst>
      <p:ext uri="{BB962C8B-B14F-4D97-AF65-F5344CB8AC3E}">
        <p14:creationId xmlns:p14="http://schemas.microsoft.com/office/powerpoint/2010/main" val="3609980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762DA7D-594E-754D-8074-B19B4EB0A26B}"/>
              </a:ext>
            </a:extLst>
          </p:cNvPr>
          <p:cNvCxnSpPr/>
          <p:nvPr userDrawn="1"/>
        </p:nvCxnSpPr>
        <p:spPr>
          <a:xfrm>
            <a:off x="1078883" y="663866"/>
            <a:ext cx="1408436" cy="0"/>
          </a:xfrm>
          <a:prstGeom prst="line">
            <a:avLst/>
          </a:prstGeom>
          <a:ln w="19050">
            <a:solidFill>
              <a:srgbClr val="327DC8"/>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9F5D6A9-1026-C842-9154-CF6AE2A2D9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533" y="6446382"/>
            <a:ext cx="856242" cy="299787"/>
          </a:xfrm>
          <a:prstGeom prst="rect">
            <a:avLst/>
          </a:prstGeom>
        </p:spPr>
      </p:pic>
      <p:cxnSp>
        <p:nvCxnSpPr>
          <p:cNvPr id="13" name="Straight Connector 12">
            <a:extLst>
              <a:ext uri="{FF2B5EF4-FFF2-40B4-BE49-F238E27FC236}">
                <a16:creationId xmlns:a16="http://schemas.microsoft.com/office/drawing/2014/main" id="{43C8B559-5487-9049-A96E-B640803D35CF}"/>
              </a:ext>
            </a:extLst>
          </p:cNvPr>
          <p:cNvCxnSpPr/>
          <p:nvPr userDrawn="1"/>
        </p:nvCxnSpPr>
        <p:spPr>
          <a:xfrm>
            <a:off x="911225" y="6345238"/>
            <a:ext cx="10369550" cy="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FFE2204-A455-864C-A9B0-49092FC3F8AD}"/>
              </a:ext>
            </a:extLst>
          </p:cNvPr>
          <p:cNvSpPr txBox="1"/>
          <p:nvPr userDrawn="1"/>
        </p:nvSpPr>
        <p:spPr>
          <a:xfrm>
            <a:off x="924774" y="6523606"/>
            <a:ext cx="3313113" cy="184666"/>
          </a:xfrm>
          <a:prstGeom prst="rect">
            <a:avLst/>
          </a:prstGeom>
          <a:noFill/>
        </p:spPr>
        <p:txBody>
          <a:bodyPr wrap="square" rtlCol="0">
            <a:spAutoFit/>
          </a:bodyPr>
          <a:lstStyle/>
          <a:p>
            <a:fld id="{C52924FC-DC08-2442-AAD9-757324E509CD}" type="datetime1">
              <a:rPr lang="en-CA" sz="600" b="1" cap="all" spc="300" baseline="0" smtClean="0">
                <a:solidFill>
                  <a:srgbClr val="231F20">
                    <a:alpha val="25000"/>
                  </a:srgbClr>
                </a:solidFill>
                <a:latin typeface="Arial Black" panose="020B0604020202020204" pitchFamily="34" charset="0"/>
                <a:cs typeface="Arial Black" panose="020B0604020202020204" pitchFamily="34" charset="0"/>
              </a:rPr>
              <a:t>2023-10-05</a:t>
            </a:fld>
            <a:endParaRPr lang="en-US" sz="600" b="1" u="sng" cap="all" spc="300" baseline="0" dirty="0">
              <a:solidFill>
                <a:srgbClr val="231F20">
                  <a:alpha val="25000"/>
                </a:srgbClr>
              </a:solidFill>
              <a:latin typeface="Arial Black" panose="020B0604020202020204" pitchFamily="34" charset="0"/>
              <a:cs typeface="Arial Black" panose="020B0604020202020204" pitchFamily="34" charset="0"/>
            </a:endParaRPr>
          </a:p>
        </p:txBody>
      </p:sp>
      <p:sp>
        <p:nvSpPr>
          <p:cNvPr id="15" name="TextBox 14">
            <a:extLst>
              <a:ext uri="{FF2B5EF4-FFF2-40B4-BE49-F238E27FC236}">
                <a16:creationId xmlns:a16="http://schemas.microsoft.com/office/drawing/2014/main" id="{1CEF119C-1F4B-BE4B-BFE6-D2BF8A49119E}"/>
              </a:ext>
            </a:extLst>
          </p:cNvPr>
          <p:cNvSpPr txBox="1"/>
          <p:nvPr userDrawn="1"/>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20" name="Text Placeholder 23">
            <a:extLst>
              <a:ext uri="{FF2B5EF4-FFF2-40B4-BE49-F238E27FC236}">
                <a16:creationId xmlns:a16="http://schemas.microsoft.com/office/drawing/2014/main" id="{D28E4F47-3C68-3141-9D71-4F9C96A82E7F}"/>
              </a:ext>
            </a:extLst>
          </p:cNvPr>
          <p:cNvSpPr>
            <a:spLocks noGrp="1"/>
          </p:cNvSpPr>
          <p:nvPr>
            <p:ph type="body" sz="quarter" idx="11" hasCustomPrompt="1"/>
          </p:nvPr>
        </p:nvSpPr>
        <p:spPr>
          <a:xfrm>
            <a:off x="1078884" y="1698805"/>
            <a:ext cx="4471312"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Two column </a:t>
            </a:r>
            <a:br>
              <a:rPr lang="en-US" dirty="0"/>
            </a:br>
            <a:r>
              <a:rPr lang="en-US" dirty="0"/>
              <a:t>text slide</a:t>
            </a:r>
          </a:p>
        </p:txBody>
      </p:sp>
      <p:sp>
        <p:nvSpPr>
          <p:cNvPr id="21" name="Text Placeholder 26">
            <a:extLst>
              <a:ext uri="{FF2B5EF4-FFF2-40B4-BE49-F238E27FC236}">
                <a16:creationId xmlns:a16="http://schemas.microsoft.com/office/drawing/2014/main" id="{A642B34C-3648-BA45-A0B9-94727A70995B}"/>
              </a:ext>
            </a:extLst>
          </p:cNvPr>
          <p:cNvSpPr>
            <a:spLocks noGrp="1"/>
          </p:cNvSpPr>
          <p:nvPr>
            <p:ph type="body" sz="quarter" idx="12" hasCustomPrompt="1"/>
          </p:nvPr>
        </p:nvSpPr>
        <p:spPr>
          <a:xfrm>
            <a:off x="1079246" y="3242330"/>
            <a:ext cx="4470949"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2" name="Text Placeholder 28">
            <a:extLst>
              <a:ext uri="{FF2B5EF4-FFF2-40B4-BE49-F238E27FC236}">
                <a16:creationId xmlns:a16="http://schemas.microsoft.com/office/drawing/2014/main" id="{81DD768F-5F30-EA4A-A045-5C81CA114A01}"/>
              </a:ext>
            </a:extLst>
          </p:cNvPr>
          <p:cNvSpPr>
            <a:spLocks noGrp="1"/>
          </p:cNvSpPr>
          <p:nvPr>
            <p:ph type="body" sz="quarter" idx="13" hasCustomPrompt="1"/>
          </p:nvPr>
        </p:nvSpPr>
        <p:spPr>
          <a:xfrm>
            <a:off x="1079246" y="3751399"/>
            <a:ext cx="4470949"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p:txBody>
      </p:sp>
      <p:sp>
        <p:nvSpPr>
          <p:cNvPr id="23" name="Text Placeholder 23">
            <a:extLst>
              <a:ext uri="{FF2B5EF4-FFF2-40B4-BE49-F238E27FC236}">
                <a16:creationId xmlns:a16="http://schemas.microsoft.com/office/drawing/2014/main" id="{015221E9-8480-EB4F-83AD-E3004EB0C77F}"/>
              </a:ext>
            </a:extLst>
          </p:cNvPr>
          <p:cNvSpPr>
            <a:spLocks noGrp="1"/>
          </p:cNvSpPr>
          <p:nvPr>
            <p:ph type="body" sz="quarter" idx="15" hasCustomPrompt="1"/>
          </p:nvPr>
        </p:nvSpPr>
        <p:spPr>
          <a:xfrm>
            <a:off x="6338459" y="1698805"/>
            <a:ext cx="4471312"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Two column </a:t>
            </a:r>
            <a:br>
              <a:rPr lang="en-US" dirty="0"/>
            </a:br>
            <a:r>
              <a:rPr lang="en-US" dirty="0"/>
              <a:t>text slide</a:t>
            </a:r>
          </a:p>
        </p:txBody>
      </p:sp>
      <p:sp>
        <p:nvSpPr>
          <p:cNvPr id="24" name="Text Placeholder 26">
            <a:extLst>
              <a:ext uri="{FF2B5EF4-FFF2-40B4-BE49-F238E27FC236}">
                <a16:creationId xmlns:a16="http://schemas.microsoft.com/office/drawing/2014/main" id="{3F368E03-B29E-F84C-AEB3-CCA15FDD1536}"/>
              </a:ext>
            </a:extLst>
          </p:cNvPr>
          <p:cNvSpPr>
            <a:spLocks noGrp="1"/>
          </p:cNvSpPr>
          <p:nvPr>
            <p:ph type="body" sz="quarter" idx="16" hasCustomPrompt="1"/>
          </p:nvPr>
        </p:nvSpPr>
        <p:spPr>
          <a:xfrm>
            <a:off x="6338821" y="3242330"/>
            <a:ext cx="4470949"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5" name="Text Placeholder 28">
            <a:extLst>
              <a:ext uri="{FF2B5EF4-FFF2-40B4-BE49-F238E27FC236}">
                <a16:creationId xmlns:a16="http://schemas.microsoft.com/office/drawing/2014/main" id="{7C738FF4-7299-A54D-A6CA-57BF2C20A8CB}"/>
              </a:ext>
            </a:extLst>
          </p:cNvPr>
          <p:cNvSpPr>
            <a:spLocks noGrp="1"/>
          </p:cNvSpPr>
          <p:nvPr>
            <p:ph type="body" sz="quarter" idx="17" hasCustomPrompt="1"/>
          </p:nvPr>
        </p:nvSpPr>
        <p:spPr>
          <a:xfrm>
            <a:off x="6338821" y="3751399"/>
            <a:ext cx="4470949"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3574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EA6766-C821-1740-8F94-CFA31E8A6D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9" name="Picture 8">
            <a:extLst>
              <a:ext uri="{FF2B5EF4-FFF2-40B4-BE49-F238E27FC236}">
                <a16:creationId xmlns:a16="http://schemas.microsoft.com/office/drawing/2014/main" id="{97DF2A19-2C91-B241-B485-2E351D3AF8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11" name="Straight Connector 10">
            <a:extLst>
              <a:ext uri="{FF2B5EF4-FFF2-40B4-BE49-F238E27FC236}">
                <a16:creationId xmlns:a16="http://schemas.microsoft.com/office/drawing/2014/main" id="{E5E2763D-2D96-CF46-9750-E5024DABF00D}"/>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67A42C4-E69E-CB4C-96FC-67997D1F0162}"/>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1169364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39F84C-4920-7C4C-8AE6-03E7CE9550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A2E8CB41-10D8-A34E-B48C-63FA8B242F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13" name="Straight Connector 12">
            <a:extLst>
              <a:ext uri="{FF2B5EF4-FFF2-40B4-BE49-F238E27FC236}">
                <a16:creationId xmlns:a16="http://schemas.microsoft.com/office/drawing/2014/main" id="{F4EF8E5C-DFFC-714A-99E8-A3612E28820A}"/>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14" name="Text Placeholder 12">
            <a:extLst>
              <a:ext uri="{FF2B5EF4-FFF2-40B4-BE49-F238E27FC236}">
                <a16:creationId xmlns:a16="http://schemas.microsoft.com/office/drawing/2014/main" id="{69785ECC-58C8-A145-B9AE-3A3350321F4A}"/>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332219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2D2ADB-5098-C948-A716-6A5F50C7FC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7" name="Picture 6">
            <a:extLst>
              <a:ext uri="{FF2B5EF4-FFF2-40B4-BE49-F238E27FC236}">
                <a16:creationId xmlns:a16="http://schemas.microsoft.com/office/drawing/2014/main" id="{91D4F8EA-FBE5-5949-ADF4-0453757DE6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9" name="Straight Connector 8">
            <a:extLst>
              <a:ext uri="{FF2B5EF4-FFF2-40B4-BE49-F238E27FC236}">
                <a16:creationId xmlns:a16="http://schemas.microsoft.com/office/drawing/2014/main" id="{3D64E32C-45E0-0648-89B4-946294B62A4F}"/>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70EF318E-67D1-FF46-9709-83D575362B00}"/>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3201529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32558E-34C1-054D-95B7-D46B3D677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4037544-772A-D140-B60E-569AB5F2C1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8" name="Straight Connector 7">
            <a:extLst>
              <a:ext uri="{FF2B5EF4-FFF2-40B4-BE49-F238E27FC236}">
                <a16:creationId xmlns:a16="http://schemas.microsoft.com/office/drawing/2014/main" id="{51A45619-C97B-734A-A0EB-CDDF5C878DE2}"/>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9" name="Text Placeholder 12">
            <a:extLst>
              <a:ext uri="{FF2B5EF4-FFF2-40B4-BE49-F238E27FC236}">
                <a16:creationId xmlns:a16="http://schemas.microsoft.com/office/drawing/2014/main" id="{62CCAA25-E0FD-204D-85DE-5192F0F8019D}"/>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3435740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6CD438-AC80-6441-9598-88D8B7063D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298C47-67FA-4048-8280-6266720B2E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2AA0B-EEA9-2A47-AFEC-995C3604C9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6117D-FC95-D244-841D-919EAE619520}" type="datetimeFigureOut">
              <a:rPr lang="en-US" smtClean="0"/>
              <a:t>10/5/2023</a:t>
            </a:fld>
            <a:endParaRPr lang="en-US" dirty="0"/>
          </a:p>
        </p:txBody>
      </p:sp>
      <p:sp>
        <p:nvSpPr>
          <p:cNvPr id="5" name="Footer Placeholder 4">
            <a:extLst>
              <a:ext uri="{FF2B5EF4-FFF2-40B4-BE49-F238E27FC236}">
                <a16:creationId xmlns:a16="http://schemas.microsoft.com/office/drawing/2014/main" id="{14923F0A-6D72-784B-8269-51A843D929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02DB32C-72FE-B24D-823F-CB8DABD9BB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00A65-1693-114F-9F77-CC2AD23A4F71}" type="slidenum">
              <a:rPr lang="en-US" smtClean="0"/>
              <a:t>‹#›</a:t>
            </a:fld>
            <a:endParaRPr lang="en-US" dirty="0"/>
          </a:p>
        </p:txBody>
      </p:sp>
    </p:spTree>
    <p:extLst>
      <p:ext uri="{BB962C8B-B14F-4D97-AF65-F5344CB8AC3E}">
        <p14:creationId xmlns:p14="http://schemas.microsoft.com/office/powerpoint/2010/main" val="266350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3AEDF64-95CD-6F42-AAF1-5E016146C22F}"/>
              </a:ext>
            </a:extLst>
          </p:cNvPr>
          <p:cNvSpPr/>
          <p:nvPr/>
        </p:nvSpPr>
        <p:spPr>
          <a:xfrm>
            <a:off x="0" y="-1"/>
            <a:ext cx="12192000" cy="6858001"/>
          </a:xfrm>
          <a:prstGeom prst="rect">
            <a:avLst/>
          </a:prstGeom>
          <a:solidFill>
            <a:srgbClr val="E31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17277FB-AC85-FC4F-B7CC-F81DC4AB048C}"/>
              </a:ext>
            </a:extLst>
          </p:cNvPr>
          <p:cNvSpPr txBox="1"/>
          <p:nvPr/>
        </p:nvSpPr>
        <p:spPr>
          <a:xfrm>
            <a:off x="940463" y="5723663"/>
            <a:ext cx="1547814" cy="307777"/>
          </a:xfrm>
          <a:prstGeom prst="rect">
            <a:avLst/>
          </a:prstGeom>
          <a:noFill/>
        </p:spPr>
        <p:txBody>
          <a:bodyPr wrap="square" rtlCol="0">
            <a:spAutoFit/>
          </a:bodyPr>
          <a:lstStyle/>
          <a:p>
            <a:r>
              <a:rPr lang="en-US" sz="1400" b="1" dirty="0">
                <a:solidFill>
                  <a:schemeClr val="bg1"/>
                </a:solidFill>
                <a:latin typeface="Arial Black" panose="020B0604020202020204" pitchFamily="34" charset="0"/>
                <a:cs typeface="Arial Black" panose="020B0604020202020204" pitchFamily="34" charset="0"/>
              </a:rPr>
              <a:t>Legion.ca</a:t>
            </a:r>
          </a:p>
        </p:txBody>
      </p:sp>
      <p:pic>
        <p:nvPicPr>
          <p:cNvPr id="10" name="Picture 9">
            <a:extLst>
              <a:ext uri="{FF2B5EF4-FFF2-40B4-BE49-F238E27FC236}">
                <a16:creationId xmlns:a16="http://schemas.microsoft.com/office/drawing/2014/main" id="{C5FDA635-AA25-D845-9CBD-55CE6F4D53D4}"/>
              </a:ext>
            </a:extLst>
          </p:cNvPr>
          <p:cNvPicPr>
            <a:picLocks noChangeAspect="1"/>
          </p:cNvPicPr>
          <p:nvPr/>
        </p:nvPicPr>
        <p:blipFill>
          <a:blip r:embed="rId3"/>
          <a:stretch>
            <a:fillRect/>
          </a:stretch>
        </p:blipFill>
        <p:spPr>
          <a:xfrm>
            <a:off x="921858" y="2404383"/>
            <a:ext cx="3875933" cy="1357040"/>
          </a:xfrm>
          <a:prstGeom prst="rect">
            <a:avLst/>
          </a:prstGeom>
        </p:spPr>
      </p:pic>
      <p:sp>
        <p:nvSpPr>
          <p:cNvPr id="19" name="TextBox 18">
            <a:extLst>
              <a:ext uri="{FF2B5EF4-FFF2-40B4-BE49-F238E27FC236}">
                <a16:creationId xmlns:a16="http://schemas.microsoft.com/office/drawing/2014/main" id="{BEDE5464-5BFD-C346-8956-58AA4884179F}"/>
              </a:ext>
            </a:extLst>
          </p:cNvPr>
          <p:cNvSpPr txBox="1"/>
          <p:nvPr/>
        </p:nvSpPr>
        <p:spPr>
          <a:xfrm>
            <a:off x="921859" y="3991952"/>
            <a:ext cx="5066192" cy="461665"/>
          </a:xfrm>
          <a:prstGeom prst="rect">
            <a:avLst/>
          </a:prstGeom>
          <a:noFill/>
        </p:spPr>
        <p:txBody>
          <a:bodyPr wrap="square" rtlCol="0">
            <a:spAutoFit/>
          </a:bodyPr>
          <a:lstStyle/>
          <a:p>
            <a:r>
              <a:rPr lang="fr-CA" sz="2400" dirty="0">
                <a:solidFill>
                  <a:schemeClr val="bg1"/>
                </a:solidFill>
              </a:rPr>
              <a:t>Notre devoir … honorer les vétérans</a:t>
            </a:r>
            <a:r>
              <a:rPr lang="en-US" sz="2400" dirty="0">
                <a:solidFill>
                  <a:schemeClr val="bg1"/>
                </a:solidFill>
              </a:rPr>
              <a:t> </a:t>
            </a:r>
            <a:endParaRPr lang="en-CA" sz="240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7D0F3B6-0A8C-3E4C-A63D-AF6EE797CE7E}"/>
              </a:ext>
            </a:extLst>
          </p:cNvPr>
          <p:cNvSpPr txBox="1"/>
          <p:nvPr/>
        </p:nvSpPr>
        <p:spPr>
          <a:xfrm>
            <a:off x="924774" y="6523606"/>
            <a:ext cx="3313113" cy="184666"/>
          </a:xfrm>
          <a:prstGeom prst="rect">
            <a:avLst/>
          </a:prstGeom>
          <a:noFill/>
        </p:spPr>
        <p:txBody>
          <a:bodyPr wrap="square" rtlCol="0">
            <a:spAutoFit/>
          </a:bodyPr>
          <a:lstStyle/>
          <a:p>
            <a:fld id="{D35E801C-EC4D-EE4D-AA77-FFC7196175D4}" type="datetime1">
              <a:rPr lang="en-CA" sz="600" b="1" cap="all" spc="300" smtClean="0">
                <a:solidFill>
                  <a:srgbClr val="231F20">
                    <a:alpha val="25000"/>
                  </a:srgbClr>
                </a:solidFill>
                <a:latin typeface="Arial Black" panose="020B0604020202020204" pitchFamily="34" charset="0"/>
                <a:cs typeface="Arial Black" panose="020B0604020202020204" pitchFamily="34" charset="0"/>
              </a:rPr>
              <a:t>2023-10-05</a:t>
            </a:fld>
            <a:endParaRPr lang="en-US" sz="600" b="1" u="sng" cap="all"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21" name="TextBox 20">
            <a:extLst>
              <a:ext uri="{FF2B5EF4-FFF2-40B4-BE49-F238E27FC236}">
                <a16:creationId xmlns:a16="http://schemas.microsoft.com/office/drawing/2014/main" id="{04BCF5FE-748D-8243-A2C0-F3AC32E798C9}"/>
              </a:ext>
            </a:extLst>
          </p:cNvPr>
          <p:cNvSpPr txBox="1"/>
          <p:nvPr/>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pic>
        <p:nvPicPr>
          <p:cNvPr id="5" name="Picture 4">
            <a:extLst>
              <a:ext uri="{FF2B5EF4-FFF2-40B4-BE49-F238E27FC236}">
                <a16:creationId xmlns:a16="http://schemas.microsoft.com/office/drawing/2014/main" id="{1803DDBD-C793-AB47-A3EA-EE4A938D5E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43504" y="0"/>
            <a:ext cx="2148496" cy="6858000"/>
          </a:xfrm>
          <a:prstGeom prst="rect">
            <a:avLst/>
          </a:prstGeom>
        </p:spPr>
      </p:pic>
    </p:spTree>
    <p:extLst>
      <p:ext uri="{BB962C8B-B14F-4D97-AF65-F5344CB8AC3E}">
        <p14:creationId xmlns:p14="http://schemas.microsoft.com/office/powerpoint/2010/main" val="3689154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305AE8-AAEE-BF41-870D-EA4D23ED776C}"/>
              </a:ext>
            </a:extLst>
          </p:cNvPr>
          <p:cNvSpPr>
            <a:spLocks noGrp="1"/>
          </p:cNvSpPr>
          <p:nvPr>
            <p:ph type="body" sz="quarter" idx="11"/>
          </p:nvPr>
        </p:nvSpPr>
        <p:spPr>
          <a:xfrm>
            <a:off x="1078883" y="1134188"/>
            <a:ext cx="6605285" cy="822949"/>
          </a:xfrm>
        </p:spPr>
        <p:txBody>
          <a:bodyPr/>
          <a:lstStyle/>
          <a:p>
            <a:r>
              <a:rPr lang="fr-CA" dirty="0"/>
              <a:t>Notre </a:t>
            </a:r>
            <a:r>
              <a:rPr lang="fr-CA" dirty="0">
                <a:solidFill>
                  <a:srgbClr val="E31837"/>
                </a:solidFill>
              </a:rPr>
              <a:t>présence </a:t>
            </a:r>
            <a:r>
              <a:rPr lang="fr-CA" dirty="0"/>
              <a:t>récente </a:t>
            </a:r>
            <a:endParaRPr lang="fr-CA" dirty="0">
              <a:solidFill>
                <a:srgbClr val="FF0000"/>
              </a:solidFill>
            </a:endParaRPr>
          </a:p>
        </p:txBody>
      </p:sp>
      <p:sp>
        <p:nvSpPr>
          <p:cNvPr id="5" name="Text Placeholder 4">
            <a:extLst>
              <a:ext uri="{FF2B5EF4-FFF2-40B4-BE49-F238E27FC236}">
                <a16:creationId xmlns:a16="http://schemas.microsoft.com/office/drawing/2014/main" id="{B5BDA74E-7095-B548-A677-41845D95136B}"/>
              </a:ext>
            </a:extLst>
          </p:cNvPr>
          <p:cNvSpPr>
            <a:spLocks noGrp="1"/>
          </p:cNvSpPr>
          <p:nvPr>
            <p:ph type="body" sz="quarter" idx="13"/>
          </p:nvPr>
        </p:nvSpPr>
        <p:spPr>
          <a:xfrm>
            <a:off x="1078883" y="2045554"/>
            <a:ext cx="6003426" cy="3788087"/>
          </a:xfrm>
        </p:spPr>
        <p:txBody>
          <a:bodyPr>
            <a:noAutofit/>
          </a:bodyPr>
          <a:lstStyle/>
          <a:p>
            <a:pPr>
              <a:lnSpc>
                <a:spcPts val="2160"/>
              </a:lnSpc>
            </a:pPr>
            <a:r>
              <a:rPr lang="fr-CA" dirty="0">
                <a:latin typeface="Arial" panose="020B0604020202020204" pitchFamily="34" charset="0"/>
                <a:cs typeface="Arial" panose="020B0604020202020204" pitchFamily="34" charset="0"/>
              </a:rPr>
              <a:t>Près de 20 millions de dollars versés à la Campagne nationale du coquelicot redistribués pour aider les vétérans et la communauté.</a:t>
            </a:r>
          </a:p>
          <a:p>
            <a:pPr>
              <a:lnSpc>
                <a:spcPts val="2160"/>
              </a:lnSpc>
            </a:pPr>
            <a:r>
              <a:rPr lang="fr-CA" dirty="0">
                <a:latin typeface="Arial" panose="020B0604020202020204" pitchFamily="34" charset="0"/>
                <a:cs typeface="Arial" panose="020B0604020202020204" pitchFamily="34" charset="0"/>
              </a:rPr>
              <a:t>Le coquelicot numérique de la Fondation nationale Légion (</a:t>
            </a:r>
            <a:r>
              <a:rPr lang="fr-CA" i="1" dirty="0">
                <a:latin typeface="Arial" panose="020B0604020202020204" pitchFamily="34" charset="0"/>
                <a:cs typeface="Arial" panose="020B0604020202020204" pitchFamily="34" charset="0"/>
              </a:rPr>
              <a:t>organisme de bienfaisance indépendant</a:t>
            </a:r>
            <a:r>
              <a:rPr lang="fr-CA" dirty="0">
                <a:latin typeface="Arial" panose="020B0604020202020204" pitchFamily="34" charset="0"/>
                <a:cs typeface="Arial" panose="020B0604020202020204" pitchFamily="34" charset="0"/>
              </a:rPr>
              <a:t>) a fourni une autre option de don : 6 000 personnes ont participé (2022), et ont donné environ $200,000.</a:t>
            </a:r>
          </a:p>
          <a:p>
            <a:pPr>
              <a:lnSpc>
                <a:spcPts val="2160"/>
              </a:lnSpc>
            </a:pPr>
            <a:r>
              <a:rPr lang="fr-CA" dirty="0">
                <a:latin typeface="Arial" panose="020B0604020202020204" pitchFamily="34" charset="0"/>
                <a:cs typeface="Arial" panose="020B0604020202020204" pitchFamily="34" charset="0"/>
              </a:rPr>
              <a:t>Efforts de plaidoyer, par exemple pour mettre fin à l'arriéré des demandes de prestations d'ACC ; changements opérationnels des FAC à la suite de traumatismes sexuels militaires. </a:t>
            </a:r>
            <a:endParaRPr lang="fr-CA" sz="1600" i="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CC0089F-A0EF-5D4A-9FD0-2E4A6138FEEF}"/>
              </a:ext>
            </a:extLst>
          </p:cNvPr>
          <p:cNvPicPr>
            <a:picLocks noChangeAspect="1"/>
          </p:cNvPicPr>
          <p:nvPr/>
        </p:nvPicPr>
        <p:blipFill>
          <a:blip r:embed="rId3"/>
          <a:stretch>
            <a:fillRect/>
          </a:stretch>
        </p:blipFill>
        <p:spPr>
          <a:xfrm>
            <a:off x="7900970" y="915088"/>
            <a:ext cx="3336673" cy="2221215"/>
          </a:xfrm>
          <a:prstGeom prst="rect">
            <a:avLst/>
          </a:prstGeom>
        </p:spPr>
      </p:pic>
      <p:sp>
        <p:nvSpPr>
          <p:cNvPr id="7" name="Text Placeholder 34">
            <a:extLst>
              <a:ext uri="{FF2B5EF4-FFF2-40B4-BE49-F238E27FC236}">
                <a16:creationId xmlns:a16="http://schemas.microsoft.com/office/drawing/2014/main" id="{9D321C32-7531-CA42-8FA5-E9308A65CC26}"/>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p:txBody>
      </p:sp>
      <p:pic>
        <p:nvPicPr>
          <p:cNvPr id="2" name="Picture 1">
            <a:extLst>
              <a:ext uri="{FF2B5EF4-FFF2-40B4-BE49-F238E27FC236}">
                <a16:creationId xmlns:a16="http://schemas.microsoft.com/office/drawing/2014/main" id="{E97617CA-63CC-A48C-A7EE-EC152F38300F}"/>
              </a:ext>
            </a:extLst>
          </p:cNvPr>
          <p:cNvPicPr>
            <a:picLocks noChangeAspect="1"/>
          </p:cNvPicPr>
          <p:nvPr/>
        </p:nvPicPr>
        <p:blipFill>
          <a:blip r:embed="rId4"/>
          <a:stretch>
            <a:fillRect/>
          </a:stretch>
        </p:blipFill>
        <p:spPr>
          <a:xfrm>
            <a:off x="7341961" y="3791124"/>
            <a:ext cx="3895682" cy="1956986"/>
          </a:xfrm>
          <a:prstGeom prst="rect">
            <a:avLst/>
          </a:prstGeom>
        </p:spPr>
      </p:pic>
    </p:spTree>
    <p:extLst>
      <p:ext uri="{BB962C8B-B14F-4D97-AF65-F5344CB8AC3E}">
        <p14:creationId xmlns:p14="http://schemas.microsoft.com/office/powerpoint/2010/main" val="4260545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5A7A2428-45BB-3646-9BB4-22208170B0EB}"/>
              </a:ext>
            </a:extLst>
          </p:cNvPr>
          <p:cNvSpPr>
            <a:spLocks noGrp="1"/>
          </p:cNvSpPr>
          <p:nvPr>
            <p:ph type="body" sz="quarter" idx="11"/>
          </p:nvPr>
        </p:nvSpPr>
        <p:spPr>
          <a:xfrm>
            <a:off x="770021" y="1045772"/>
            <a:ext cx="6817895" cy="927408"/>
          </a:xfrm>
        </p:spPr>
        <p:txBody>
          <a:bodyPr/>
          <a:lstStyle/>
          <a:p>
            <a:r>
              <a:rPr lang="fr-CA" dirty="0"/>
              <a:t>Notre </a:t>
            </a:r>
            <a:r>
              <a:rPr lang="fr-CA" dirty="0">
                <a:solidFill>
                  <a:srgbClr val="E31837"/>
                </a:solidFill>
              </a:rPr>
              <a:t>présence </a:t>
            </a:r>
            <a:r>
              <a:rPr lang="fr-CA" dirty="0"/>
              <a:t>récente </a:t>
            </a:r>
            <a:endParaRPr lang="fr-CA" dirty="0">
              <a:solidFill>
                <a:srgbClr val="FF0000"/>
              </a:solidFill>
            </a:endParaRPr>
          </a:p>
        </p:txBody>
      </p:sp>
      <p:sp>
        <p:nvSpPr>
          <p:cNvPr id="10" name="Text Placeholder 4">
            <a:extLst>
              <a:ext uri="{FF2B5EF4-FFF2-40B4-BE49-F238E27FC236}">
                <a16:creationId xmlns:a16="http://schemas.microsoft.com/office/drawing/2014/main" id="{0D030299-9EA9-D74A-A425-A5EDBE2FA3FE}"/>
              </a:ext>
            </a:extLst>
          </p:cNvPr>
          <p:cNvSpPr txBox="1">
            <a:spLocks/>
          </p:cNvSpPr>
          <p:nvPr/>
        </p:nvSpPr>
        <p:spPr>
          <a:xfrm>
            <a:off x="1078883" y="2033788"/>
            <a:ext cx="6298707" cy="4206591"/>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60"/>
              </a:lnSpc>
            </a:pPr>
            <a:r>
              <a:rPr lang="fr-CA" dirty="0">
                <a:latin typeface="Arial" panose="020B0604020202020204" pitchFamily="34" charset="0"/>
                <a:cs typeface="Arial" panose="020B0604020202020204" pitchFamily="34" charset="0"/>
              </a:rPr>
              <a:t>Nous avons aidé 60 vétérans et leurs conjoint.e.s dans les Caraïbes en leur offrant deux repas quotidiens et en réparant leurs logements (2022)</a:t>
            </a:r>
          </a:p>
          <a:p>
            <a:pPr>
              <a:lnSpc>
                <a:spcPts val="2160"/>
              </a:lnSpc>
            </a:pPr>
            <a:r>
              <a:rPr lang="fr-CA" dirty="0">
                <a:latin typeface="Arial" panose="020B0604020202020204" pitchFamily="34" charset="0"/>
                <a:cs typeface="Arial" panose="020B0604020202020204" pitchFamily="34" charset="0"/>
              </a:rPr>
              <a:t>Nous avons continué à servir et à soutenir les programmes pour vétérans ainsi que les collectivités tout au long de la pandémie.</a:t>
            </a:r>
          </a:p>
          <a:p>
            <a:pPr>
              <a:lnSpc>
                <a:spcPts val="2160"/>
              </a:lnSpc>
            </a:pPr>
            <a:r>
              <a:rPr lang="fr-CA" dirty="0">
                <a:latin typeface="Arial" panose="020B0604020202020204" pitchFamily="34" charset="0"/>
                <a:cs typeface="Arial" panose="020B0604020202020204" pitchFamily="34" charset="0"/>
              </a:rPr>
              <a:t>Nous avons fourni 30 000 $ à un étudiant de maîtrise pour qu’il mène des recherches sur la douleur chronique chez les membres des FAC souffrant de traumatismes crâniens</a:t>
            </a:r>
          </a:p>
          <a:p>
            <a:pPr>
              <a:lnSpc>
                <a:spcPts val="2160"/>
              </a:lnSpc>
            </a:pPr>
            <a:r>
              <a:rPr lang="fr-CA" dirty="0">
                <a:latin typeface="Arial" panose="020B0604020202020204" pitchFamily="34" charset="0"/>
                <a:cs typeface="Arial" panose="020B0604020202020204" pitchFamily="34" charset="0"/>
              </a:rPr>
              <a:t>Avons préparé des milliers de colis dans le cadre de l’Opération père Noël et de l’Opération Fête du Canada des FAC (2021)</a:t>
            </a:r>
          </a:p>
        </p:txBody>
      </p:sp>
      <p:pic>
        <p:nvPicPr>
          <p:cNvPr id="12" name="Picture 11">
            <a:extLst>
              <a:ext uri="{FF2B5EF4-FFF2-40B4-BE49-F238E27FC236}">
                <a16:creationId xmlns:a16="http://schemas.microsoft.com/office/drawing/2014/main" id="{A93F2017-11C4-8841-89E0-C704D1EE43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0777" y="3707339"/>
            <a:ext cx="3364120" cy="2242746"/>
          </a:xfrm>
          <a:prstGeom prst="rect">
            <a:avLst/>
          </a:prstGeom>
        </p:spPr>
      </p:pic>
      <p:sp>
        <p:nvSpPr>
          <p:cNvPr id="7" name="Text Placeholder 34">
            <a:extLst>
              <a:ext uri="{FF2B5EF4-FFF2-40B4-BE49-F238E27FC236}">
                <a16:creationId xmlns:a16="http://schemas.microsoft.com/office/drawing/2014/main" id="{5FD8AF0F-9363-8E41-B804-DCACD725E934}"/>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p:txBody>
      </p:sp>
      <p:pic>
        <p:nvPicPr>
          <p:cNvPr id="2" name="Picture 1">
            <a:extLst>
              <a:ext uri="{FF2B5EF4-FFF2-40B4-BE49-F238E27FC236}">
                <a16:creationId xmlns:a16="http://schemas.microsoft.com/office/drawing/2014/main" id="{B1DBAF9F-18C4-CAD4-DB22-4A5048B441AC}"/>
              </a:ext>
            </a:extLst>
          </p:cNvPr>
          <p:cNvPicPr>
            <a:picLocks noChangeAspect="1"/>
          </p:cNvPicPr>
          <p:nvPr/>
        </p:nvPicPr>
        <p:blipFill>
          <a:blip r:embed="rId4"/>
          <a:stretch>
            <a:fillRect/>
          </a:stretch>
        </p:blipFill>
        <p:spPr>
          <a:xfrm>
            <a:off x="8152967" y="1203069"/>
            <a:ext cx="3054361" cy="2292295"/>
          </a:xfrm>
          <a:prstGeom prst="rect">
            <a:avLst/>
          </a:prstGeom>
        </p:spPr>
      </p:pic>
    </p:spTree>
    <p:extLst>
      <p:ext uri="{BB962C8B-B14F-4D97-AF65-F5344CB8AC3E}">
        <p14:creationId xmlns:p14="http://schemas.microsoft.com/office/powerpoint/2010/main" val="3065457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698B870-F8F2-254C-9929-89DC84810ED0}"/>
              </a:ext>
            </a:extLst>
          </p:cNvPr>
          <p:cNvSpPr>
            <a:spLocks noGrp="1"/>
          </p:cNvSpPr>
          <p:nvPr>
            <p:ph type="body" sz="quarter" idx="11"/>
          </p:nvPr>
        </p:nvSpPr>
        <p:spPr>
          <a:xfrm>
            <a:off x="966588" y="1222606"/>
            <a:ext cx="6832871" cy="766615"/>
          </a:xfrm>
        </p:spPr>
        <p:txBody>
          <a:bodyPr/>
          <a:lstStyle/>
          <a:p>
            <a:r>
              <a:rPr lang="en-US" dirty="0"/>
              <a:t>Le point sur les </a:t>
            </a:r>
            <a:r>
              <a:rPr lang="en-US" dirty="0">
                <a:solidFill>
                  <a:srgbClr val="FF0000"/>
                </a:solidFill>
              </a:rPr>
              <a:t>activités</a:t>
            </a:r>
            <a:endParaRPr lang="en-US" dirty="0"/>
          </a:p>
        </p:txBody>
      </p:sp>
      <p:sp>
        <p:nvSpPr>
          <p:cNvPr id="12" name="Text Placeholder 4">
            <a:extLst>
              <a:ext uri="{FF2B5EF4-FFF2-40B4-BE49-F238E27FC236}">
                <a16:creationId xmlns:a16="http://schemas.microsoft.com/office/drawing/2014/main" id="{F5549618-47D2-E843-BFB5-9A479F2AEDBF}"/>
              </a:ext>
            </a:extLst>
          </p:cNvPr>
          <p:cNvSpPr txBox="1">
            <a:spLocks/>
          </p:cNvSpPr>
          <p:nvPr/>
        </p:nvSpPr>
        <p:spPr>
          <a:xfrm>
            <a:off x="1078883" y="1989221"/>
            <a:ext cx="6003426" cy="4347411"/>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latin typeface="Arial" panose="020B0604020202020204" pitchFamily="34" charset="0"/>
                <a:cs typeface="Arial" panose="020B0604020202020204" pitchFamily="34" charset="0"/>
              </a:rPr>
              <a:t>Modernisation des filiales et des offres</a:t>
            </a:r>
          </a:p>
          <a:p>
            <a:pPr lvl="1"/>
            <a:r>
              <a:rPr lang="fr-CA" sz="1600" dirty="0">
                <a:latin typeface="Arial" panose="020B0604020202020204" pitchFamily="34" charset="0"/>
                <a:cs typeface="Arial" panose="020B0604020202020204" pitchFamily="34" charset="0"/>
              </a:rPr>
              <a:t>Un nouveau village pour vétérans a ouvert en C.-B. au début de 2023</a:t>
            </a:r>
          </a:p>
          <a:p>
            <a:r>
              <a:rPr lang="fr-CA" dirty="0">
                <a:latin typeface="Arial" panose="020B0604020202020204" pitchFamily="34" charset="0"/>
                <a:cs typeface="Arial" panose="020B0604020202020204" pitchFamily="34" charset="0"/>
              </a:rPr>
              <a:t>Portail en ligne amélioré</a:t>
            </a:r>
          </a:p>
          <a:p>
            <a:pPr lvl="1"/>
            <a:r>
              <a:rPr lang="fr-CA" sz="1600" dirty="0">
                <a:latin typeface="Arial" panose="020B0604020202020204" pitchFamily="34" charset="0"/>
                <a:cs typeface="Arial" panose="020B0604020202020204" pitchFamily="34" charset="0"/>
              </a:rPr>
              <a:t>Les membres peuvent désormais renouveler leur adhésion en ligne</a:t>
            </a:r>
          </a:p>
          <a:p>
            <a:pPr lvl="1"/>
            <a:r>
              <a:rPr lang="fr-CA" sz="1600" dirty="0">
                <a:latin typeface="Arial" panose="020B0604020202020204" pitchFamily="34" charset="0"/>
                <a:cs typeface="Arial" panose="020B0604020202020204" pitchFamily="34" charset="0"/>
              </a:rPr>
              <a:t>Carte de membre réutilisable ou numérique</a:t>
            </a:r>
          </a:p>
          <a:p>
            <a:pPr lvl="1"/>
            <a:r>
              <a:rPr lang="fr-CA" sz="1600" dirty="0">
                <a:latin typeface="Arial" panose="020B0604020202020204" pitchFamily="34" charset="0"/>
                <a:cs typeface="Arial" panose="020B0604020202020204" pitchFamily="34" charset="0"/>
              </a:rPr>
              <a:t>Plus d</a:t>
            </a:r>
            <a:r>
              <a:rPr lang="en-CA" sz="1600" dirty="0">
                <a:latin typeface="Arial" panose="020B0604020202020204" pitchFamily="34" charset="0"/>
                <a:cs typeface="Arial" panose="020B0604020202020204" pitchFamily="34" charset="0"/>
              </a:rPr>
              <a:t>’</a:t>
            </a:r>
            <a:r>
              <a:rPr lang="fr-CA" sz="1600" dirty="0">
                <a:latin typeface="Arial" panose="020B0604020202020204" pitchFamily="34" charset="0"/>
                <a:cs typeface="Arial" panose="020B0604020202020204" pitchFamily="34" charset="0"/>
              </a:rPr>
              <a:t>avantages pour les membres</a:t>
            </a:r>
          </a:p>
          <a:p>
            <a:r>
              <a:rPr lang="fr-CA" dirty="0">
                <a:latin typeface="Arial" panose="020B0604020202020204" pitchFamily="34" charset="0"/>
                <a:cs typeface="Arial" panose="020B0604020202020204" pitchFamily="34" charset="0"/>
              </a:rPr>
              <a:t>Des nouveaux coquelicots et couronnes biodégradables</a:t>
            </a:r>
          </a:p>
          <a:p>
            <a:r>
              <a:rPr lang="fr-CA" dirty="0">
                <a:latin typeface="Arial" panose="020B0604020202020204" pitchFamily="34" charset="0"/>
                <a:cs typeface="Arial" panose="020B0604020202020204" pitchFamily="34" charset="0"/>
              </a:rPr>
              <a:t>Planification du prochain congrès national - Saint John, N.-B. en 2024</a:t>
            </a:r>
          </a:p>
          <a:p>
            <a:pPr marL="457200" lvl="1" indent="0">
              <a:buNone/>
            </a:pPr>
            <a:endParaRPr lang="fr-CA"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157557F8-A87C-0D41-AE3E-F8E2A21778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11754" y="3601180"/>
            <a:ext cx="3361037" cy="2348904"/>
          </a:xfrm>
          <a:prstGeom prst="rect">
            <a:avLst/>
          </a:prstGeom>
        </p:spPr>
      </p:pic>
      <p:sp>
        <p:nvSpPr>
          <p:cNvPr id="7" name="Text Placeholder 34">
            <a:extLst>
              <a:ext uri="{FF2B5EF4-FFF2-40B4-BE49-F238E27FC236}">
                <a16:creationId xmlns:a16="http://schemas.microsoft.com/office/drawing/2014/main" id="{A480224A-7C02-FC48-9E7E-3E3928ED9548}"/>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p:txBody>
      </p:sp>
    </p:spTree>
    <p:extLst>
      <p:ext uri="{BB962C8B-B14F-4D97-AF65-F5344CB8AC3E}">
        <p14:creationId xmlns:p14="http://schemas.microsoft.com/office/powerpoint/2010/main" val="937822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23A1833A-EC78-7C4E-B3F0-37B8C56B623D}"/>
              </a:ext>
            </a:extLst>
          </p:cNvPr>
          <p:cNvSpPr>
            <a:spLocks noGrp="1"/>
          </p:cNvSpPr>
          <p:nvPr>
            <p:ph type="body" sz="quarter" idx="11"/>
          </p:nvPr>
        </p:nvSpPr>
        <p:spPr>
          <a:xfrm>
            <a:off x="1078883" y="1277877"/>
            <a:ext cx="8049075" cy="1493550"/>
          </a:xfrm>
        </p:spPr>
        <p:txBody>
          <a:bodyPr/>
          <a:lstStyle/>
          <a:p>
            <a:pPr algn="ctr"/>
            <a:r>
              <a:rPr lang="fr-CA" dirty="0"/>
              <a:t>D’autres façons d’apporter son soutien</a:t>
            </a:r>
          </a:p>
        </p:txBody>
      </p:sp>
      <p:sp>
        <p:nvSpPr>
          <p:cNvPr id="10" name="Text Placeholder 4">
            <a:extLst>
              <a:ext uri="{FF2B5EF4-FFF2-40B4-BE49-F238E27FC236}">
                <a16:creationId xmlns:a16="http://schemas.microsoft.com/office/drawing/2014/main" id="{6D12F6F8-FC8C-BE4D-9834-8AA2675CDF0F}"/>
              </a:ext>
            </a:extLst>
          </p:cNvPr>
          <p:cNvSpPr txBox="1">
            <a:spLocks/>
          </p:cNvSpPr>
          <p:nvPr/>
        </p:nvSpPr>
        <p:spPr>
          <a:xfrm>
            <a:off x="1078883" y="2814871"/>
            <a:ext cx="2581381" cy="775127"/>
          </a:xfrm>
          <a:prstGeom prst="rect">
            <a:avLst/>
          </a:prstGeom>
        </p:spPr>
        <p:txBody>
          <a:bodyPr vert="horz" lIns="0" tIns="0" rIns="0" bIns="0" rtlCol="0">
            <a:normAutofit fontScale="92500" lnSpcReduction="20000"/>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Aft>
                <a:spcPts val="1800"/>
              </a:spcAft>
              <a:buNone/>
            </a:pPr>
            <a:r>
              <a:rPr lang="fr-CA" sz="2400" b="1" dirty="0">
                <a:latin typeface="Arial" panose="020B0604020202020204" pitchFamily="34" charset="0"/>
                <a:cs typeface="Arial" panose="020B0604020202020204" pitchFamily="34" charset="0"/>
              </a:rPr>
              <a:t>La Boutique Coquelicot</a:t>
            </a:r>
          </a:p>
        </p:txBody>
      </p:sp>
      <p:pic>
        <p:nvPicPr>
          <p:cNvPr id="11" name="Picture 10">
            <a:extLst>
              <a:ext uri="{FF2B5EF4-FFF2-40B4-BE49-F238E27FC236}">
                <a16:creationId xmlns:a16="http://schemas.microsoft.com/office/drawing/2014/main" id="{142CD9BA-2D03-F443-9BAB-08D913109B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8883" y="3633442"/>
            <a:ext cx="1160836" cy="1160836"/>
          </a:xfrm>
          <a:prstGeom prst="rect">
            <a:avLst/>
          </a:prstGeom>
        </p:spPr>
      </p:pic>
      <p:pic>
        <p:nvPicPr>
          <p:cNvPr id="12" name="Picture 11">
            <a:extLst>
              <a:ext uri="{FF2B5EF4-FFF2-40B4-BE49-F238E27FC236}">
                <a16:creationId xmlns:a16="http://schemas.microsoft.com/office/drawing/2014/main" id="{A8CA6727-3620-6743-9166-9F23ACE758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02820" y="3633442"/>
            <a:ext cx="1160836" cy="1160836"/>
          </a:xfrm>
          <a:prstGeom prst="rect">
            <a:avLst/>
          </a:prstGeom>
        </p:spPr>
      </p:pic>
      <p:sp>
        <p:nvSpPr>
          <p:cNvPr id="17" name="Text Placeholder 4">
            <a:extLst>
              <a:ext uri="{FF2B5EF4-FFF2-40B4-BE49-F238E27FC236}">
                <a16:creationId xmlns:a16="http://schemas.microsoft.com/office/drawing/2014/main" id="{6FE56B61-B3B0-7948-B030-9E1B42BF1918}"/>
              </a:ext>
            </a:extLst>
          </p:cNvPr>
          <p:cNvSpPr txBox="1">
            <a:spLocks/>
          </p:cNvSpPr>
          <p:nvPr/>
        </p:nvSpPr>
        <p:spPr>
          <a:xfrm>
            <a:off x="3959606" y="2771427"/>
            <a:ext cx="4948174" cy="1442433"/>
          </a:xfrm>
          <a:prstGeom prst="rect">
            <a:avLst/>
          </a:prstGeom>
        </p:spPr>
        <p:txBody>
          <a:bodyPr vert="horz" lIns="0" tIns="0" rIns="0" bIns="0" rtlCol="0">
            <a:norm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Aft>
                <a:spcPts val="1800"/>
              </a:spcAft>
              <a:buNone/>
            </a:pPr>
            <a:r>
              <a:rPr lang="fr-CA" sz="2400" b="1" dirty="0">
                <a:latin typeface="Arial" panose="020B0604020202020204" pitchFamily="34" charset="0"/>
                <a:cs typeface="Arial" panose="020B0604020202020204" pitchFamily="34" charset="0"/>
              </a:rPr>
              <a:t>La Fondation nationale Légion</a:t>
            </a:r>
          </a:p>
        </p:txBody>
      </p:sp>
      <p:sp>
        <p:nvSpPr>
          <p:cNvPr id="15" name="Text Placeholder 34">
            <a:extLst>
              <a:ext uri="{FF2B5EF4-FFF2-40B4-BE49-F238E27FC236}">
                <a16:creationId xmlns:a16="http://schemas.microsoft.com/office/drawing/2014/main" id="{A87244D9-1DC9-534B-9707-E44AD2DFC8EC}"/>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APERÇU</a:t>
            </a:r>
          </a:p>
        </p:txBody>
      </p:sp>
      <p:pic>
        <p:nvPicPr>
          <p:cNvPr id="16" name="Picture 15">
            <a:extLst>
              <a:ext uri="{FF2B5EF4-FFF2-40B4-BE49-F238E27FC236}">
                <a16:creationId xmlns:a16="http://schemas.microsoft.com/office/drawing/2014/main" id="{34FDE51A-6C8A-E54C-B6A7-D0390E0187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49144" y="3412604"/>
            <a:ext cx="4569097" cy="1602511"/>
          </a:xfrm>
          <a:prstGeom prst="rect">
            <a:avLst/>
          </a:prstGeom>
        </p:spPr>
      </p:pic>
    </p:spTree>
    <p:extLst>
      <p:ext uri="{BB962C8B-B14F-4D97-AF65-F5344CB8AC3E}">
        <p14:creationId xmlns:p14="http://schemas.microsoft.com/office/powerpoint/2010/main" val="2396623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943274-DF82-9C4B-88D7-5CCDE98DF225}"/>
              </a:ext>
            </a:extLst>
          </p:cNvPr>
          <p:cNvSpPr/>
          <p:nvPr/>
        </p:nvSpPr>
        <p:spPr>
          <a:xfrm>
            <a:off x="0" y="562951"/>
            <a:ext cx="12192000" cy="6858001"/>
          </a:xfrm>
          <a:prstGeom prst="rect">
            <a:avLst/>
          </a:prstGeom>
          <a:solidFill>
            <a:srgbClr val="E31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A180F2A-7CFF-0F4A-A13A-93563E9C3ACF}"/>
              </a:ext>
            </a:extLst>
          </p:cNvPr>
          <p:cNvSpPr txBox="1"/>
          <p:nvPr/>
        </p:nvSpPr>
        <p:spPr>
          <a:xfrm>
            <a:off x="940463" y="5723663"/>
            <a:ext cx="1547814" cy="307777"/>
          </a:xfrm>
          <a:prstGeom prst="rect">
            <a:avLst/>
          </a:prstGeom>
          <a:noFill/>
        </p:spPr>
        <p:txBody>
          <a:bodyPr wrap="square" rtlCol="0">
            <a:spAutoFit/>
          </a:bodyPr>
          <a:lstStyle/>
          <a:p>
            <a:r>
              <a:rPr lang="en-US" sz="1400" b="1" dirty="0">
                <a:solidFill>
                  <a:schemeClr val="bg1"/>
                </a:solidFill>
                <a:latin typeface="Arial Black" panose="020B0604020202020204" pitchFamily="34" charset="0"/>
                <a:cs typeface="Arial Black" panose="020B0604020202020204" pitchFamily="34" charset="0"/>
              </a:rPr>
              <a:t>Legion.ca</a:t>
            </a:r>
          </a:p>
        </p:txBody>
      </p:sp>
      <p:pic>
        <p:nvPicPr>
          <p:cNvPr id="8" name="Picture 7">
            <a:extLst>
              <a:ext uri="{FF2B5EF4-FFF2-40B4-BE49-F238E27FC236}">
                <a16:creationId xmlns:a16="http://schemas.microsoft.com/office/drawing/2014/main" id="{3B2C3DAB-6E4F-C440-A8B6-0728CAE9A8D5}"/>
              </a:ext>
            </a:extLst>
          </p:cNvPr>
          <p:cNvPicPr>
            <a:picLocks noChangeAspect="1"/>
          </p:cNvPicPr>
          <p:nvPr/>
        </p:nvPicPr>
        <p:blipFill>
          <a:blip r:embed="rId3"/>
          <a:stretch>
            <a:fillRect/>
          </a:stretch>
        </p:blipFill>
        <p:spPr>
          <a:xfrm>
            <a:off x="921858" y="2404383"/>
            <a:ext cx="3875933" cy="1357040"/>
          </a:xfrm>
          <a:prstGeom prst="rect">
            <a:avLst/>
          </a:prstGeom>
        </p:spPr>
      </p:pic>
      <p:sp>
        <p:nvSpPr>
          <p:cNvPr id="9" name="TextBox 8">
            <a:extLst>
              <a:ext uri="{FF2B5EF4-FFF2-40B4-BE49-F238E27FC236}">
                <a16:creationId xmlns:a16="http://schemas.microsoft.com/office/drawing/2014/main" id="{5D0702B4-F283-DA48-A61A-AA0587A15F98}"/>
              </a:ext>
            </a:extLst>
          </p:cNvPr>
          <p:cNvSpPr txBox="1"/>
          <p:nvPr/>
        </p:nvSpPr>
        <p:spPr>
          <a:xfrm>
            <a:off x="921859" y="3991952"/>
            <a:ext cx="5066192" cy="461665"/>
          </a:xfrm>
          <a:prstGeom prst="rect">
            <a:avLst/>
          </a:prstGeom>
          <a:noFill/>
        </p:spPr>
        <p:txBody>
          <a:bodyPr wrap="square" rtlCol="0">
            <a:spAutoFit/>
          </a:bodyPr>
          <a:lstStyle/>
          <a:p>
            <a:r>
              <a:rPr lang="fr-CA" sz="2400" dirty="0">
                <a:solidFill>
                  <a:schemeClr val="bg1"/>
                </a:solidFill>
              </a:rPr>
              <a:t>Notre devoir … honorer les vétérans</a:t>
            </a:r>
            <a:r>
              <a:rPr lang="en-US" sz="2400" dirty="0">
                <a:solidFill>
                  <a:schemeClr val="bg1"/>
                </a:solidFill>
              </a:rPr>
              <a:t> </a:t>
            </a:r>
            <a:endParaRPr lang="en-CA" sz="24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5373860-ECE5-444D-A804-2FB41D0C34B7}"/>
              </a:ext>
            </a:extLst>
          </p:cNvPr>
          <p:cNvSpPr txBox="1"/>
          <p:nvPr/>
        </p:nvSpPr>
        <p:spPr>
          <a:xfrm>
            <a:off x="92477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2019-06-13</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11" name="TextBox 10">
            <a:extLst>
              <a:ext uri="{FF2B5EF4-FFF2-40B4-BE49-F238E27FC236}">
                <a16:creationId xmlns:a16="http://schemas.microsoft.com/office/drawing/2014/main" id="{C3FB6AED-39BA-6641-BDB3-58084F96E9DD}"/>
              </a:ext>
            </a:extLst>
          </p:cNvPr>
          <p:cNvSpPr txBox="1"/>
          <p:nvPr/>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455595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1A820-27CF-D246-8E1E-8C3B1FC361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2404" y="4002825"/>
            <a:ext cx="1511111" cy="1970289"/>
          </a:xfrm>
          <a:prstGeom prst="rect">
            <a:avLst/>
          </a:prstGeom>
        </p:spPr>
      </p:pic>
      <p:pic>
        <p:nvPicPr>
          <p:cNvPr id="7" name="Picture 6">
            <a:extLst>
              <a:ext uri="{FF2B5EF4-FFF2-40B4-BE49-F238E27FC236}">
                <a16:creationId xmlns:a16="http://schemas.microsoft.com/office/drawing/2014/main" id="{DB502DA0-FEE2-2B48-8B17-08BD6C350A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636" y="4002825"/>
            <a:ext cx="1666698" cy="1919481"/>
          </a:xfrm>
          <a:prstGeom prst="rect">
            <a:avLst/>
          </a:prstGeom>
        </p:spPr>
      </p:pic>
      <p:pic>
        <p:nvPicPr>
          <p:cNvPr id="8" name="Picture 7">
            <a:extLst>
              <a:ext uri="{FF2B5EF4-FFF2-40B4-BE49-F238E27FC236}">
                <a16:creationId xmlns:a16="http://schemas.microsoft.com/office/drawing/2014/main" id="{34CB73EA-7718-184C-9C13-FE55B5ADBA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43927" y="2370236"/>
            <a:ext cx="2392424" cy="3552070"/>
          </a:xfrm>
          <a:prstGeom prst="rect">
            <a:avLst/>
          </a:prstGeom>
        </p:spPr>
      </p:pic>
      <p:sp>
        <p:nvSpPr>
          <p:cNvPr id="2" name="Text Placeholder 1">
            <a:extLst>
              <a:ext uri="{FF2B5EF4-FFF2-40B4-BE49-F238E27FC236}">
                <a16:creationId xmlns:a16="http://schemas.microsoft.com/office/drawing/2014/main" id="{D7E632FA-71A9-A24C-9EE8-4111485EF8E1}"/>
              </a:ext>
            </a:extLst>
          </p:cNvPr>
          <p:cNvSpPr>
            <a:spLocks noGrp="1"/>
          </p:cNvSpPr>
          <p:nvPr>
            <p:ph type="body" sz="quarter" idx="11"/>
          </p:nvPr>
        </p:nvSpPr>
        <p:spPr>
          <a:xfrm>
            <a:off x="1078883" y="1645465"/>
            <a:ext cx="7757468" cy="1303843"/>
          </a:xfrm>
        </p:spPr>
        <p:txBody>
          <a:bodyPr/>
          <a:lstStyle/>
          <a:p>
            <a:r>
              <a:rPr lang="fr-CA" sz="4400" dirty="0"/>
              <a:t>La Légion royale canadienne</a:t>
            </a:r>
            <a:endParaRPr lang="fr-CA" dirty="0"/>
          </a:p>
        </p:txBody>
      </p:sp>
      <p:sp>
        <p:nvSpPr>
          <p:cNvPr id="4" name="Text Placeholder 3">
            <a:extLst>
              <a:ext uri="{FF2B5EF4-FFF2-40B4-BE49-F238E27FC236}">
                <a16:creationId xmlns:a16="http://schemas.microsoft.com/office/drawing/2014/main" id="{75680624-BC1D-E24F-B789-755E5EE4A546}"/>
              </a:ext>
            </a:extLst>
          </p:cNvPr>
          <p:cNvSpPr>
            <a:spLocks noGrp="1"/>
          </p:cNvSpPr>
          <p:nvPr>
            <p:ph type="body" sz="quarter" idx="13"/>
          </p:nvPr>
        </p:nvSpPr>
        <p:spPr>
          <a:xfrm>
            <a:off x="1079246" y="2527285"/>
            <a:ext cx="5757390" cy="2503681"/>
          </a:xfrm>
        </p:spPr>
        <p:txBody>
          <a:bodyPr/>
          <a:lstStyle/>
          <a:p>
            <a:pPr marL="0" indent="0">
              <a:lnSpc>
                <a:spcPts val="2160"/>
              </a:lnSpc>
              <a:buNone/>
            </a:pPr>
            <a:r>
              <a:rPr lang="fr-CA" dirty="0">
                <a:latin typeface="Arial" panose="020B0604020202020204" pitchFamily="34" charset="0"/>
                <a:cs typeface="Arial" panose="020B0604020202020204" pitchFamily="34" charset="0"/>
              </a:rPr>
              <a:t>Notre </a:t>
            </a:r>
            <a:r>
              <a:rPr lang="fr-CA" b="1" dirty="0">
                <a:solidFill>
                  <a:srgbClr val="FF0000"/>
                </a:solidFill>
                <a:latin typeface="Arial" panose="020B0604020202020204" pitchFamily="34" charset="0"/>
                <a:cs typeface="Arial" panose="020B0604020202020204" pitchFamily="34" charset="0"/>
              </a:rPr>
              <a:t>mission</a:t>
            </a:r>
            <a:r>
              <a:rPr lang="fr-CA" dirty="0">
                <a:latin typeface="Arial" panose="020B0604020202020204" pitchFamily="34" charset="0"/>
                <a:cs typeface="Arial" panose="020B0604020202020204" pitchFamily="34" charset="0"/>
              </a:rPr>
              <a:t> est de servir les vétérans, y compris les militaires en service et les membres de la GRC, ainsi que leurs familles, de promouvoir le Souvenir, et de servir nos collectivités et notre pays</a:t>
            </a:r>
            <a:r>
              <a:rPr lang="en-CA" dirty="0">
                <a:latin typeface="Arial" panose="020B0604020202020204" pitchFamily="34" charset="0"/>
                <a:cs typeface="Arial" panose="020B0604020202020204" pitchFamily="34" charset="0"/>
              </a:rPr>
              <a:t>.</a:t>
            </a:r>
          </a:p>
        </p:txBody>
      </p:sp>
      <p:sp>
        <p:nvSpPr>
          <p:cNvPr id="9" name="Text Placeholder 34">
            <a:extLst>
              <a:ext uri="{FF2B5EF4-FFF2-40B4-BE49-F238E27FC236}">
                <a16:creationId xmlns:a16="http://schemas.microsoft.com/office/drawing/2014/main" id="{588F07BE-0852-4C47-968D-FFF60E5FC156}"/>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p:txBody>
      </p:sp>
      <p:sp>
        <p:nvSpPr>
          <p:cNvPr id="3" name="TextBox 2"/>
          <p:cNvSpPr txBox="1"/>
          <p:nvPr/>
        </p:nvSpPr>
        <p:spPr>
          <a:xfrm>
            <a:off x="1596571" y="6560457"/>
            <a:ext cx="184731" cy="369332"/>
          </a:xfrm>
          <a:prstGeom prst="rect">
            <a:avLst/>
          </a:prstGeom>
          <a:noFill/>
        </p:spPr>
        <p:txBody>
          <a:bodyPr wrap="none" rtlCol="0">
            <a:spAutoFit/>
          </a:bodyPr>
          <a:lstStyle/>
          <a:p>
            <a:endParaRPr lang="fr-CA" dirty="0"/>
          </a:p>
        </p:txBody>
      </p:sp>
    </p:spTree>
    <p:extLst>
      <p:ext uri="{BB962C8B-B14F-4D97-AF65-F5344CB8AC3E}">
        <p14:creationId xmlns:p14="http://schemas.microsoft.com/office/powerpoint/2010/main" val="2616026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402E60-F66F-624B-82EB-008A6FD4CE93}"/>
              </a:ext>
            </a:extLst>
          </p:cNvPr>
          <p:cNvSpPr>
            <a:spLocks noGrp="1"/>
          </p:cNvSpPr>
          <p:nvPr>
            <p:ph type="body" sz="quarter" idx="11"/>
          </p:nvPr>
        </p:nvSpPr>
        <p:spPr>
          <a:xfrm>
            <a:off x="1078883" y="1235556"/>
            <a:ext cx="6003789" cy="791983"/>
          </a:xfrm>
        </p:spPr>
        <p:txBody>
          <a:bodyPr/>
          <a:lstStyle/>
          <a:p>
            <a:r>
              <a:rPr lang="fr-CA" dirty="0"/>
              <a:t>Qui sommes-nous ?</a:t>
            </a:r>
          </a:p>
        </p:txBody>
      </p:sp>
      <p:sp>
        <p:nvSpPr>
          <p:cNvPr id="4" name="Text Placeholder 3">
            <a:extLst>
              <a:ext uri="{FF2B5EF4-FFF2-40B4-BE49-F238E27FC236}">
                <a16:creationId xmlns:a16="http://schemas.microsoft.com/office/drawing/2014/main" id="{90FFB67A-6851-5348-A206-07CB35DE66DE}"/>
              </a:ext>
            </a:extLst>
          </p:cNvPr>
          <p:cNvSpPr>
            <a:spLocks noGrp="1"/>
          </p:cNvSpPr>
          <p:nvPr>
            <p:ph type="body" sz="quarter" idx="12"/>
          </p:nvPr>
        </p:nvSpPr>
        <p:spPr>
          <a:xfrm>
            <a:off x="1079246" y="1919120"/>
            <a:ext cx="6003426" cy="507483"/>
          </a:xfrm>
        </p:spPr>
        <p:txBody>
          <a:bodyPr/>
          <a:lstStyle/>
          <a:p>
            <a:r>
              <a:rPr lang="fr-CA" dirty="0"/>
              <a:t>Direction</a:t>
            </a:r>
            <a:r>
              <a:rPr lang="fr-CA" dirty="0">
                <a:solidFill>
                  <a:srgbClr val="FF0000"/>
                </a:solidFill>
              </a:rPr>
              <a:t> nationale</a:t>
            </a:r>
            <a:endParaRPr lang="fr-CA" dirty="0"/>
          </a:p>
        </p:txBody>
      </p:sp>
      <p:sp>
        <p:nvSpPr>
          <p:cNvPr id="9" name="Text Placeholder 28">
            <a:extLst>
              <a:ext uri="{FF2B5EF4-FFF2-40B4-BE49-F238E27FC236}">
                <a16:creationId xmlns:a16="http://schemas.microsoft.com/office/drawing/2014/main" id="{D027194C-C5F1-B24E-A774-DF4DA57F58B8}"/>
              </a:ext>
            </a:extLst>
          </p:cNvPr>
          <p:cNvSpPr>
            <a:spLocks noGrp="1"/>
          </p:cNvSpPr>
          <p:nvPr>
            <p:ph type="body" sz="quarter" idx="13" hasCustomPrompt="1"/>
          </p:nvPr>
        </p:nvSpPr>
        <p:spPr>
          <a:xfrm>
            <a:off x="1079246" y="2348969"/>
            <a:ext cx="6003426" cy="379559"/>
          </a:xfrm>
        </p:spPr>
        <p:txBody>
          <a:bodyPr lIns="0" tIns="0" rIns="0" bIns="0">
            <a:norm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r>
              <a:rPr lang="fr-CA" dirty="0">
                <a:latin typeface="Arial" panose="020B0604020202020204" pitchFamily="34" charset="0"/>
                <a:cs typeface="Arial" panose="020B0604020202020204" pitchFamily="34" charset="0"/>
              </a:rPr>
              <a:t>Siège national — Ottawa</a:t>
            </a:r>
          </a:p>
        </p:txBody>
      </p:sp>
      <p:sp>
        <p:nvSpPr>
          <p:cNvPr id="10" name="Text Placeholder 28">
            <a:extLst>
              <a:ext uri="{FF2B5EF4-FFF2-40B4-BE49-F238E27FC236}">
                <a16:creationId xmlns:a16="http://schemas.microsoft.com/office/drawing/2014/main" id="{B9BD4403-AFD9-D54B-8295-5462E5A8D1FF}"/>
              </a:ext>
            </a:extLst>
          </p:cNvPr>
          <p:cNvSpPr txBox="1">
            <a:spLocks/>
          </p:cNvSpPr>
          <p:nvPr/>
        </p:nvSpPr>
        <p:spPr>
          <a:xfrm>
            <a:off x="1079246" y="3349630"/>
            <a:ext cx="6003426" cy="2811565"/>
          </a:xfrm>
          <a:prstGeom prst="rect">
            <a:avLst/>
          </a:prstGeom>
        </p:spPr>
        <p:txBody>
          <a:bodyPr vert="horz" lIns="0" tIns="0" rIns="0" bIns="0" rtlCol="0">
            <a:norm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latin typeface="Arial" panose="020B0604020202020204" pitchFamily="34" charset="0"/>
                <a:cs typeface="Arial" panose="020B0604020202020204" pitchFamily="34" charset="0"/>
              </a:rPr>
              <a:t>Toutes les provinces et tous les territoires</a:t>
            </a:r>
          </a:p>
          <a:p>
            <a:r>
              <a:rPr lang="fr-CA" dirty="0">
                <a:latin typeface="Arial" panose="020B0604020202020204" pitchFamily="34" charset="0"/>
                <a:cs typeface="Arial" panose="020B0604020202020204" pitchFamily="34" charset="0"/>
              </a:rPr>
              <a:t>Quelques régions combinées</a:t>
            </a:r>
          </a:p>
          <a:p>
            <a:pPr lvl="1"/>
            <a:r>
              <a:rPr lang="fr-CA" dirty="0">
                <a:latin typeface="Arial" panose="020B0604020202020204" pitchFamily="34" charset="0"/>
                <a:cs typeface="Arial" panose="020B0604020202020204" pitchFamily="34" charset="0"/>
              </a:rPr>
              <a:t>Colombie-Britannique et Yukon</a:t>
            </a:r>
          </a:p>
          <a:p>
            <a:pPr lvl="1"/>
            <a:r>
              <a:rPr lang="fr-CA" dirty="0">
                <a:latin typeface="Arial" panose="020B0604020202020204" pitchFamily="34" charset="0"/>
                <a:cs typeface="Arial" panose="020B0604020202020204" pitchFamily="34" charset="0"/>
              </a:rPr>
              <a:t>Alberta et Territoires du Nord-Ouest</a:t>
            </a:r>
          </a:p>
          <a:p>
            <a:pPr lvl="1"/>
            <a:r>
              <a:rPr lang="fr-CA" dirty="0">
                <a:latin typeface="Arial" panose="020B0604020202020204" pitchFamily="34" charset="0"/>
                <a:cs typeface="Arial" panose="020B0604020202020204" pitchFamily="34" charset="0"/>
              </a:rPr>
              <a:t>Manitoba &amp; Nord-Ouest de l’Ontario</a:t>
            </a:r>
          </a:p>
          <a:p>
            <a:pPr lvl="1"/>
            <a:r>
              <a:rPr lang="fr-CA" dirty="0">
                <a:latin typeface="Arial" panose="020B0604020202020204" pitchFamily="34" charset="0"/>
                <a:cs typeface="Arial" panose="020B0604020202020204" pitchFamily="34" charset="0"/>
              </a:rPr>
              <a:t>Nouvelle-Écosse et Nunavut</a:t>
            </a:r>
          </a:p>
        </p:txBody>
      </p:sp>
      <p:sp>
        <p:nvSpPr>
          <p:cNvPr id="11" name="Text Placeholder 3">
            <a:extLst>
              <a:ext uri="{FF2B5EF4-FFF2-40B4-BE49-F238E27FC236}">
                <a16:creationId xmlns:a16="http://schemas.microsoft.com/office/drawing/2014/main" id="{A786FA57-23C0-324A-B2E4-F533F8A0363B}"/>
              </a:ext>
            </a:extLst>
          </p:cNvPr>
          <p:cNvSpPr txBox="1">
            <a:spLocks/>
          </p:cNvSpPr>
          <p:nvPr/>
        </p:nvSpPr>
        <p:spPr>
          <a:xfrm>
            <a:off x="1079246" y="2842147"/>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10 directions </a:t>
            </a:r>
            <a:r>
              <a:rPr lang="fr-CA" dirty="0">
                <a:solidFill>
                  <a:srgbClr val="FF0000"/>
                </a:solidFill>
              </a:rPr>
              <a:t>provinciales</a:t>
            </a:r>
            <a:endParaRPr lang="fr-CA" dirty="0"/>
          </a:p>
        </p:txBody>
      </p:sp>
      <p:sp>
        <p:nvSpPr>
          <p:cNvPr id="12" name="Text Placeholder 3">
            <a:extLst>
              <a:ext uri="{FF2B5EF4-FFF2-40B4-BE49-F238E27FC236}">
                <a16:creationId xmlns:a16="http://schemas.microsoft.com/office/drawing/2014/main" id="{F3855E5C-E37D-644C-95CD-466DEE34E3FB}"/>
              </a:ext>
            </a:extLst>
          </p:cNvPr>
          <p:cNvSpPr txBox="1">
            <a:spLocks/>
          </p:cNvSpPr>
          <p:nvPr/>
        </p:nvSpPr>
        <p:spPr>
          <a:xfrm>
            <a:off x="6880584" y="4825872"/>
            <a:ext cx="4009089" cy="140239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CA" dirty="0"/>
              <a:t>1,350 filiales, </a:t>
            </a:r>
            <a:br>
              <a:rPr lang="fr-CA" dirty="0"/>
            </a:br>
            <a:r>
              <a:rPr lang="fr-CA" dirty="0"/>
              <a:t>250 000 membres</a:t>
            </a:r>
          </a:p>
          <a:p>
            <a:pPr algn="ctr"/>
            <a:r>
              <a:rPr lang="fr-CA" dirty="0"/>
              <a:t>Des milliers de bénévoles</a:t>
            </a:r>
          </a:p>
        </p:txBody>
      </p:sp>
      <p:pic>
        <p:nvPicPr>
          <p:cNvPr id="13" name="Picture 12">
            <a:extLst>
              <a:ext uri="{FF2B5EF4-FFF2-40B4-BE49-F238E27FC236}">
                <a16:creationId xmlns:a16="http://schemas.microsoft.com/office/drawing/2014/main" id="{280A19A4-0D23-BD49-B156-68210F64B8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7709" y="906005"/>
            <a:ext cx="1272160" cy="1888796"/>
          </a:xfrm>
          <a:prstGeom prst="rect">
            <a:avLst/>
          </a:prstGeom>
        </p:spPr>
      </p:pic>
      <p:sp>
        <p:nvSpPr>
          <p:cNvPr id="14" name="Text Placeholder 34">
            <a:extLst>
              <a:ext uri="{FF2B5EF4-FFF2-40B4-BE49-F238E27FC236}">
                <a16:creationId xmlns:a16="http://schemas.microsoft.com/office/drawing/2014/main" id="{19E3AA36-9676-D540-9DF8-FC2BE27C36FE}"/>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p:txBody>
      </p:sp>
      <p:pic>
        <p:nvPicPr>
          <p:cNvPr id="5" name="Picture 4" descr="A picture containing text, clipart&#10;&#10;Description automatically generated">
            <a:extLst>
              <a:ext uri="{FF2B5EF4-FFF2-40B4-BE49-F238E27FC236}">
                <a16:creationId xmlns:a16="http://schemas.microsoft.com/office/drawing/2014/main" id="{1115A5C5-8811-4BA4-8EA0-AFF9A001487A}"/>
              </a:ext>
            </a:extLst>
          </p:cNvPr>
          <p:cNvPicPr>
            <a:picLocks noChangeAspect="1"/>
          </p:cNvPicPr>
          <p:nvPr/>
        </p:nvPicPr>
        <p:blipFill>
          <a:blip r:embed="rId4"/>
          <a:stretch>
            <a:fillRect/>
          </a:stretch>
        </p:blipFill>
        <p:spPr>
          <a:xfrm>
            <a:off x="7082672" y="3066568"/>
            <a:ext cx="4009090" cy="1402399"/>
          </a:xfrm>
          <a:prstGeom prst="rect">
            <a:avLst/>
          </a:prstGeom>
        </p:spPr>
      </p:pic>
    </p:spTree>
    <p:extLst>
      <p:ext uri="{BB962C8B-B14F-4D97-AF65-F5344CB8AC3E}">
        <p14:creationId xmlns:p14="http://schemas.microsoft.com/office/powerpoint/2010/main" val="719319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08128F-13B2-7248-9828-4B22725A871F}"/>
              </a:ext>
            </a:extLst>
          </p:cNvPr>
          <p:cNvSpPr>
            <a:spLocks noGrp="1"/>
          </p:cNvSpPr>
          <p:nvPr>
            <p:ph type="body" sz="quarter" idx="11"/>
          </p:nvPr>
        </p:nvSpPr>
        <p:spPr>
          <a:xfrm>
            <a:off x="1078883" y="1439761"/>
            <a:ext cx="6003789" cy="598488"/>
          </a:xfrm>
        </p:spPr>
        <p:txBody>
          <a:bodyPr/>
          <a:lstStyle/>
          <a:p>
            <a:r>
              <a:rPr lang="fr-CA" dirty="0"/>
              <a:t>Notre histoire</a:t>
            </a:r>
          </a:p>
        </p:txBody>
      </p:sp>
      <p:sp>
        <p:nvSpPr>
          <p:cNvPr id="4" name="Text Placeholder 3">
            <a:extLst>
              <a:ext uri="{FF2B5EF4-FFF2-40B4-BE49-F238E27FC236}">
                <a16:creationId xmlns:a16="http://schemas.microsoft.com/office/drawing/2014/main" id="{DB1D1118-C885-5C4A-913D-D8282152D797}"/>
              </a:ext>
            </a:extLst>
          </p:cNvPr>
          <p:cNvSpPr>
            <a:spLocks noGrp="1"/>
          </p:cNvSpPr>
          <p:nvPr>
            <p:ph type="body" sz="quarter" idx="12"/>
          </p:nvPr>
        </p:nvSpPr>
        <p:spPr>
          <a:xfrm>
            <a:off x="1094100" y="2124231"/>
            <a:ext cx="6003426" cy="788352"/>
          </a:xfrm>
        </p:spPr>
        <p:txBody>
          <a:bodyPr/>
          <a:lstStyle/>
          <a:p>
            <a:r>
              <a:rPr lang="fr-CA" i="1" dirty="0">
                <a:solidFill>
                  <a:srgbClr val="FF0000"/>
                </a:solidFill>
              </a:rPr>
              <a:t>Winnipeg 1925</a:t>
            </a:r>
          </a:p>
        </p:txBody>
      </p:sp>
      <p:sp>
        <p:nvSpPr>
          <p:cNvPr id="5" name="Text Placeholder 4">
            <a:extLst>
              <a:ext uri="{FF2B5EF4-FFF2-40B4-BE49-F238E27FC236}">
                <a16:creationId xmlns:a16="http://schemas.microsoft.com/office/drawing/2014/main" id="{BE30C6F5-766B-7A4B-964C-AB52A250861E}"/>
              </a:ext>
            </a:extLst>
          </p:cNvPr>
          <p:cNvSpPr>
            <a:spLocks noGrp="1"/>
          </p:cNvSpPr>
          <p:nvPr>
            <p:ph type="body" sz="quarter" idx="13"/>
          </p:nvPr>
        </p:nvSpPr>
        <p:spPr>
          <a:xfrm>
            <a:off x="1079245" y="2529788"/>
            <a:ext cx="6417109" cy="397907"/>
          </a:xfrm>
        </p:spPr>
        <p:txBody>
          <a:bodyPr/>
          <a:lstStyle/>
          <a:p>
            <a:pPr marL="0" indent="0">
              <a:buNone/>
            </a:pPr>
            <a:r>
              <a:rPr lang="fr-CA" dirty="0">
                <a:latin typeface="Arial" panose="020B0604020202020204" pitchFamily="34" charset="0"/>
                <a:cs typeface="Arial" panose="020B0604020202020204" pitchFamily="34" charset="0"/>
              </a:rPr>
              <a:t>« The Canadian </a:t>
            </a:r>
            <a:r>
              <a:rPr lang="fr-CA" dirty="0" err="1">
                <a:latin typeface="Arial" panose="020B0604020202020204" pitchFamily="34" charset="0"/>
                <a:cs typeface="Arial" panose="020B0604020202020204" pitchFamily="34" charset="0"/>
              </a:rPr>
              <a:t>Legion</a:t>
            </a:r>
            <a:r>
              <a:rPr lang="fr-CA" dirty="0">
                <a:latin typeface="Arial" panose="020B0604020202020204" pitchFamily="34" charset="0"/>
                <a:cs typeface="Arial" panose="020B0604020202020204" pitchFamily="34" charset="0"/>
              </a:rPr>
              <a:t> of the British Empire Services League »</a:t>
            </a:r>
          </a:p>
          <a:p>
            <a:pPr marL="0" indent="0">
              <a:buNone/>
            </a:pPr>
            <a:endParaRPr lang="fr-CA"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DF15FD6-15E6-8B46-BE70-BF32B7FFFC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8061" y="3156011"/>
            <a:ext cx="3354552" cy="2630874"/>
          </a:xfrm>
          <a:prstGeom prst="rect">
            <a:avLst/>
          </a:prstGeom>
        </p:spPr>
      </p:pic>
      <p:pic>
        <p:nvPicPr>
          <p:cNvPr id="10" name="Picture 9">
            <a:extLst>
              <a:ext uri="{FF2B5EF4-FFF2-40B4-BE49-F238E27FC236}">
                <a16:creationId xmlns:a16="http://schemas.microsoft.com/office/drawing/2014/main" id="{1228CF64-3727-F141-A5C1-18B4214AB9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8060" y="1152266"/>
            <a:ext cx="3354553" cy="1907163"/>
          </a:xfrm>
          <a:prstGeom prst="rect">
            <a:avLst/>
          </a:prstGeom>
        </p:spPr>
      </p:pic>
      <p:sp>
        <p:nvSpPr>
          <p:cNvPr id="11" name="Text Placeholder 3">
            <a:extLst>
              <a:ext uri="{FF2B5EF4-FFF2-40B4-BE49-F238E27FC236}">
                <a16:creationId xmlns:a16="http://schemas.microsoft.com/office/drawing/2014/main" id="{9D6138C7-8F74-0F4F-9D35-69A65F771D8F}"/>
              </a:ext>
            </a:extLst>
          </p:cNvPr>
          <p:cNvSpPr txBox="1">
            <a:spLocks/>
          </p:cNvSpPr>
          <p:nvPr/>
        </p:nvSpPr>
        <p:spPr>
          <a:xfrm>
            <a:off x="1079246" y="3098875"/>
            <a:ext cx="6003426" cy="42150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i="1" dirty="0">
                <a:solidFill>
                  <a:srgbClr val="FF0000"/>
                </a:solidFill>
              </a:rPr>
              <a:t>Ottawa 1948</a:t>
            </a:r>
          </a:p>
        </p:txBody>
      </p:sp>
      <p:sp>
        <p:nvSpPr>
          <p:cNvPr id="12" name="Text Placeholder 4">
            <a:extLst>
              <a:ext uri="{FF2B5EF4-FFF2-40B4-BE49-F238E27FC236}">
                <a16:creationId xmlns:a16="http://schemas.microsoft.com/office/drawing/2014/main" id="{894DC440-5E12-5D43-8819-0AAFD2ECE077}"/>
              </a:ext>
            </a:extLst>
          </p:cNvPr>
          <p:cNvSpPr txBox="1">
            <a:spLocks/>
          </p:cNvSpPr>
          <p:nvPr/>
        </p:nvSpPr>
        <p:spPr>
          <a:xfrm>
            <a:off x="1097270" y="3428256"/>
            <a:ext cx="6417109" cy="397907"/>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40"/>
              </a:lnSpc>
              <a:buNone/>
            </a:pPr>
            <a:r>
              <a:rPr lang="fr-CA" dirty="0">
                <a:latin typeface="Arial" panose="020B0604020202020204" pitchFamily="34" charset="0"/>
                <a:cs typeface="Arial" panose="020B0604020202020204" pitchFamily="34" charset="0"/>
              </a:rPr>
              <a:t>Une loi du Parlement constitue la Légion en personne morale, la lettre patente (charte) ayant été créée en 1926</a:t>
            </a:r>
          </a:p>
        </p:txBody>
      </p:sp>
      <p:sp>
        <p:nvSpPr>
          <p:cNvPr id="13" name="Text Placeholder 3">
            <a:extLst>
              <a:ext uri="{FF2B5EF4-FFF2-40B4-BE49-F238E27FC236}">
                <a16:creationId xmlns:a16="http://schemas.microsoft.com/office/drawing/2014/main" id="{AF312E10-FD06-6A4E-9A11-12CED3B3AE32}"/>
              </a:ext>
            </a:extLst>
          </p:cNvPr>
          <p:cNvSpPr txBox="1">
            <a:spLocks/>
          </p:cNvSpPr>
          <p:nvPr/>
        </p:nvSpPr>
        <p:spPr>
          <a:xfrm>
            <a:off x="1079246" y="4070156"/>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i="1">
                <a:solidFill>
                  <a:srgbClr val="FF0000"/>
                </a:solidFill>
              </a:rPr>
              <a:t>Londres 1960</a:t>
            </a:r>
            <a:endParaRPr lang="fr-CA" i="1" dirty="0">
              <a:solidFill>
                <a:srgbClr val="FF0000"/>
              </a:solidFill>
            </a:endParaRPr>
          </a:p>
        </p:txBody>
      </p:sp>
      <p:sp>
        <p:nvSpPr>
          <p:cNvPr id="14" name="Text Placeholder 4">
            <a:extLst>
              <a:ext uri="{FF2B5EF4-FFF2-40B4-BE49-F238E27FC236}">
                <a16:creationId xmlns:a16="http://schemas.microsoft.com/office/drawing/2014/main" id="{64D737FB-69F0-3F44-92E3-7D148E6851DB}"/>
              </a:ext>
            </a:extLst>
          </p:cNvPr>
          <p:cNvSpPr txBox="1">
            <a:spLocks/>
          </p:cNvSpPr>
          <p:nvPr/>
        </p:nvSpPr>
        <p:spPr>
          <a:xfrm>
            <a:off x="1079245" y="4475713"/>
            <a:ext cx="6417109" cy="397907"/>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60"/>
              </a:lnSpc>
              <a:buNone/>
            </a:pPr>
            <a:r>
              <a:rPr lang="fr-CA" dirty="0">
                <a:latin typeface="Arial" panose="020B0604020202020204" pitchFamily="34" charset="0"/>
                <a:cs typeface="Arial" panose="020B0604020202020204" pitchFamily="34" charset="0"/>
              </a:rPr>
              <a:t>La reine Élisabeth II consent à l’utilisation du terme « royale »  - notre nom devient la Légion royale canadienne</a:t>
            </a:r>
          </a:p>
        </p:txBody>
      </p:sp>
      <p:sp>
        <p:nvSpPr>
          <p:cNvPr id="15" name="Text Placeholder 3">
            <a:extLst>
              <a:ext uri="{FF2B5EF4-FFF2-40B4-BE49-F238E27FC236}">
                <a16:creationId xmlns:a16="http://schemas.microsoft.com/office/drawing/2014/main" id="{93E692F6-A148-3946-8FC4-DDA7D26BE603}"/>
              </a:ext>
            </a:extLst>
          </p:cNvPr>
          <p:cNvSpPr txBox="1">
            <a:spLocks/>
          </p:cNvSpPr>
          <p:nvPr/>
        </p:nvSpPr>
        <p:spPr>
          <a:xfrm>
            <a:off x="1079246" y="5208521"/>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i="1" dirty="0">
                <a:solidFill>
                  <a:srgbClr val="FF0000"/>
                </a:solidFill>
              </a:rPr>
              <a:t>Ottawa 1961</a:t>
            </a:r>
          </a:p>
        </p:txBody>
      </p:sp>
      <p:sp>
        <p:nvSpPr>
          <p:cNvPr id="16" name="Text Placeholder 4">
            <a:extLst>
              <a:ext uri="{FF2B5EF4-FFF2-40B4-BE49-F238E27FC236}">
                <a16:creationId xmlns:a16="http://schemas.microsoft.com/office/drawing/2014/main" id="{5075B512-880C-764E-BC3B-06B366126730}"/>
              </a:ext>
            </a:extLst>
          </p:cNvPr>
          <p:cNvSpPr txBox="1">
            <a:spLocks/>
          </p:cNvSpPr>
          <p:nvPr/>
        </p:nvSpPr>
        <p:spPr>
          <a:xfrm>
            <a:off x="1079245" y="5614078"/>
            <a:ext cx="6417109" cy="397907"/>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dirty="0">
                <a:latin typeface="Arial" panose="020B0604020202020204" pitchFamily="34" charset="0"/>
                <a:cs typeface="Arial" panose="020B0604020202020204" pitchFamily="34" charset="0"/>
              </a:rPr>
              <a:t>Modification de la loi constitutive pour rendre le changement officiel</a:t>
            </a:r>
          </a:p>
        </p:txBody>
      </p:sp>
      <p:sp>
        <p:nvSpPr>
          <p:cNvPr id="17" name="Text Placeholder 34">
            <a:extLst>
              <a:ext uri="{FF2B5EF4-FFF2-40B4-BE49-F238E27FC236}">
                <a16:creationId xmlns:a16="http://schemas.microsoft.com/office/drawing/2014/main" id="{0ACD67A1-F391-1F45-91C7-356DDCEFFA6C}"/>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APERÇU</a:t>
            </a:r>
          </a:p>
        </p:txBody>
      </p:sp>
    </p:spTree>
    <p:extLst>
      <p:ext uri="{BB962C8B-B14F-4D97-AF65-F5344CB8AC3E}">
        <p14:creationId xmlns:p14="http://schemas.microsoft.com/office/powerpoint/2010/main" val="3224523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346E06-DBF6-AC44-B540-5C21EACBE2B1}"/>
              </a:ext>
            </a:extLst>
          </p:cNvPr>
          <p:cNvSpPr>
            <a:spLocks noGrp="1"/>
          </p:cNvSpPr>
          <p:nvPr>
            <p:ph type="body" sz="quarter" idx="11"/>
          </p:nvPr>
        </p:nvSpPr>
        <p:spPr>
          <a:xfrm>
            <a:off x="1078883" y="1698805"/>
            <a:ext cx="6003789" cy="845987"/>
          </a:xfrm>
        </p:spPr>
        <p:txBody>
          <a:bodyPr/>
          <a:lstStyle/>
          <a:p>
            <a:r>
              <a:rPr lang="en-US" dirty="0"/>
              <a:t>Le </a:t>
            </a:r>
            <a:r>
              <a:rPr lang="en-US" dirty="0" err="1">
                <a:solidFill>
                  <a:srgbClr val="E31837"/>
                </a:solidFill>
              </a:rPr>
              <a:t>coquelicot</a:t>
            </a:r>
            <a:r>
              <a:rPr lang="en-US" dirty="0">
                <a:solidFill>
                  <a:srgbClr val="E31837"/>
                </a:solidFill>
              </a:rPr>
              <a:t> </a:t>
            </a:r>
            <a:r>
              <a:rPr lang="en-US" dirty="0"/>
              <a:t>rouge</a:t>
            </a:r>
            <a:endParaRPr lang="en-US" dirty="0">
              <a:solidFill>
                <a:srgbClr val="FF0000"/>
              </a:solidFill>
            </a:endParaRPr>
          </a:p>
        </p:txBody>
      </p:sp>
      <p:sp>
        <p:nvSpPr>
          <p:cNvPr id="5" name="Text Placeholder 4">
            <a:extLst>
              <a:ext uri="{FF2B5EF4-FFF2-40B4-BE49-F238E27FC236}">
                <a16:creationId xmlns:a16="http://schemas.microsoft.com/office/drawing/2014/main" id="{B02DC207-5694-2249-957E-236029B0B161}"/>
              </a:ext>
            </a:extLst>
          </p:cNvPr>
          <p:cNvSpPr>
            <a:spLocks noGrp="1"/>
          </p:cNvSpPr>
          <p:nvPr>
            <p:ph type="body" sz="quarter" idx="13"/>
          </p:nvPr>
        </p:nvSpPr>
        <p:spPr>
          <a:xfrm>
            <a:off x="1079246" y="2655844"/>
            <a:ext cx="6003426" cy="3242932"/>
          </a:xfrm>
        </p:spPr>
        <p:txBody>
          <a:bodyPr>
            <a:noAutofit/>
          </a:bodyPr>
          <a:lstStyle/>
          <a:p>
            <a:r>
              <a:rPr lang="fr-CA" dirty="0">
                <a:latin typeface="Arial" panose="020B0604020202020204" pitchFamily="34" charset="0"/>
                <a:cs typeface="Arial" panose="020B0604020202020204" pitchFamily="34" charset="0"/>
              </a:rPr>
              <a:t>Le symbole officiel du Souvenir au Canada</a:t>
            </a:r>
          </a:p>
          <a:p>
            <a:r>
              <a:rPr lang="fr-CA" dirty="0">
                <a:latin typeface="Arial" panose="020B0604020202020204" pitchFamily="34" charset="0"/>
                <a:cs typeface="Arial" panose="020B0604020202020204" pitchFamily="34" charset="0"/>
              </a:rPr>
              <a:t>Est devenu biodégradable en 2022</a:t>
            </a:r>
          </a:p>
          <a:p>
            <a:r>
              <a:rPr lang="fr-CA" dirty="0">
                <a:latin typeface="Arial" panose="020B0604020202020204" pitchFamily="34" charset="0"/>
                <a:cs typeface="Arial" panose="020B0604020202020204" pitchFamily="34" charset="0"/>
              </a:rPr>
              <a:t>Responsabilité de la Légion de sauvegarder ce symbole sacré en vertu d’une loi du Parlement.</a:t>
            </a:r>
          </a:p>
          <a:p>
            <a:r>
              <a:rPr lang="fr-CA" dirty="0">
                <a:latin typeface="Arial" panose="020B0604020202020204" pitchFamily="34" charset="0"/>
                <a:cs typeface="Arial" panose="020B0604020202020204" pitchFamily="34" charset="0"/>
              </a:rPr>
              <a:t>La Légion royale canadienne se voit octroyer la marque déposée du coquelicot en 1948.</a:t>
            </a:r>
          </a:p>
          <a:p>
            <a:r>
              <a:rPr lang="fr-CA" dirty="0">
                <a:latin typeface="Arial" panose="020B0604020202020204" pitchFamily="34" charset="0"/>
                <a:cs typeface="Arial" panose="020B0604020202020204" pitchFamily="34" charset="0"/>
              </a:rPr>
              <a:t>Seule la Légion peut autoriser l’utilisation du symbole pour le Souvenir.</a:t>
            </a:r>
          </a:p>
        </p:txBody>
      </p:sp>
      <p:pic>
        <p:nvPicPr>
          <p:cNvPr id="9" name="Picture 8">
            <a:extLst>
              <a:ext uri="{FF2B5EF4-FFF2-40B4-BE49-F238E27FC236}">
                <a16:creationId xmlns:a16="http://schemas.microsoft.com/office/drawing/2014/main" id="{6015AE8F-A84B-DD4A-B517-D9A39C466F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8231" y="879038"/>
            <a:ext cx="3385707" cy="2257137"/>
          </a:xfrm>
          <a:prstGeom prst="rect">
            <a:avLst/>
          </a:prstGeom>
        </p:spPr>
      </p:pic>
      <p:sp>
        <p:nvSpPr>
          <p:cNvPr id="7" name="Text Placeholder 34">
            <a:extLst>
              <a:ext uri="{FF2B5EF4-FFF2-40B4-BE49-F238E27FC236}">
                <a16:creationId xmlns:a16="http://schemas.microsoft.com/office/drawing/2014/main" id="{55F72C7B-D5C1-AE40-B0BD-8544A75CE7FB}"/>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APERÇU</a:t>
            </a:r>
            <a:endParaRPr lang="en-US" dirty="0"/>
          </a:p>
        </p:txBody>
      </p:sp>
      <p:pic>
        <p:nvPicPr>
          <p:cNvPr id="4" name="Picture 3">
            <a:extLst>
              <a:ext uri="{FF2B5EF4-FFF2-40B4-BE49-F238E27FC236}">
                <a16:creationId xmlns:a16="http://schemas.microsoft.com/office/drawing/2014/main" id="{256BBCFB-28DD-A236-67C8-3E70415610BA}"/>
              </a:ext>
            </a:extLst>
          </p:cNvPr>
          <p:cNvPicPr>
            <a:picLocks noChangeAspect="1"/>
          </p:cNvPicPr>
          <p:nvPr/>
        </p:nvPicPr>
        <p:blipFill>
          <a:blip r:embed="rId4"/>
          <a:stretch>
            <a:fillRect/>
          </a:stretch>
        </p:blipFill>
        <p:spPr>
          <a:xfrm>
            <a:off x="7898231" y="3429000"/>
            <a:ext cx="3383573" cy="2542252"/>
          </a:xfrm>
          <a:prstGeom prst="rect">
            <a:avLst/>
          </a:prstGeom>
        </p:spPr>
      </p:pic>
    </p:spTree>
    <p:extLst>
      <p:ext uri="{BB962C8B-B14F-4D97-AF65-F5344CB8AC3E}">
        <p14:creationId xmlns:p14="http://schemas.microsoft.com/office/powerpoint/2010/main" val="145958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661981-66D2-7847-AECC-790DD2BE57AF}"/>
              </a:ext>
            </a:extLst>
          </p:cNvPr>
          <p:cNvSpPr>
            <a:spLocks noGrp="1"/>
          </p:cNvSpPr>
          <p:nvPr>
            <p:ph type="body" sz="quarter" idx="11"/>
          </p:nvPr>
        </p:nvSpPr>
        <p:spPr/>
        <p:txBody>
          <a:bodyPr/>
          <a:lstStyle/>
          <a:p>
            <a:r>
              <a:rPr lang="fr-CA" dirty="0"/>
              <a:t>Nos </a:t>
            </a:r>
            <a:r>
              <a:rPr lang="fr-CA" dirty="0">
                <a:solidFill>
                  <a:srgbClr val="E31837"/>
                </a:solidFill>
              </a:rPr>
              <a:t>piliers</a:t>
            </a:r>
          </a:p>
        </p:txBody>
      </p:sp>
      <p:sp>
        <p:nvSpPr>
          <p:cNvPr id="4" name="Text Placeholder 3">
            <a:extLst>
              <a:ext uri="{FF2B5EF4-FFF2-40B4-BE49-F238E27FC236}">
                <a16:creationId xmlns:a16="http://schemas.microsoft.com/office/drawing/2014/main" id="{61C92535-8C17-314D-B959-975905453D97}"/>
              </a:ext>
            </a:extLst>
          </p:cNvPr>
          <p:cNvSpPr>
            <a:spLocks noGrp="1"/>
          </p:cNvSpPr>
          <p:nvPr>
            <p:ph type="body" sz="quarter" idx="12"/>
          </p:nvPr>
        </p:nvSpPr>
        <p:spPr>
          <a:xfrm>
            <a:off x="1105343" y="2495165"/>
            <a:ext cx="6003426" cy="507483"/>
          </a:xfrm>
        </p:spPr>
        <p:txBody>
          <a:bodyPr/>
          <a:lstStyle/>
          <a:p>
            <a:endParaRPr lang="fr-CA" b="0" dirty="0"/>
          </a:p>
          <a:p>
            <a:r>
              <a:rPr lang="fr-CA" b="0" dirty="0"/>
              <a:t>Servir les vétérans et leurs familles</a:t>
            </a:r>
          </a:p>
        </p:txBody>
      </p:sp>
      <p:sp>
        <p:nvSpPr>
          <p:cNvPr id="13" name="Text Placeholder 3">
            <a:extLst>
              <a:ext uri="{FF2B5EF4-FFF2-40B4-BE49-F238E27FC236}">
                <a16:creationId xmlns:a16="http://schemas.microsoft.com/office/drawing/2014/main" id="{6223C333-15B4-8B43-9F37-675514CC6ABC}"/>
              </a:ext>
            </a:extLst>
          </p:cNvPr>
          <p:cNvSpPr txBox="1">
            <a:spLocks/>
          </p:cNvSpPr>
          <p:nvPr/>
        </p:nvSpPr>
        <p:spPr>
          <a:xfrm>
            <a:off x="1079246" y="3313472"/>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CA" b="0" dirty="0"/>
          </a:p>
          <a:p>
            <a:r>
              <a:rPr lang="fr-CA" b="0" dirty="0"/>
              <a:t>Le Souvenir</a:t>
            </a:r>
          </a:p>
        </p:txBody>
      </p:sp>
      <p:sp>
        <p:nvSpPr>
          <p:cNvPr id="14" name="Text Placeholder 3">
            <a:extLst>
              <a:ext uri="{FF2B5EF4-FFF2-40B4-BE49-F238E27FC236}">
                <a16:creationId xmlns:a16="http://schemas.microsoft.com/office/drawing/2014/main" id="{7BA5626C-804F-A249-A4B6-C054BF3831CC}"/>
              </a:ext>
            </a:extLst>
          </p:cNvPr>
          <p:cNvSpPr txBox="1">
            <a:spLocks/>
          </p:cNvSpPr>
          <p:nvPr/>
        </p:nvSpPr>
        <p:spPr>
          <a:xfrm>
            <a:off x="1079246" y="4176113"/>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CA" b="0" dirty="0"/>
          </a:p>
          <a:p>
            <a:r>
              <a:rPr lang="fr-CA" b="0" dirty="0"/>
              <a:t>Servir nos collectivités</a:t>
            </a:r>
          </a:p>
        </p:txBody>
      </p:sp>
      <p:sp>
        <p:nvSpPr>
          <p:cNvPr id="15" name="Text Placeholder 34">
            <a:extLst>
              <a:ext uri="{FF2B5EF4-FFF2-40B4-BE49-F238E27FC236}">
                <a16:creationId xmlns:a16="http://schemas.microsoft.com/office/drawing/2014/main" id="{454972A5-EF0D-194F-BFC0-AF6FB61C70EC}"/>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APERÇU</a:t>
            </a:r>
          </a:p>
          <a:p>
            <a:endParaRPr lang="fr-CA" dirty="0"/>
          </a:p>
        </p:txBody>
      </p:sp>
      <p:pic>
        <p:nvPicPr>
          <p:cNvPr id="2" name="Picture 1">
            <a:extLst>
              <a:ext uri="{FF2B5EF4-FFF2-40B4-BE49-F238E27FC236}">
                <a16:creationId xmlns:a16="http://schemas.microsoft.com/office/drawing/2014/main" id="{CAD9FF5B-7CE0-9EB5-A2A9-C506FC669FAE}"/>
              </a:ext>
            </a:extLst>
          </p:cNvPr>
          <p:cNvPicPr>
            <a:picLocks noChangeAspect="1"/>
          </p:cNvPicPr>
          <p:nvPr/>
        </p:nvPicPr>
        <p:blipFill>
          <a:blip r:embed="rId3"/>
          <a:stretch>
            <a:fillRect/>
          </a:stretch>
        </p:blipFill>
        <p:spPr>
          <a:xfrm>
            <a:off x="7212814" y="850474"/>
            <a:ext cx="3688400" cy="4925995"/>
          </a:xfrm>
          <a:prstGeom prst="rect">
            <a:avLst/>
          </a:prstGeom>
        </p:spPr>
      </p:pic>
    </p:spTree>
    <p:extLst>
      <p:ext uri="{BB962C8B-B14F-4D97-AF65-F5344CB8AC3E}">
        <p14:creationId xmlns:p14="http://schemas.microsoft.com/office/powerpoint/2010/main" val="95702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4573F3-2FEA-324B-AD82-DA8A7F969B11}"/>
              </a:ext>
            </a:extLst>
          </p:cNvPr>
          <p:cNvSpPr>
            <a:spLocks noGrp="1"/>
          </p:cNvSpPr>
          <p:nvPr>
            <p:ph type="body" sz="quarter" idx="11"/>
          </p:nvPr>
        </p:nvSpPr>
        <p:spPr>
          <a:xfrm>
            <a:off x="1078883" y="1202875"/>
            <a:ext cx="6686022" cy="1303843"/>
          </a:xfrm>
        </p:spPr>
        <p:txBody>
          <a:bodyPr/>
          <a:lstStyle/>
          <a:p>
            <a:r>
              <a:rPr lang="en-US" dirty="0"/>
              <a:t>Au service des </a:t>
            </a:r>
            <a:r>
              <a:rPr lang="en-US" dirty="0" err="1">
                <a:solidFill>
                  <a:srgbClr val="E31837"/>
                </a:solidFill>
              </a:rPr>
              <a:t>vétérans</a:t>
            </a:r>
            <a:r>
              <a:rPr lang="en-US" dirty="0">
                <a:solidFill>
                  <a:srgbClr val="E31837"/>
                </a:solidFill>
              </a:rPr>
              <a:t> </a:t>
            </a:r>
            <a:r>
              <a:rPr lang="en-US" dirty="0"/>
              <a:t>et de </a:t>
            </a:r>
            <a:r>
              <a:rPr lang="en-US" dirty="0" err="1"/>
              <a:t>leur</a:t>
            </a:r>
            <a:r>
              <a:rPr lang="en-US" dirty="0"/>
              <a:t> </a:t>
            </a:r>
            <a:r>
              <a:rPr lang="en-US" dirty="0" err="1"/>
              <a:t>famille</a:t>
            </a:r>
            <a:endParaRPr lang="en-US" dirty="0"/>
          </a:p>
        </p:txBody>
      </p:sp>
      <p:sp>
        <p:nvSpPr>
          <p:cNvPr id="5" name="Text Placeholder 4">
            <a:extLst>
              <a:ext uri="{FF2B5EF4-FFF2-40B4-BE49-F238E27FC236}">
                <a16:creationId xmlns:a16="http://schemas.microsoft.com/office/drawing/2014/main" id="{3BBF74D0-3135-1342-80FE-A3CC7E718072}"/>
              </a:ext>
            </a:extLst>
          </p:cNvPr>
          <p:cNvSpPr>
            <a:spLocks noGrp="1"/>
          </p:cNvSpPr>
          <p:nvPr>
            <p:ph type="body" sz="quarter" idx="13"/>
          </p:nvPr>
        </p:nvSpPr>
        <p:spPr>
          <a:xfrm>
            <a:off x="1079245" y="2636112"/>
            <a:ext cx="6304966" cy="3252432"/>
          </a:xfrm>
        </p:spPr>
        <p:txBody>
          <a:bodyPr>
            <a:noAutofit/>
          </a:bodyPr>
          <a:lstStyle/>
          <a:p>
            <a:r>
              <a:rPr lang="fr-CA" dirty="0">
                <a:latin typeface="Arial" panose="020B0604020202020204" pitchFamily="34" charset="0"/>
                <a:cs typeface="Arial" panose="020B0604020202020204" pitchFamily="34" charset="0"/>
              </a:rPr>
              <a:t>Services aux vétérans</a:t>
            </a:r>
          </a:p>
          <a:p>
            <a:r>
              <a:rPr lang="fr-CA" dirty="0">
                <a:latin typeface="Arial" panose="020B0604020202020204" pitchFamily="34" charset="0"/>
                <a:cs typeface="Arial" panose="020B0604020202020204" pitchFamily="34" charset="0"/>
              </a:rPr>
              <a:t>Bourses d'études et de perfectionnement</a:t>
            </a:r>
          </a:p>
          <a:p>
            <a:r>
              <a:rPr lang="fr-CA" dirty="0">
                <a:latin typeface="Arial" panose="020B0604020202020204" pitchFamily="34" charset="0"/>
                <a:cs typeface="Arial" panose="020B0604020202020204" pitchFamily="34" charset="0"/>
              </a:rPr>
              <a:t>Visites aux vétérans</a:t>
            </a:r>
          </a:p>
          <a:p>
            <a:r>
              <a:rPr lang="fr-CA" dirty="0">
                <a:latin typeface="Arial" panose="020B0604020202020204" pitchFamily="34" charset="0"/>
                <a:cs typeface="Arial" panose="020B0604020202020204" pitchFamily="34" charset="0"/>
              </a:rPr>
              <a:t>Itinérance, défense des droits, soutien aux programmes</a:t>
            </a:r>
          </a:p>
          <a:p>
            <a:r>
              <a:rPr lang="fr-CA" dirty="0">
                <a:latin typeface="Arial" panose="020B0604020202020204" pitchFamily="34" charset="0"/>
                <a:cs typeface="Arial" panose="020B0604020202020204" pitchFamily="34" charset="0"/>
              </a:rPr>
              <a:t>Opération père Noël des FAC, Opération Fête du Canada</a:t>
            </a:r>
          </a:p>
          <a:p>
            <a:r>
              <a:rPr lang="fr-CA" dirty="0">
                <a:latin typeface="Arial" panose="020B0604020202020204" pitchFamily="34" charset="0"/>
                <a:cs typeface="Arial" panose="020B0604020202020204" pitchFamily="34" charset="0"/>
              </a:rPr>
              <a:t>Les Dames auxiliaires</a:t>
            </a:r>
          </a:p>
        </p:txBody>
      </p:sp>
      <p:pic>
        <p:nvPicPr>
          <p:cNvPr id="9" name="Picture 8">
            <a:extLst>
              <a:ext uri="{FF2B5EF4-FFF2-40B4-BE49-F238E27FC236}">
                <a16:creationId xmlns:a16="http://schemas.microsoft.com/office/drawing/2014/main" id="{8D980A92-1CE5-B541-B7DD-C1D0DDAB24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29151" y="906463"/>
            <a:ext cx="3348037" cy="1584325"/>
          </a:xfrm>
          <a:prstGeom prst="rect">
            <a:avLst/>
          </a:prstGeom>
        </p:spPr>
      </p:pic>
      <p:pic>
        <p:nvPicPr>
          <p:cNvPr id="11" name="Picture 10">
            <a:extLst>
              <a:ext uri="{FF2B5EF4-FFF2-40B4-BE49-F238E27FC236}">
                <a16:creationId xmlns:a16="http://schemas.microsoft.com/office/drawing/2014/main" id="{D2A023F8-EA0B-6C40-93E5-BA8D484D36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32738" y="2636111"/>
            <a:ext cx="3344451" cy="1584325"/>
          </a:xfrm>
          <a:prstGeom prst="rect">
            <a:avLst/>
          </a:prstGeom>
        </p:spPr>
      </p:pic>
      <p:pic>
        <p:nvPicPr>
          <p:cNvPr id="12" name="Picture 11">
            <a:extLst>
              <a:ext uri="{FF2B5EF4-FFF2-40B4-BE49-F238E27FC236}">
                <a16:creationId xmlns:a16="http://schemas.microsoft.com/office/drawing/2014/main" id="{52466B69-416B-724A-994D-CD1AEFFB768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32738" y="4365759"/>
            <a:ext cx="3356663" cy="1588495"/>
          </a:xfrm>
          <a:prstGeom prst="rect">
            <a:avLst/>
          </a:prstGeom>
        </p:spPr>
      </p:pic>
      <p:sp>
        <p:nvSpPr>
          <p:cNvPr id="8" name="Text Placeholder 34">
            <a:extLst>
              <a:ext uri="{FF2B5EF4-FFF2-40B4-BE49-F238E27FC236}">
                <a16:creationId xmlns:a16="http://schemas.microsoft.com/office/drawing/2014/main" id="{26600187-F964-EB46-905B-B58BE0036016}"/>
              </a:ext>
            </a:extLst>
          </p:cNvPr>
          <p:cNvSpPr txBox="1">
            <a:spLocks/>
          </p:cNvSpPr>
          <p:nvPr/>
        </p:nvSpPr>
        <p:spPr>
          <a:xfrm>
            <a:off x="1078883" y="477264"/>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APERÇU</a:t>
            </a:r>
          </a:p>
        </p:txBody>
      </p:sp>
      <p:pic>
        <p:nvPicPr>
          <p:cNvPr id="6" name="Picture 5">
            <a:extLst>
              <a:ext uri="{FF2B5EF4-FFF2-40B4-BE49-F238E27FC236}">
                <a16:creationId xmlns:a16="http://schemas.microsoft.com/office/drawing/2014/main" id="{9FAB55F3-9A8A-E448-95C5-30E3C26AE59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29151" y="2563280"/>
            <a:ext cx="3348037" cy="1713718"/>
          </a:xfrm>
          <a:prstGeom prst="rect">
            <a:avLst/>
          </a:prstGeom>
        </p:spPr>
      </p:pic>
    </p:spTree>
    <p:extLst>
      <p:ext uri="{BB962C8B-B14F-4D97-AF65-F5344CB8AC3E}">
        <p14:creationId xmlns:p14="http://schemas.microsoft.com/office/powerpoint/2010/main" val="290602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32540-93AF-E94C-9FDD-0C4677B1F97A}"/>
              </a:ext>
            </a:extLst>
          </p:cNvPr>
          <p:cNvSpPr>
            <a:spLocks noGrp="1"/>
          </p:cNvSpPr>
          <p:nvPr>
            <p:ph type="body" sz="quarter" idx="11"/>
          </p:nvPr>
        </p:nvSpPr>
        <p:spPr/>
        <p:txBody>
          <a:bodyPr/>
          <a:lstStyle/>
          <a:p>
            <a:r>
              <a:rPr lang="en-US" dirty="0">
                <a:solidFill>
                  <a:srgbClr val="FF0000"/>
                </a:solidFill>
              </a:rPr>
              <a:t>Souvenir</a:t>
            </a:r>
          </a:p>
          <a:p>
            <a:endParaRPr lang="en-US" dirty="0"/>
          </a:p>
          <a:p>
            <a:endParaRPr lang="en-US" dirty="0"/>
          </a:p>
        </p:txBody>
      </p:sp>
      <p:sp>
        <p:nvSpPr>
          <p:cNvPr id="5" name="Text Placeholder 4">
            <a:extLst>
              <a:ext uri="{FF2B5EF4-FFF2-40B4-BE49-F238E27FC236}">
                <a16:creationId xmlns:a16="http://schemas.microsoft.com/office/drawing/2014/main" id="{691CE35F-F522-1F48-AA62-950F3B0AF54B}"/>
              </a:ext>
            </a:extLst>
          </p:cNvPr>
          <p:cNvSpPr>
            <a:spLocks noGrp="1"/>
          </p:cNvSpPr>
          <p:nvPr>
            <p:ph type="body" sz="quarter" idx="13"/>
          </p:nvPr>
        </p:nvSpPr>
        <p:spPr>
          <a:xfrm>
            <a:off x="1079245" y="2490788"/>
            <a:ext cx="6132437" cy="3459296"/>
          </a:xfrm>
        </p:spPr>
        <p:txBody>
          <a:bodyPr>
            <a:noAutofit/>
          </a:bodyPr>
          <a:lstStyle/>
          <a:p>
            <a:endParaRPr lang="fr-CA" dirty="0">
              <a:latin typeface="Arial" panose="020B0604020202020204" pitchFamily="34" charset="0"/>
              <a:cs typeface="Arial" panose="020B0604020202020204" pitchFamily="34" charset="0"/>
            </a:endParaRPr>
          </a:p>
          <a:p>
            <a:r>
              <a:rPr lang="fr-CA" dirty="0">
                <a:latin typeface="Arial" panose="020B0604020202020204" pitchFamily="34" charset="0"/>
                <a:cs typeface="Arial" panose="020B0604020202020204" pitchFamily="34" charset="0"/>
              </a:rPr>
              <a:t>Campagne nationale du coquelicot</a:t>
            </a:r>
          </a:p>
          <a:p>
            <a:r>
              <a:rPr lang="fr-CA" dirty="0">
                <a:latin typeface="Arial" panose="020B0604020202020204" pitchFamily="34" charset="0"/>
                <a:cs typeface="Arial" panose="020B0604020202020204" pitchFamily="34" charset="0"/>
              </a:rPr>
              <a:t>Cérémonie du jour du Souvenir : cérémonies locales et la cérémonie nationale à Ottawa.</a:t>
            </a:r>
          </a:p>
          <a:p>
            <a:r>
              <a:rPr lang="fr-CA" dirty="0">
                <a:latin typeface="Arial" panose="020B0604020202020204" pitchFamily="34" charset="0"/>
                <a:cs typeface="Arial" panose="020B0604020202020204" pitchFamily="34" charset="0"/>
              </a:rPr>
              <a:t>Pluie de coquelicots et mur d’honneur virtuel sur la colline du Parlement/édifice du Sénat, points d’intérêt (</a:t>
            </a:r>
            <a:r>
              <a:rPr lang="fr-CA" sz="1400" i="1" dirty="0">
                <a:latin typeface="Arial" panose="020B0604020202020204" pitchFamily="34" charset="0"/>
                <a:cs typeface="Arial" panose="020B0604020202020204" pitchFamily="34" charset="0"/>
              </a:rPr>
              <a:t>photo gracieuseté de la Tour CN</a:t>
            </a:r>
            <a:r>
              <a:rPr lang="fr-CA" dirty="0">
                <a:latin typeface="Arial" panose="020B0604020202020204" pitchFamily="34" charset="0"/>
                <a:cs typeface="Arial" panose="020B0604020202020204" pitchFamily="34" charset="0"/>
              </a:rPr>
              <a:t>)</a:t>
            </a:r>
            <a:endParaRPr lang="fr-CA" sz="1600" i="1" dirty="0">
              <a:latin typeface="Arial" panose="020B0604020202020204" pitchFamily="34" charset="0"/>
              <a:cs typeface="Arial" panose="020B0604020202020204" pitchFamily="34" charset="0"/>
            </a:endParaRPr>
          </a:p>
        </p:txBody>
      </p:sp>
      <p:sp>
        <p:nvSpPr>
          <p:cNvPr id="7" name="Text Placeholder 34">
            <a:extLst>
              <a:ext uri="{FF2B5EF4-FFF2-40B4-BE49-F238E27FC236}">
                <a16:creationId xmlns:a16="http://schemas.microsoft.com/office/drawing/2014/main" id="{563A21AA-3EF6-ED40-8606-A9ADFE185314}"/>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p:txBody>
      </p:sp>
      <p:pic>
        <p:nvPicPr>
          <p:cNvPr id="3074" name="Picture 2" descr="Image">
            <a:extLst>
              <a:ext uri="{FF2B5EF4-FFF2-40B4-BE49-F238E27FC236}">
                <a16:creationId xmlns:a16="http://schemas.microsoft.com/office/drawing/2014/main" id="{E857E657-FEBC-42D2-83F6-22330875D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5186" y="3042356"/>
            <a:ext cx="2374644" cy="29077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3738C9C-E3CB-4ECF-BB0C-EF2293C88D3E}"/>
              </a:ext>
            </a:extLst>
          </p:cNvPr>
          <p:cNvPicPr>
            <a:picLocks noChangeAspect="1"/>
          </p:cNvPicPr>
          <p:nvPr/>
        </p:nvPicPr>
        <p:blipFill>
          <a:blip r:embed="rId4"/>
          <a:stretch>
            <a:fillRect/>
          </a:stretch>
        </p:blipFill>
        <p:spPr>
          <a:xfrm>
            <a:off x="6799812" y="605755"/>
            <a:ext cx="3705078" cy="2186099"/>
          </a:xfrm>
          <a:prstGeom prst="rect">
            <a:avLst/>
          </a:prstGeom>
        </p:spPr>
      </p:pic>
    </p:spTree>
    <p:extLst>
      <p:ext uri="{BB962C8B-B14F-4D97-AF65-F5344CB8AC3E}">
        <p14:creationId xmlns:p14="http://schemas.microsoft.com/office/powerpoint/2010/main" val="172430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99946F-E27C-CC4F-8F5A-1852ADE0E755}"/>
              </a:ext>
            </a:extLst>
          </p:cNvPr>
          <p:cNvSpPr>
            <a:spLocks noGrp="1"/>
          </p:cNvSpPr>
          <p:nvPr>
            <p:ph type="body" sz="quarter" idx="11"/>
          </p:nvPr>
        </p:nvSpPr>
        <p:spPr>
          <a:xfrm>
            <a:off x="658361" y="1139678"/>
            <a:ext cx="8212922" cy="1155927"/>
          </a:xfrm>
        </p:spPr>
        <p:txBody>
          <a:bodyPr/>
          <a:lstStyle/>
          <a:p>
            <a:r>
              <a:rPr lang="fr-CA" dirty="0"/>
              <a:t>Au service des </a:t>
            </a:r>
            <a:r>
              <a:rPr lang="fr-CA" dirty="0">
                <a:solidFill>
                  <a:srgbClr val="FF0000"/>
                </a:solidFill>
              </a:rPr>
              <a:t>collectivités</a:t>
            </a:r>
          </a:p>
        </p:txBody>
      </p:sp>
      <p:sp>
        <p:nvSpPr>
          <p:cNvPr id="5" name="Text Placeholder 4">
            <a:extLst>
              <a:ext uri="{FF2B5EF4-FFF2-40B4-BE49-F238E27FC236}">
                <a16:creationId xmlns:a16="http://schemas.microsoft.com/office/drawing/2014/main" id="{1F1B7CEF-24A8-1242-8072-20E818BD1DBE}"/>
              </a:ext>
            </a:extLst>
          </p:cNvPr>
          <p:cNvSpPr>
            <a:spLocks noGrp="1"/>
          </p:cNvSpPr>
          <p:nvPr>
            <p:ph type="body" sz="quarter" idx="13"/>
          </p:nvPr>
        </p:nvSpPr>
        <p:spPr>
          <a:xfrm>
            <a:off x="857975" y="2298992"/>
            <a:ext cx="5751860" cy="3422849"/>
          </a:xfrm>
        </p:spPr>
        <p:txBody>
          <a:bodyPr>
            <a:noAutofit/>
          </a:bodyPr>
          <a:lstStyle/>
          <a:p>
            <a:r>
              <a:rPr lang="fr-CA" dirty="0">
                <a:latin typeface="Arial" panose="020B0604020202020204" pitchFamily="34" charset="0"/>
                <a:cs typeface="Arial" panose="020B0604020202020204" pitchFamily="34" charset="0"/>
              </a:rPr>
              <a:t>2022: Nous avons accueilli 35, 000 nouveaux membres, et membres rétablis.</a:t>
            </a:r>
          </a:p>
          <a:p>
            <a:r>
              <a:rPr lang="fr-CA" dirty="0">
                <a:latin typeface="Arial" panose="020B0604020202020204" pitchFamily="34" charset="0"/>
                <a:cs typeface="Arial" panose="020B0604020202020204" pitchFamily="34" charset="0"/>
              </a:rPr>
              <a:t>Dons aux organismes qui servent les vétérans</a:t>
            </a:r>
          </a:p>
          <a:p>
            <a:r>
              <a:rPr lang="fr-CA" dirty="0">
                <a:latin typeface="Arial" panose="020B0604020202020204" pitchFamily="34" charset="0"/>
                <a:cs typeface="Arial" panose="020B0604020202020204" pitchFamily="34" charset="0"/>
              </a:rPr>
              <a:t>Corps de cadets, scouts et guides</a:t>
            </a:r>
          </a:p>
          <a:p>
            <a:r>
              <a:rPr lang="fr-CA" dirty="0">
                <a:latin typeface="Arial" panose="020B0604020202020204" pitchFamily="34" charset="0"/>
                <a:cs typeface="Arial" panose="020B0604020202020204" pitchFamily="34" charset="0"/>
              </a:rPr>
              <a:t>Ligues de jeux locales</a:t>
            </a:r>
          </a:p>
          <a:p>
            <a:r>
              <a:rPr lang="fr-CA" dirty="0">
                <a:latin typeface="Arial" panose="020B0604020202020204" pitchFamily="34" charset="0"/>
                <a:cs typeface="Arial" panose="020B0604020202020204" pitchFamily="34" charset="0"/>
              </a:rPr>
              <a:t>Amitié et camaraderie dans les filiales avec des soirées et des événements thématiques</a:t>
            </a:r>
          </a:p>
          <a:p>
            <a:r>
              <a:rPr lang="fr-CA" dirty="0">
                <a:latin typeface="Arial" panose="020B0604020202020204" pitchFamily="34" charset="0"/>
                <a:cs typeface="Arial" panose="020B0604020202020204" pitchFamily="34" charset="0"/>
              </a:rPr>
              <a:t>Locaux dans les filiales pour les réunions communautaires</a:t>
            </a:r>
          </a:p>
        </p:txBody>
      </p:sp>
      <p:sp>
        <p:nvSpPr>
          <p:cNvPr id="7" name="Text Placeholder 34">
            <a:extLst>
              <a:ext uri="{FF2B5EF4-FFF2-40B4-BE49-F238E27FC236}">
                <a16:creationId xmlns:a16="http://schemas.microsoft.com/office/drawing/2014/main" id="{D9B68B41-38F1-D94F-A103-3C9326F75780}"/>
              </a:ext>
            </a:extLst>
          </p:cNvPr>
          <p:cNvSpPr txBox="1">
            <a:spLocks/>
          </p:cNvSpPr>
          <p:nvPr/>
        </p:nvSpPr>
        <p:spPr>
          <a:xfrm>
            <a:off x="1079246" y="412777"/>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p:txBody>
      </p:sp>
      <p:pic>
        <p:nvPicPr>
          <p:cNvPr id="8" name="Picture 7" descr="A group of people in military uniforms&#10;&#10;Description automatically generated with medium confidence">
            <a:extLst>
              <a:ext uri="{FF2B5EF4-FFF2-40B4-BE49-F238E27FC236}">
                <a16:creationId xmlns:a16="http://schemas.microsoft.com/office/drawing/2014/main" id="{98AB1962-2D04-4CF2-A439-65F9CBDAFA48}"/>
              </a:ext>
            </a:extLst>
          </p:cNvPr>
          <p:cNvPicPr>
            <a:picLocks noChangeAspect="1"/>
          </p:cNvPicPr>
          <p:nvPr/>
        </p:nvPicPr>
        <p:blipFill>
          <a:blip r:embed="rId3"/>
          <a:stretch>
            <a:fillRect/>
          </a:stretch>
        </p:blipFill>
        <p:spPr>
          <a:xfrm>
            <a:off x="8271909" y="3831661"/>
            <a:ext cx="3352380" cy="2234920"/>
          </a:xfrm>
          <a:prstGeom prst="rect">
            <a:avLst/>
          </a:prstGeom>
        </p:spPr>
      </p:pic>
      <p:pic>
        <p:nvPicPr>
          <p:cNvPr id="11" name="Picture 10">
            <a:extLst>
              <a:ext uri="{FF2B5EF4-FFF2-40B4-BE49-F238E27FC236}">
                <a16:creationId xmlns:a16="http://schemas.microsoft.com/office/drawing/2014/main" id="{58A59F3A-9503-4314-A003-5297E94C83D4}"/>
              </a:ext>
            </a:extLst>
          </p:cNvPr>
          <p:cNvPicPr>
            <a:picLocks noChangeAspect="1"/>
          </p:cNvPicPr>
          <p:nvPr/>
        </p:nvPicPr>
        <p:blipFill>
          <a:blip r:embed="rId4"/>
          <a:stretch>
            <a:fillRect/>
          </a:stretch>
        </p:blipFill>
        <p:spPr>
          <a:xfrm>
            <a:off x="8300707" y="447283"/>
            <a:ext cx="3323582" cy="2203051"/>
          </a:xfrm>
          <a:prstGeom prst="rect">
            <a:avLst/>
          </a:prstGeom>
        </p:spPr>
      </p:pic>
      <p:pic>
        <p:nvPicPr>
          <p:cNvPr id="4" name="Picture 3" descr="A group of people sitting in chairs&#10;&#10;Description automatically generated with medium confidence">
            <a:extLst>
              <a:ext uri="{FF2B5EF4-FFF2-40B4-BE49-F238E27FC236}">
                <a16:creationId xmlns:a16="http://schemas.microsoft.com/office/drawing/2014/main" id="{AE64B57B-29E8-4492-A1C9-554138A58FF0}"/>
              </a:ext>
            </a:extLst>
          </p:cNvPr>
          <p:cNvPicPr>
            <a:picLocks noChangeAspect="1"/>
          </p:cNvPicPr>
          <p:nvPr/>
        </p:nvPicPr>
        <p:blipFill>
          <a:blip r:embed="rId5"/>
          <a:stretch>
            <a:fillRect/>
          </a:stretch>
        </p:blipFill>
        <p:spPr>
          <a:xfrm>
            <a:off x="6252630" y="2295605"/>
            <a:ext cx="2937401" cy="2203051"/>
          </a:xfrm>
          <a:prstGeom prst="rect">
            <a:avLst/>
          </a:prstGeom>
        </p:spPr>
      </p:pic>
    </p:spTree>
    <p:extLst>
      <p:ext uri="{BB962C8B-B14F-4D97-AF65-F5344CB8AC3E}">
        <p14:creationId xmlns:p14="http://schemas.microsoft.com/office/powerpoint/2010/main" val="1657460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629_Legion_PPT_Template_May2018_EN_P1" id="{D3601298-411A-994D-8F55-3C95E45BC008}" vid="{2E69359C-63A7-BE42-96DB-2FA30C3FA4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575B564B0D5B41BAD3CB52AF023AF0" ma:contentTypeVersion="4" ma:contentTypeDescription="Create a new document." ma:contentTypeScope="" ma:versionID="ba0bfdc9d6511d7d9aedca7997b3521d">
  <xsd:schema xmlns:xsd="http://www.w3.org/2001/XMLSchema" xmlns:xs="http://www.w3.org/2001/XMLSchema" xmlns:p="http://schemas.microsoft.com/office/2006/metadata/properties" xmlns:ns3="acd4740f-cac4-4861-92dd-55cd271386f3" targetNamespace="http://schemas.microsoft.com/office/2006/metadata/properties" ma:root="true" ma:fieldsID="9f01508486ea783780bb4fc4b56241e2" ns3:_="">
    <xsd:import namespace="acd4740f-cac4-4861-92dd-55cd271386f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d4740f-cac4-4861-92dd-55cd271386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5AD975D-6260-432C-9623-EF2064CD05E0}">
  <ds:schemaRefs>
    <ds:schemaRef ds:uri="http://schemas.microsoft.com/sharepoint/v3/contenttype/forms"/>
  </ds:schemaRefs>
</ds:datastoreItem>
</file>

<file path=customXml/itemProps2.xml><?xml version="1.0" encoding="utf-8"?>
<ds:datastoreItem xmlns:ds="http://schemas.openxmlformats.org/officeDocument/2006/customXml" ds:itemID="{4C374624-D168-4222-AF76-7683A760BB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d4740f-cac4-4861-92dd-55cd271386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E95F3E-C4AF-48DD-8385-C33D613F88EC}">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acd4740f-cac4-4861-92dd-55cd271386f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8830</TotalTime>
  <Words>3317</Words>
  <Application>Microsoft Office PowerPoint</Application>
  <PresentationFormat>Widescreen</PresentationFormat>
  <Paragraphs>190</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Ryan</dc:creator>
  <cp:lastModifiedBy>Nujma Bond</cp:lastModifiedBy>
  <cp:revision>323</cp:revision>
  <cp:lastPrinted>2018-05-07T15:35:52Z</cp:lastPrinted>
  <dcterms:created xsi:type="dcterms:W3CDTF">2018-05-14T12:25:46Z</dcterms:created>
  <dcterms:modified xsi:type="dcterms:W3CDTF">2023-10-05T15:09:14Z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0x0101003D575B564B0D5B41BAD3CB52AF023AF0</vt:lpwstr>
  </property>
</Properties>
</file>