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62" r:id="rId2"/>
    <p:sldId id="290" r:id="rId3"/>
    <p:sldId id="291" r:id="rId4"/>
    <p:sldId id="292" r:id="rId5"/>
    <p:sldId id="293" r:id="rId6"/>
    <p:sldId id="294" r:id="rId7"/>
    <p:sldId id="295" r:id="rId8"/>
    <p:sldId id="29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MA"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329"/>
    <a:srgbClr val="D800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31" autoAdjust="0"/>
  </p:normalViewPr>
  <p:slideViewPr>
    <p:cSldViewPr snapToGrid="0" snapToObjects="1">
      <p:cViewPr varScale="1">
        <p:scale>
          <a:sx n="113" d="100"/>
          <a:sy n="113" d="100"/>
        </p:scale>
        <p:origin x="155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1" d="100"/>
          <a:sy n="91" d="100"/>
        </p:scale>
        <p:origin x="375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33745C-FEED-CB82-1748-1E2179573D4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a:extLst>
              <a:ext uri="{FF2B5EF4-FFF2-40B4-BE49-F238E27FC236}">
                <a16:creationId xmlns:a16="http://schemas.microsoft.com/office/drawing/2014/main" id="{A539A3E6-5ADB-BCD6-2C35-BDCF0E9E84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A23A32-CC7B-4FAF-A957-A27B8077E466}" type="datetimeFigureOut">
              <a:rPr lang="fr-CA" smtClean="0"/>
              <a:t>2022-08-31</a:t>
            </a:fld>
            <a:endParaRPr lang="fr-CA"/>
          </a:p>
        </p:txBody>
      </p:sp>
      <p:sp>
        <p:nvSpPr>
          <p:cNvPr id="4" name="Footer Placeholder 3">
            <a:extLst>
              <a:ext uri="{FF2B5EF4-FFF2-40B4-BE49-F238E27FC236}">
                <a16:creationId xmlns:a16="http://schemas.microsoft.com/office/drawing/2014/main" id="{27ADA2EC-6937-EB04-4DC2-F7977A8524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Slide Number Placeholder 4">
            <a:extLst>
              <a:ext uri="{FF2B5EF4-FFF2-40B4-BE49-F238E27FC236}">
                <a16:creationId xmlns:a16="http://schemas.microsoft.com/office/drawing/2014/main" id="{DBC9AA65-EA8F-DCDB-5AF9-D12C69F23E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57E73CE-0BB9-4F38-B26B-DE870D4AE6B5}" type="slidenum">
              <a:rPr lang="fr-CA" smtClean="0"/>
              <a:t>‹#›</a:t>
            </a:fld>
            <a:endParaRPr lang="fr-CA"/>
          </a:p>
        </p:txBody>
      </p:sp>
    </p:spTree>
    <p:extLst>
      <p:ext uri="{BB962C8B-B14F-4D97-AF65-F5344CB8AC3E}">
        <p14:creationId xmlns:p14="http://schemas.microsoft.com/office/powerpoint/2010/main" val="4202047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7B9B5B-2D34-3D43-B396-30AC5DAA3B61}" type="datetimeFigureOut">
              <a:rPr lang="en-US" smtClean="0"/>
              <a:pPr/>
              <a:t>8/31/2022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D6BF1-19C3-5546-A571-A4FA3408C1FE}" type="slidenum">
              <a:rPr lang="en-US" smtClean="0"/>
              <a:pPr/>
              <a:t>‹#›</a:t>
            </a:fld>
            <a:endParaRPr lang="en-US"/>
          </a:p>
        </p:txBody>
      </p:sp>
    </p:spTree>
    <p:extLst>
      <p:ext uri="{BB962C8B-B14F-4D97-AF65-F5344CB8AC3E}">
        <p14:creationId xmlns:p14="http://schemas.microsoft.com/office/powerpoint/2010/main" val="13854869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7D6BF1-19C3-5546-A571-A4FA3408C1FE}" type="slidenum">
              <a:rPr lang="en-US" smtClean="0"/>
              <a:pPr/>
              <a:t>1</a:t>
            </a:fld>
            <a:endParaRPr lang="en-US"/>
          </a:p>
        </p:txBody>
      </p:sp>
    </p:spTree>
    <p:extLst>
      <p:ext uri="{BB962C8B-B14F-4D97-AF65-F5344CB8AC3E}">
        <p14:creationId xmlns:p14="http://schemas.microsoft.com/office/powerpoint/2010/main" val="1813035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0" y="2426768"/>
            <a:ext cx="9144000" cy="1470025"/>
          </a:xfrm>
          <a:prstGeom prst="rect">
            <a:avLst/>
          </a:prstGeom>
        </p:spPr>
        <p:txBody>
          <a:bodyPr>
            <a:normAutofit/>
          </a:bodyPr>
          <a:lstStyle>
            <a:lvl1pPr algn="ctr">
              <a:defRPr sz="3600" b="0" i="1">
                <a:solidFill>
                  <a:schemeClr val="bg1"/>
                </a:solidFill>
                <a:latin typeface="Georgia"/>
                <a:cs typeface="Georgia"/>
              </a:defRPr>
            </a:lvl1pPr>
          </a:lstStyle>
          <a:p>
            <a:r>
              <a:rPr lang="en-US" dirty="0"/>
              <a:t>Click to edit Master title style</a:t>
            </a:r>
          </a:p>
        </p:txBody>
      </p:sp>
    </p:spTree>
    <p:extLst>
      <p:ext uri="{BB962C8B-B14F-4D97-AF65-F5344CB8AC3E}">
        <p14:creationId xmlns:p14="http://schemas.microsoft.com/office/powerpoint/2010/main" val="374350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9461" y="597963"/>
            <a:ext cx="7772400" cy="1470025"/>
          </a:xfrm>
          <a:prstGeom prst="rect">
            <a:avLst/>
          </a:prstGeom>
        </p:spPr>
        <p:txBody>
          <a:bodyPr>
            <a:normAutofit/>
          </a:bodyPr>
          <a:lstStyle>
            <a:lvl1pPr algn="l">
              <a:defRPr sz="3600">
                <a:solidFill>
                  <a:srgbClr val="D8002A"/>
                </a:solidFill>
                <a:latin typeface="Georgia"/>
                <a:cs typeface="Georgia"/>
              </a:defRPr>
            </a:lvl1pPr>
          </a:lstStyle>
          <a:p>
            <a:r>
              <a:rPr lang="en-US" dirty="0"/>
              <a:t>Click to edit Master title style</a:t>
            </a:r>
          </a:p>
        </p:txBody>
      </p:sp>
      <p:sp>
        <p:nvSpPr>
          <p:cNvPr id="3" name="Subtitle 2"/>
          <p:cNvSpPr>
            <a:spLocks noGrp="1"/>
          </p:cNvSpPr>
          <p:nvPr>
            <p:ph type="subTitle" idx="1"/>
          </p:nvPr>
        </p:nvSpPr>
        <p:spPr>
          <a:xfrm>
            <a:off x="507999" y="2192864"/>
            <a:ext cx="6400800" cy="1752600"/>
          </a:xfrm>
          <a:prstGeom prst="rect">
            <a:avLst/>
          </a:prstGeom>
        </p:spPr>
        <p:txBody>
          <a:bodyPr>
            <a:normAutofit/>
          </a:bodyPr>
          <a:lstStyle>
            <a:lvl1pPr marL="0" indent="0" algn="l">
              <a:buNone/>
              <a:defRPr sz="2000">
                <a:solidFill>
                  <a:schemeClr val="tx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0478700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7982673"/>
      </p:ext>
    </p:extLst>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28318"/>
            <a:ext cx="9144000" cy="2944614"/>
          </a:xfrm>
        </p:spPr>
        <p:txBody>
          <a:bodyPr>
            <a:normAutofit fontScale="90000"/>
          </a:bodyPr>
          <a:lstStyle/>
          <a:p>
            <a:r>
              <a:rPr lang="en-CA" sz="4900" b="1" dirty="0">
                <a:solidFill>
                  <a:srgbClr val="FFFFFF"/>
                </a:solidFill>
                <a:effectLst/>
                <a:latin typeface="Georgia" panose="02040502050405020303" pitchFamily="18" charset="0"/>
                <a:ea typeface="MS Mincho" panose="02020609040205080304" pitchFamily="49" charset="-128"/>
                <a:cs typeface="Arial" panose="020B0604020202020204" pitchFamily="34" charset="0"/>
              </a:rPr>
              <a:t>CONFLIT D’INTÉRÊTS</a:t>
            </a:r>
            <a:br>
              <a:rPr lang="en-CA" sz="4000" b="1" dirty="0">
                <a:solidFill>
                  <a:srgbClr val="FFFFFF"/>
                </a:solidFill>
                <a:effectLst/>
                <a:latin typeface="Georgia" panose="02040502050405020303" pitchFamily="18" charset="0"/>
                <a:ea typeface="MS Mincho" panose="02020609040205080304" pitchFamily="49" charset="-128"/>
                <a:cs typeface="Arial" panose="020B0604020202020204" pitchFamily="34" charset="0"/>
              </a:rPr>
            </a:br>
            <a:r>
              <a:rPr lang="en-CA" sz="4000" b="1" dirty="0">
                <a:solidFill>
                  <a:srgbClr val="FFFFFF"/>
                </a:solidFill>
                <a:effectLst/>
                <a:latin typeface="Georgia" panose="02040502050405020303" pitchFamily="18" charset="0"/>
                <a:ea typeface="MS Mincho" panose="02020609040205080304" pitchFamily="49" charset="-128"/>
                <a:cs typeface="Arial" panose="020B0604020202020204" pitchFamily="34" charset="0"/>
              </a:rPr>
              <a:t>LIGNES DIRECTRICES</a:t>
            </a:r>
            <a:br>
              <a:rPr lang="fr-CA" sz="4000" dirty="0">
                <a:effectLst/>
                <a:latin typeface="Georgia" panose="02040502050405020303" pitchFamily="18" charset="0"/>
                <a:ea typeface="MS Mincho" panose="02020609040205080304" pitchFamily="49" charset="-128"/>
                <a:cs typeface="Arial" panose="020B0604020202020204" pitchFamily="34" charset="0"/>
              </a:rPr>
            </a:br>
            <a:br>
              <a:rPr lang="en-CA" sz="4000" dirty="0"/>
            </a:br>
            <a:r>
              <a:rPr lang="fr-CA" sz="3100" b="1" dirty="0">
                <a:solidFill>
                  <a:srgbClr val="FFFFFF"/>
                </a:solidFill>
                <a:effectLst/>
                <a:latin typeface="Georgia" panose="02040502050405020303" pitchFamily="18" charset="0"/>
                <a:ea typeface="MS Mincho" panose="02020609040205080304" pitchFamily="49" charset="-128"/>
                <a:cs typeface="Arial" panose="020B0604020202020204" pitchFamily="34" charset="0"/>
              </a:rPr>
              <a:t>Module d'apprentissage </a:t>
            </a:r>
            <a:br>
              <a:rPr lang="fr-CA" sz="2700" dirty="0">
                <a:solidFill>
                  <a:srgbClr val="FFFFFF"/>
                </a:solidFill>
                <a:effectLst/>
                <a:latin typeface="Georgia" panose="02040502050405020303" pitchFamily="18" charset="0"/>
                <a:ea typeface="MS Mincho" panose="02020609040205080304" pitchFamily="49" charset="-128"/>
                <a:cs typeface="Arial" panose="020B0604020202020204" pitchFamily="34" charset="0"/>
              </a:rPr>
            </a:br>
            <a:r>
              <a:rPr lang="fr-CA" sz="2700" dirty="0">
                <a:solidFill>
                  <a:srgbClr val="FFFFFF"/>
                </a:solidFill>
                <a:effectLst/>
                <a:latin typeface="Georgia" panose="02040502050405020303" pitchFamily="18" charset="0"/>
                <a:ea typeface="MS Mincho" panose="02020609040205080304" pitchFamily="49" charset="-128"/>
                <a:cs typeface="Arial" panose="020B0604020202020204" pitchFamily="34" charset="0"/>
              </a:rPr>
              <a:t>réalisé par le comité de </a:t>
            </a:r>
            <a:br>
              <a:rPr lang="fr-CA" sz="2700" dirty="0">
                <a:solidFill>
                  <a:srgbClr val="FFFFFF"/>
                </a:solidFill>
                <a:effectLst/>
                <a:latin typeface="Georgia" panose="02040502050405020303" pitchFamily="18" charset="0"/>
                <a:ea typeface="MS Mincho" panose="02020609040205080304" pitchFamily="49" charset="-128"/>
                <a:cs typeface="Arial" panose="020B0604020202020204" pitchFamily="34" charset="0"/>
              </a:rPr>
            </a:br>
            <a:r>
              <a:rPr lang="fr-CA" sz="2700" dirty="0">
                <a:solidFill>
                  <a:srgbClr val="FFFFFF"/>
                </a:solidFill>
                <a:effectLst/>
                <a:latin typeface="Georgia" panose="02040502050405020303" pitchFamily="18" charset="0"/>
                <a:ea typeface="MS Mincho" panose="02020609040205080304" pitchFamily="49" charset="-128"/>
                <a:cs typeface="Arial" panose="020B0604020202020204" pitchFamily="34" charset="0"/>
              </a:rPr>
              <a:t>Leadership et développement </a:t>
            </a:r>
            <a:br>
              <a:rPr lang="fr-CA" sz="2700" dirty="0">
                <a:solidFill>
                  <a:srgbClr val="FFFFFF"/>
                </a:solidFill>
                <a:effectLst/>
                <a:latin typeface="Georgia" panose="02040502050405020303" pitchFamily="18" charset="0"/>
                <a:ea typeface="MS Mincho" panose="02020609040205080304" pitchFamily="49" charset="-128"/>
                <a:cs typeface="Arial" panose="020B0604020202020204" pitchFamily="34" charset="0"/>
              </a:rPr>
            </a:br>
            <a:r>
              <a:rPr lang="fr-CA" sz="2700" dirty="0">
                <a:solidFill>
                  <a:srgbClr val="FFFFFF"/>
                </a:solidFill>
                <a:effectLst/>
                <a:latin typeface="Georgia" panose="02040502050405020303" pitchFamily="18" charset="0"/>
                <a:ea typeface="MS Mincho" panose="02020609040205080304" pitchFamily="49" charset="-128"/>
                <a:cs typeface="Arial" panose="020B0604020202020204" pitchFamily="34" charset="0"/>
              </a:rPr>
              <a:t>de la Direction nationale</a:t>
            </a:r>
            <a:br>
              <a:rPr lang="fr-CA" sz="2700" dirty="0">
                <a:effectLst/>
                <a:latin typeface="Calibri" panose="020F0502020204030204" pitchFamily="34" charset="0"/>
                <a:ea typeface="MS Mincho" panose="02020609040205080304" pitchFamily="49" charset="-128"/>
                <a:cs typeface="Arial" panose="020B0604020202020204" pitchFamily="34" charset="0"/>
              </a:rPr>
            </a:br>
            <a:br>
              <a:rPr lang="en-CA" sz="4000" dirty="0"/>
            </a:br>
            <a:endParaRPr lang="en-US" sz="4000" dirty="0"/>
          </a:p>
        </p:txBody>
      </p:sp>
    </p:spTree>
    <p:extLst>
      <p:ext uri="{BB962C8B-B14F-4D97-AF65-F5344CB8AC3E}">
        <p14:creationId xmlns:p14="http://schemas.microsoft.com/office/powerpoint/2010/main" val="377146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9461" y="597963"/>
            <a:ext cx="7772400" cy="729905"/>
          </a:xfrm>
        </p:spPr>
        <p:txBody>
          <a:bodyPr/>
          <a:lstStyle/>
          <a:p>
            <a:r>
              <a:rPr lang="en-CA" dirty="0"/>
              <a:t>Aperçu</a:t>
            </a:r>
          </a:p>
        </p:txBody>
      </p:sp>
      <p:sp>
        <p:nvSpPr>
          <p:cNvPr id="3" name="Subtitle 2"/>
          <p:cNvSpPr>
            <a:spLocks noGrp="1"/>
          </p:cNvSpPr>
          <p:nvPr>
            <p:ph type="subTitle" idx="1"/>
          </p:nvPr>
        </p:nvSpPr>
        <p:spPr>
          <a:xfrm>
            <a:off x="507999" y="1447137"/>
            <a:ext cx="6862860" cy="2676130"/>
          </a:xfrm>
        </p:spPr>
        <p:txBody>
          <a:bodyPr>
            <a:normAutofit/>
          </a:bodyPr>
          <a:lstStyle/>
          <a:p>
            <a:pPr algn="just">
              <a:lnSpc>
                <a:spcPct val="107000"/>
              </a:lnSpc>
              <a:spcAft>
                <a:spcPts val="800"/>
              </a:spcAft>
            </a:pPr>
            <a:r>
              <a:rPr lang="fr-CA" dirty="0">
                <a:effectLst/>
                <a:latin typeface="Georgia" panose="02040502050405020303" pitchFamily="18" charset="0"/>
                <a:ea typeface="MS Mincho" panose="02020609040205080304" pitchFamily="49" charset="-128"/>
                <a:cs typeface="Arial" panose="020B0604020202020204" pitchFamily="34" charset="0"/>
              </a:rPr>
              <a:t>Aux fins de cette présentation, un conflit d'intérêts existe quand il y a concurrence entre les intérêts personnels ou professionnels d'un membre exécutif (ou d’un autre membre) et les intérêts de la Légion, eu égard à toute question sur laquelle le membre peut, dans le cadre de ses fonctions, être autorisé ou appelé à prendre part aux délibérations ou à son processus de décision.</a:t>
            </a:r>
          </a:p>
          <a:p>
            <a:endParaRPr lang="en-CA" dirty="0"/>
          </a:p>
        </p:txBody>
      </p:sp>
    </p:spTree>
    <p:extLst>
      <p:ext uri="{BB962C8B-B14F-4D97-AF65-F5344CB8AC3E}">
        <p14:creationId xmlns:p14="http://schemas.microsoft.com/office/powerpoint/2010/main" val="160580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9461" y="597963"/>
            <a:ext cx="7772400" cy="729905"/>
          </a:xfrm>
        </p:spPr>
        <p:txBody>
          <a:bodyPr/>
          <a:lstStyle/>
          <a:p>
            <a:r>
              <a:rPr lang="en-CA" dirty="0"/>
              <a:t>Un </a:t>
            </a:r>
            <a:r>
              <a:rPr lang="en-CA" dirty="0" err="1"/>
              <a:t>conflit</a:t>
            </a:r>
            <a:r>
              <a:rPr lang="en-CA" dirty="0"/>
              <a:t> servient </a:t>
            </a:r>
            <a:r>
              <a:rPr lang="en-CA" dirty="0" err="1"/>
              <a:t>quand</a:t>
            </a:r>
            <a:r>
              <a:rPr lang="en-CA" dirty="0"/>
              <a:t>…</a:t>
            </a:r>
          </a:p>
        </p:txBody>
      </p:sp>
      <p:sp>
        <p:nvSpPr>
          <p:cNvPr id="3" name="Subtitle 2"/>
          <p:cNvSpPr>
            <a:spLocks noGrp="1"/>
          </p:cNvSpPr>
          <p:nvPr>
            <p:ph type="subTitle" idx="1"/>
          </p:nvPr>
        </p:nvSpPr>
        <p:spPr>
          <a:xfrm>
            <a:off x="507999" y="1447137"/>
            <a:ext cx="6862860" cy="4012886"/>
          </a:xfrm>
        </p:spPr>
        <p:txBody>
          <a:bodyPr>
            <a:normAutofit/>
          </a:bodyPr>
          <a:lstStyle/>
          <a:p>
            <a:pPr>
              <a:lnSpc>
                <a:spcPct val="107000"/>
              </a:lnSpc>
              <a:spcAft>
                <a:spcPts val="800"/>
              </a:spcAft>
            </a:pPr>
            <a:r>
              <a:rPr lang="fr-CA" dirty="0">
                <a:effectLst/>
                <a:latin typeface="Georgia" panose="02040502050405020303" pitchFamily="18" charset="0"/>
                <a:ea typeface="MS Mincho" panose="02020609040205080304" pitchFamily="49" charset="-128"/>
                <a:cs typeface="Arial" panose="020B0604020202020204" pitchFamily="34" charset="0"/>
              </a:rPr>
              <a:t>Tout membre exécutif (ou autre membre) qui a un intérêt dans quelque affaire ou arrangement financier – ou par le biais d'un lien familial ou d’amitié – en rapport avec un sujet faisant l’objet d’une discussion lors d'une réunion, devra immédiatement se retirer des délibérations et du vote sur le sujet, et exiger que son retrait soit inscrit au procès-verbal. Un conflit d'intérêts survient lorsque l’intérêt personnel d'un membre se substitue à son dévouement envers les intérêts de la Légion ou vient y faire concurrence. Cela peut découler d'un conflit réel, potentiel ou apparent, et être de nature financière ou autre.</a:t>
            </a:r>
          </a:p>
          <a:p>
            <a:endParaRPr lang="en-CA" dirty="0"/>
          </a:p>
        </p:txBody>
      </p:sp>
    </p:spTree>
    <p:extLst>
      <p:ext uri="{BB962C8B-B14F-4D97-AF65-F5344CB8AC3E}">
        <p14:creationId xmlns:p14="http://schemas.microsoft.com/office/powerpoint/2010/main" val="160580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9461" y="597964"/>
            <a:ext cx="7772400" cy="756704"/>
          </a:xfrm>
        </p:spPr>
        <p:txBody>
          <a:bodyPr/>
          <a:lstStyle/>
          <a:p>
            <a:r>
              <a:rPr lang="en-CA" dirty="0"/>
              <a:t>Occasions de </a:t>
            </a:r>
            <a:r>
              <a:rPr lang="en-CA" dirty="0" err="1"/>
              <a:t>conflits</a:t>
            </a:r>
            <a:r>
              <a:rPr lang="en-CA" dirty="0"/>
              <a:t> </a:t>
            </a:r>
            <a:r>
              <a:rPr lang="en-CA" dirty="0" err="1"/>
              <a:t>d’intérêts</a:t>
            </a:r>
            <a:endParaRPr lang="en-CA" dirty="0"/>
          </a:p>
        </p:txBody>
      </p:sp>
      <p:sp>
        <p:nvSpPr>
          <p:cNvPr id="3" name="Subtitle 2"/>
          <p:cNvSpPr>
            <a:spLocks noGrp="1"/>
          </p:cNvSpPr>
          <p:nvPr>
            <p:ph type="subTitle" idx="1"/>
          </p:nvPr>
        </p:nvSpPr>
        <p:spPr>
          <a:xfrm>
            <a:off x="507999" y="1439186"/>
            <a:ext cx="6400800" cy="2498406"/>
          </a:xfrm>
        </p:spPr>
        <p:txBody>
          <a:bodyPr>
            <a:normAutofit/>
          </a:bodyPr>
          <a:lstStyle/>
          <a:p>
            <a:pPr lvl="0" algn="just">
              <a:lnSpc>
                <a:spcPct val="107000"/>
              </a:lnSpc>
              <a:spcAft>
                <a:spcPts val="800"/>
              </a:spcAft>
            </a:pPr>
            <a:r>
              <a:rPr lang="en-CA" dirty="0">
                <a:latin typeface="Georgia" panose="02040502050405020303" pitchFamily="18" charset="0"/>
              </a:rPr>
              <a:t>a) </a:t>
            </a:r>
            <a:r>
              <a:rPr lang="fr-CA" dirty="0">
                <a:effectLst/>
                <a:latin typeface="Georgia" panose="02040502050405020303" pitchFamily="18" charset="0"/>
                <a:ea typeface="MS Mincho" panose="02020609040205080304" pitchFamily="49" charset="-128"/>
                <a:cs typeface="Arial" panose="020B0604020202020204" pitchFamily="34" charset="0"/>
              </a:rPr>
              <a:t>Il y a « </a:t>
            </a:r>
            <a:r>
              <a:rPr lang="fr-CA" i="1" dirty="0">
                <a:effectLst/>
                <a:latin typeface="Georgia" panose="02040502050405020303" pitchFamily="18" charset="0"/>
                <a:ea typeface="MS Mincho" panose="02020609040205080304" pitchFamily="49" charset="-128"/>
                <a:cs typeface="Arial" panose="020B0604020202020204" pitchFamily="34" charset="0"/>
              </a:rPr>
              <a:t>conflit d'intérêts réel </a:t>
            </a:r>
            <a:r>
              <a:rPr lang="fr-CA" dirty="0">
                <a:effectLst/>
                <a:latin typeface="Georgia" panose="02040502050405020303" pitchFamily="18" charset="0"/>
                <a:ea typeface="MS Mincho" panose="02020609040205080304" pitchFamily="49" charset="-128"/>
                <a:cs typeface="Arial" panose="020B0604020202020204" pitchFamily="34" charset="0"/>
              </a:rPr>
              <a:t>» lorsqu'un membre exécutif (ou autre membre) exerce un pouvoir officiel ou s'acquitte d'un devoir ou d'une fonction officielle, tout en sachant que la possibilité existe qu’il/elle puisse favoriser des intérêts personnels.</a:t>
            </a:r>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9461" y="597964"/>
            <a:ext cx="7772400" cy="714370"/>
          </a:xfrm>
        </p:spPr>
        <p:txBody>
          <a:bodyPr/>
          <a:lstStyle/>
          <a:p>
            <a:r>
              <a:rPr lang="en-CA" dirty="0"/>
              <a:t>Occasions de </a:t>
            </a:r>
            <a:r>
              <a:rPr lang="en-CA" dirty="0" err="1"/>
              <a:t>conflits</a:t>
            </a:r>
            <a:r>
              <a:rPr lang="en-CA" dirty="0"/>
              <a:t> </a:t>
            </a:r>
            <a:r>
              <a:rPr lang="en-CA" dirty="0" err="1"/>
              <a:t>d’intérêts</a:t>
            </a:r>
            <a:r>
              <a:rPr lang="en-CA" dirty="0"/>
              <a:t> </a:t>
            </a:r>
            <a:r>
              <a:rPr lang="en-CA" sz="2400" dirty="0"/>
              <a:t>(suite)</a:t>
            </a:r>
            <a:endParaRPr lang="en-CA" dirty="0"/>
          </a:p>
        </p:txBody>
      </p:sp>
      <p:sp>
        <p:nvSpPr>
          <p:cNvPr id="3" name="Subtitle 2"/>
          <p:cNvSpPr>
            <a:spLocks noGrp="1"/>
          </p:cNvSpPr>
          <p:nvPr>
            <p:ph type="subTitle" idx="1"/>
          </p:nvPr>
        </p:nvSpPr>
        <p:spPr>
          <a:xfrm>
            <a:off x="507999" y="1494845"/>
            <a:ext cx="6400800" cy="3669822"/>
          </a:xfrm>
        </p:spPr>
        <p:txBody>
          <a:bodyPr>
            <a:normAutofit/>
          </a:bodyPr>
          <a:lstStyle/>
          <a:p>
            <a:pPr algn="just"/>
            <a:r>
              <a:rPr lang="en-CA" dirty="0">
                <a:latin typeface="Georgia" panose="02040502050405020303" pitchFamily="18" charset="0"/>
              </a:rPr>
              <a:t>b)</a:t>
            </a:r>
            <a:r>
              <a:rPr lang="fr-CA" dirty="0">
                <a:effectLst/>
                <a:latin typeface="Georgia" panose="02040502050405020303" pitchFamily="18" charset="0"/>
                <a:ea typeface="MS Mincho" panose="02020609040205080304" pitchFamily="49" charset="-128"/>
                <a:cs typeface="Arial" panose="020B0604020202020204" pitchFamily="34" charset="0"/>
              </a:rPr>
              <a:t> Il y a « </a:t>
            </a:r>
            <a:r>
              <a:rPr lang="fr-CA" i="1" dirty="0">
                <a:effectLst/>
                <a:latin typeface="Georgia" panose="02040502050405020303" pitchFamily="18" charset="0"/>
                <a:ea typeface="MS Mincho" panose="02020609040205080304" pitchFamily="49" charset="-128"/>
                <a:cs typeface="Arial" panose="020B0604020202020204" pitchFamily="34" charset="0"/>
              </a:rPr>
              <a:t>conflit d'intérêts potentiel</a:t>
            </a:r>
            <a:r>
              <a:rPr lang="fr-CA" dirty="0">
                <a:effectLst/>
                <a:latin typeface="Georgia" panose="02040502050405020303" pitchFamily="18" charset="0"/>
                <a:ea typeface="MS Mincho" panose="02020609040205080304" pitchFamily="49" charset="-128"/>
                <a:cs typeface="Arial" panose="020B0604020202020204" pitchFamily="34" charset="0"/>
              </a:rPr>
              <a:t> » lorsque le membre se trouve dans une situation où l’existence d’intérêts personnels est susceptible d’influer sur l’exercice de ses fonctions et responsabilités, pourvu</a:t>
            </a:r>
            <a:r>
              <a:rPr lang="fr-CA" dirty="0">
                <a:effectLst/>
                <a:latin typeface="Georgia" panose="02040502050405020303" pitchFamily="18" charset="0"/>
              </a:rPr>
              <a:t> qu'il/elle n'ait pas encore exercé lesdites fonctions ou responsabilités.</a:t>
            </a:r>
          </a:p>
          <a:p>
            <a:pPr algn="just"/>
            <a:r>
              <a:rPr lang="en-CA" dirty="0">
                <a:latin typeface="Georgia" panose="02040502050405020303" pitchFamily="18" charset="0"/>
              </a:rPr>
              <a:t>c) </a:t>
            </a:r>
            <a:r>
              <a:rPr lang="fr-CA" dirty="0">
                <a:effectLst/>
                <a:latin typeface="Georgia" panose="02040502050405020303" pitchFamily="18" charset="0"/>
                <a:ea typeface="MS Mincho" panose="02020609040205080304" pitchFamily="49" charset="-128"/>
                <a:cs typeface="Arial" panose="020B0604020202020204" pitchFamily="34" charset="0"/>
              </a:rPr>
              <a:t>Il y a « </a:t>
            </a:r>
            <a:r>
              <a:rPr lang="fr-CA" i="1" dirty="0">
                <a:effectLst/>
                <a:latin typeface="Georgia" panose="02040502050405020303" pitchFamily="18" charset="0"/>
                <a:ea typeface="MS Mincho" panose="02020609040205080304" pitchFamily="49" charset="-128"/>
                <a:cs typeface="Arial" panose="020B0604020202020204" pitchFamily="34" charset="0"/>
              </a:rPr>
              <a:t>conflit d'intérêts apparent </a:t>
            </a:r>
            <a:r>
              <a:rPr lang="fr-CA" dirty="0">
                <a:effectLst/>
                <a:latin typeface="Georgia" panose="02040502050405020303" pitchFamily="18" charset="0"/>
                <a:ea typeface="MS Mincho" panose="02020609040205080304" pitchFamily="49" charset="-128"/>
                <a:cs typeface="Arial" panose="020B0604020202020204" pitchFamily="34" charset="0"/>
              </a:rPr>
              <a:t>» lorsque, chez des personnes raisonnablement bien informées, il y a une crainte raisonnable de l'existence d'un conflit d'intérêts réel de la part d’un membre.</a:t>
            </a:r>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9460" y="597964"/>
            <a:ext cx="8288873" cy="807504"/>
          </a:xfrm>
        </p:spPr>
        <p:txBody>
          <a:bodyPr>
            <a:noAutofit/>
          </a:bodyPr>
          <a:lstStyle/>
          <a:p>
            <a:r>
              <a:rPr lang="en-CA" sz="3200" spc="-30" dirty="0" err="1"/>
              <a:t>Élaboration</a:t>
            </a:r>
            <a:r>
              <a:rPr lang="en-CA" sz="3200" spc="-30" dirty="0"/>
              <a:t> de politique – Points à </a:t>
            </a:r>
            <a:r>
              <a:rPr lang="en-CA" sz="3200" spc="-30" dirty="0" err="1"/>
              <a:t>considérer</a:t>
            </a:r>
            <a:endParaRPr lang="en-CA" sz="3200" spc="-30" dirty="0"/>
          </a:p>
        </p:txBody>
      </p:sp>
      <p:sp>
        <p:nvSpPr>
          <p:cNvPr id="3" name="Subtitle 2"/>
          <p:cNvSpPr>
            <a:spLocks noGrp="1"/>
          </p:cNvSpPr>
          <p:nvPr>
            <p:ph type="subTitle" idx="1"/>
          </p:nvPr>
        </p:nvSpPr>
        <p:spPr>
          <a:xfrm>
            <a:off x="507999" y="1487205"/>
            <a:ext cx="7603068" cy="4051952"/>
          </a:xfrm>
        </p:spPr>
        <p:txBody>
          <a:bodyPr>
            <a:normAutofit/>
          </a:bodyPr>
          <a:lstStyle/>
          <a:p>
            <a:pPr>
              <a:spcAft>
                <a:spcPts val="600"/>
              </a:spcAft>
            </a:pPr>
            <a:r>
              <a:rPr lang="fr-CA" dirty="0">
                <a:effectLst/>
                <a:latin typeface="Georgia" panose="02040502050405020303" pitchFamily="18" charset="0"/>
                <a:ea typeface="MS Mincho" panose="02020609040205080304" pitchFamily="49" charset="-128"/>
                <a:cs typeface="Arial" panose="020B0604020202020204" pitchFamily="34" charset="0"/>
              </a:rPr>
              <a:t>Les filiales qui entendent formuler une politique sur les conflits d'intérêts sont fortement conseillées de considérer ce qui suit :</a:t>
            </a:r>
          </a:p>
          <a:p>
            <a:pPr marL="342900" lvl="0" indent="-342900">
              <a:lnSpc>
                <a:spcPct val="107000"/>
              </a:lnSpc>
              <a:spcAft>
                <a:spcPts val="600"/>
              </a:spcAft>
              <a:buFont typeface="+mj-lt"/>
              <a:buAutoNum type="arabicPeriod"/>
              <a:tabLst>
                <a:tab pos="457200" algn="l"/>
              </a:tabLst>
            </a:pPr>
            <a:r>
              <a:rPr lang="fr-CA" dirty="0">
                <a:effectLst/>
                <a:latin typeface="Georgia" panose="02040502050405020303" pitchFamily="18" charset="0"/>
                <a:ea typeface="MS Mincho" panose="02020609040205080304" pitchFamily="49" charset="-128"/>
                <a:cs typeface="Arial" panose="020B0604020202020204" pitchFamily="34" charset="0"/>
              </a:rPr>
              <a:t>Établissez une bonne définition, claire et à jour, d'une politique en matière de conflits d'intérêts.</a:t>
            </a:r>
          </a:p>
          <a:p>
            <a:pPr marL="342900" lvl="0" indent="-342900">
              <a:lnSpc>
                <a:spcPct val="107000"/>
              </a:lnSpc>
              <a:spcAft>
                <a:spcPts val="600"/>
              </a:spcAft>
              <a:buFont typeface="+mj-lt"/>
              <a:buAutoNum type="arabicPeriod"/>
              <a:tabLst>
                <a:tab pos="457200" algn="l"/>
              </a:tabLst>
            </a:pPr>
            <a:r>
              <a:rPr lang="fr-CA" dirty="0">
                <a:effectLst/>
                <a:latin typeface="Georgia" panose="02040502050405020303" pitchFamily="18" charset="0"/>
                <a:ea typeface="MS Mincho" panose="02020609040205080304" pitchFamily="49" charset="-128"/>
                <a:cs typeface="Arial" panose="020B0604020202020204" pitchFamily="34" charset="0"/>
              </a:rPr>
              <a:t>Assurez-vous que tous les participants comprennent la politique de conflits d'intérêts et les raisons pour lesquelles elle est nécessaire.</a:t>
            </a:r>
          </a:p>
          <a:p>
            <a:pPr marL="342900" lvl="0" indent="-342900">
              <a:lnSpc>
                <a:spcPct val="107000"/>
              </a:lnSpc>
              <a:spcAft>
                <a:spcPts val="800"/>
              </a:spcAft>
              <a:buFont typeface="+mj-lt"/>
              <a:buAutoNum type="arabicPeriod"/>
              <a:tabLst>
                <a:tab pos="457200" algn="l"/>
              </a:tabLst>
            </a:pPr>
            <a:r>
              <a:rPr lang="fr-CA" dirty="0">
                <a:effectLst/>
                <a:latin typeface="Georgia" panose="02040502050405020303" pitchFamily="18" charset="0"/>
                <a:ea typeface="MS Mincho" panose="02020609040205080304" pitchFamily="49" charset="-128"/>
                <a:cs typeface="Arial" panose="020B0604020202020204" pitchFamily="34" charset="0"/>
              </a:rPr>
              <a:t>Favorisez une culture apte à déceler les conflits d'intérêts lorsqu'ils se présentent et à les traiter sur un ton qui ne soit pas accusateur.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9461" y="597964"/>
            <a:ext cx="7772400" cy="782104"/>
          </a:xfrm>
        </p:spPr>
        <p:txBody>
          <a:bodyPr/>
          <a:lstStyle/>
          <a:p>
            <a:r>
              <a:rPr lang="en-CA" dirty="0" err="1"/>
              <a:t>Exemple</a:t>
            </a:r>
            <a:endParaRPr lang="en-CA" dirty="0"/>
          </a:p>
        </p:txBody>
      </p:sp>
      <p:sp>
        <p:nvSpPr>
          <p:cNvPr id="3" name="Subtitle 2"/>
          <p:cNvSpPr>
            <a:spLocks noGrp="1"/>
          </p:cNvSpPr>
          <p:nvPr>
            <p:ph type="subTitle" idx="1"/>
          </p:nvPr>
        </p:nvSpPr>
        <p:spPr>
          <a:xfrm>
            <a:off x="507998" y="1555877"/>
            <a:ext cx="7848601" cy="3609892"/>
          </a:xfrm>
        </p:spPr>
        <p:txBody>
          <a:bodyPr>
            <a:normAutofit/>
          </a:bodyPr>
          <a:lstStyle/>
          <a:p>
            <a:pPr algn="just">
              <a:lnSpc>
                <a:spcPct val="107000"/>
              </a:lnSpc>
              <a:spcAft>
                <a:spcPts val="800"/>
              </a:spcAft>
            </a:pPr>
            <a:r>
              <a:rPr lang="fr-CA" dirty="0">
                <a:effectLst/>
                <a:latin typeface="Georgia" panose="02040502050405020303" pitchFamily="18" charset="0"/>
                <a:ea typeface="MS Mincho" panose="02020609040205080304" pitchFamily="49" charset="-128"/>
                <a:cs typeface="Arial" panose="020B0604020202020204" pitchFamily="34" charset="0"/>
              </a:rPr>
              <a:t>Un comité exécutif de filiale est à recruter une personne qui compte un parent et un proche ami au sein de ses membres. Dans un tel cas, le membre exécutif ayant un lien de parenté avec l'employé potentiel ainsi que le proche ami ne doivent pas prendre part aux délibérations ou au vote sur cette question. Aux fins de la présente définition, un parent inclut le père, la mère, les frères et sœurs, les cousins et cousines ou toute personne liée par les liens du mariage.</a:t>
            </a:r>
            <a:endParaRPr lang="en-CA" dirty="0"/>
          </a:p>
          <a:p>
            <a:pPr algn="just">
              <a:lnSpc>
                <a:spcPct val="107000"/>
              </a:lnSpc>
              <a:spcAft>
                <a:spcPts val="800"/>
              </a:spcAft>
            </a:pPr>
            <a:r>
              <a:rPr lang="fr-CA" dirty="0">
                <a:effectLst/>
                <a:latin typeface="Georgia" panose="02040502050405020303" pitchFamily="18" charset="0"/>
                <a:ea typeface="MS Mincho" panose="02020609040205080304" pitchFamily="49" charset="-128"/>
                <a:cs typeface="Arial" panose="020B0604020202020204" pitchFamily="34" charset="0"/>
              </a:rPr>
              <a:t>Une plainte a été déposée à juste titre contre un membre de la famille. La situation décrite ci-dessus s'applique.</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9461" y="597963"/>
            <a:ext cx="7772400" cy="769661"/>
          </a:xfrm>
        </p:spPr>
        <p:txBody>
          <a:bodyPr/>
          <a:lstStyle/>
          <a:p>
            <a:r>
              <a:rPr lang="en-CA" dirty="0" err="1"/>
              <a:t>En</a:t>
            </a:r>
            <a:r>
              <a:rPr lang="en-CA" dirty="0"/>
              <a:t> résumé</a:t>
            </a:r>
          </a:p>
        </p:txBody>
      </p:sp>
      <p:sp>
        <p:nvSpPr>
          <p:cNvPr id="3" name="Subtitle 2"/>
          <p:cNvSpPr>
            <a:spLocks noGrp="1"/>
          </p:cNvSpPr>
          <p:nvPr>
            <p:ph type="subTitle" idx="1"/>
          </p:nvPr>
        </p:nvSpPr>
        <p:spPr>
          <a:xfrm>
            <a:off x="1049866" y="1752599"/>
            <a:ext cx="6925734" cy="2661139"/>
          </a:xfrm>
        </p:spPr>
        <p:txBody>
          <a:bodyPr>
            <a:normAutofit fontScale="70000" lnSpcReduction="20000"/>
          </a:bodyPr>
          <a:lstStyle/>
          <a:p>
            <a:pPr algn="just">
              <a:lnSpc>
                <a:spcPct val="170000"/>
              </a:lnSpc>
              <a:spcAft>
                <a:spcPts val="800"/>
              </a:spcAft>
            </a:pPr>
            <a:r>
              <a:rPr lang="fr-CA" sz="2900" b="1" dirty="0">
                <a:effectLst/>
                <a:latin typeface="Georgia" panose="02040502050405020303" pitchFamily="18" charset="0"/>
                <a:ea typeface="MS Mincho" panose="02020609040205080304" pitchFamily="49" charset="-128"/>
                <a:cs typeface="Arial" panose="020B0604020202020204" pitchFamily="34" charset="0"/>
              </a:rPr>
              <a:t>Les conflits d'intérêts sont très difficiles à gérer. Si un membre </a:t>
            </a:r>
            <a:r>
              <a:rPr lang="fr-CA" sz="2900" b="1" dirty="0">
                <a:effectLst/>
                <a:latin typeface="Georgia" panose="02040502050405020303" pitchFamily="18" charset="0"/>
                <a:ea typeface="Calibri" panose="020F0502020204030204" pitchFamily="34" charset="0"/>
                <a:cs typeface="Arial" panose="020B0604020202020204" pitchFamily="34" charset="0"/>
              </a:rPr>
              <a:t>croit être en position de conflits d’intérêts, il/elle devrait déclarer le conflit potentiel et laisser l’autorité en place décider si, dans les faits, il y a conflit d'intérêts</a:t>
            </a:r>
            <a:r>
              <a:rPr lang="fr-CA" sz="2900" b="1" dirty="0">
                <a:effectLst/>
                <a:latin typeface="Georgia" panose="02040502050405020303" pitchFamily="18" charset="0"/>
                <a:ea typeface="MS Mincho" panose="02020609040205080304" pitchFamily="49" charset="-128"/>
                <a:cs typeface="Arial" panose="020B0604020202020204" pitchFamily="34" charset="0"/>
              </a:rPr>
              <a:t>.</a:t>
            </a:r>
          </a:p>
          <a:p>
            <a:pPr algn="ctr"/>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4940</TotalTime>
  <Words>609</Words>
  <Application>Microsoft Office PowerPoint</Application>
  <PresentationFormat>On-screen Show (4:3)</PresentationFormat>
  <Paragraphs>21</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Georgia</vt:lpstr>
      <vt:lpstr>Office Theme</vt:lpstr>
      <vt:lpstr>CONFLIT D’INTÉRÊTS LIGNES DIRECTRICES  Module d'apprentissage  réalisé par le comité de  Leadership et développement  de la Direction nationale  </vt:lpstr>
      <vt:lpstr>Aperçu</vt:lpstr>
      <vt:lpstr>Un conflit servient quand…</vt:lpstr>
      <vt:lpstr>Occasions de conflits d’intérêts</vt:lpstr>
      <vt:lpstr>Occasions de conflits d’intérêts (suite)</vt:lpstr>
      <vt:lpstr>Élaboration de politique – Points à considérer</vt:lpstr>
      <vt:lpstr>Exemple</vt:lpstr>
      <vt:lpstr>En résumé</vt:lpstr>
    </vt:vector>
  </TitlesOfParts>
  <Company>Legion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  Tradition  •  Community  •  Remembrance</dc:title>
  <dc:creator>Liz Mills</dc:creator>
  <cp:lastModifiedBy>Gaétan M</cp:lastModifiedBy>
  <cp:revision>207</cp:revision>
  <cp:lastPrinted>2013-04-11T13:50:28Z</cp:lastPrinted>
  <dcterms:created xsi:type="dcterms:W3CDTF">2013-04-04T20:13:55Z</dcterms:created>
  <dcterms:modified xsi:type="dcterms:W3CDTF">2022-08-31T13:29:36Z</dcterms:modified>
</cp:coreProperties>
</file>