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5" r:id="rId4"/>
    <p:sldId id="257" r:id="rId5"/>
    <p:sldId id="259" r:id="rId6"/>
    <p:sldId id="276" r:id="rId7"/>
    <p:sldId id="299" r:id="rId8"/>
    <p:sldId id="260" r:id="rId9"/>
    <p:sldId id="300" r:id="rId10"/>
    <p:sldId id="290" r:id="rId11"/>
    <p:sldId id="279" r:id="rId12"/>
    <p:sldId id="302" r:id="rId13"/>
    <p:sldId id="281" r:id="rId14"/>
    <p:sldId id="301" r:id="rId15"/>
    <p:sldId id="282" r:id="rId16"/>
    <p:sldId id="289" r:id="rId17"/>
    <p:sldId id="311" r:id="rId18"/>
    <p:sldId id="283" r:id="rId19"/>
    <p:sldId id="303" r:id="rId20"/>
    <p:sldId id="286" r:id="rId21"/>
    <p:sldId id="304" r:id="rId22"/>
    <p:sldId id="287" r:id="rId23"/>
    <p:sldId id="293" r:id="rId24"/>
    <p:sldId id="310" r:id="rId25"/>
    <p:sldId id="309" r:id="rId26"/>
    <p:sldId id="294" r:id="rId27"/>
    <p:sldId id="305" r:id="rId28"/>
    <p:sldId id="296" r:id="rId29"/>
    <p:sldId id="306" r:id="rId30"/>
    <p:sldId id="312" r:id="rId31"/>
    <p:sldId id="298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86429" autoAdjust="0"/>
  </p:normalViewPr>
  <p:slideViewPr>
    <p:cSldViewPr snapToGrid="0">
      <p:cViewPr varScale="1">
        <p:scale>
          <a:sx n="109" d="100"/>
          <a:sy n="109" d="100"/>
        </p:scale>
        <p:origin x="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80048-938F-436E-9AC3-343ACF12984D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2B053-308C-408A-B7C6-370874F73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30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18-08-13T13:39:18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92C870-2E94-42C1-86E8-80B18434347C}" emma:medium="tactile" emma:mode="ink">
          <msink:context xmlns:msink="http://schemas.microsoft.com/ink/2010/main" type="writingRegion" rotatedBoundingBox="12699,3858 12714,3858 12714,3873 12699,3873"/>
        </emma:interpretation>
      </emma:emma>
    </inkml:annotationXML>
    <inkml:traceGroup>
      <inkml:annotationXML>
        <emma:emma xmlns:emma="http://www.w3.org/2003/04/emma" version="1.0">
          <emma:interpretation id="{375218B9-4E32-4ED0-ACB3-68D7FC6CFB5C}" emma:medium="tactile" emma:mode="ink">
            <msink:context xmlns:msink="http://schemas.microsoft.com/ink/2010/main" type="paragraph" rotatedBoundingBox="12699,3858 12714,3858 12714,3873 12699,3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7FACF3-9826-4952-8B33-2EF6935E8FC6}" emma:medium="tactile" emma:mode="ink">
              <msink:context xmlns:msink="http://schemas.microsoft.com/ink/2010/main" type="line" rotatedBoundingBox="12699,3858 12714,3858 12714,3873 12699,3873"/>
            </emma:interpretation>
          </emma:emma>
        </inkml:annotationXML>
        <inkml:traceGroup>
          <inkml:annotationXML>
            <emma:emma xmlns:emma="http://www.w3.org/2003/04/emma" version="1.0">
              <emma:interpretation id="{66884F55-F5D4-4897-88C4-8522474695D8}" emma:medium="tactile" emma:mode="ink">
                <msink:context xmlns:msink="http://schemas.microsoft.com/ink/2010/main" type="inkWord" rotatedBoundingBox="12699,3858 12714,3858 12714,3873 12699,3873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18-08-13T13:39:30.3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B590C7-F24E-4862-A6CE-F4BCAB0B5F1E}" emma:medium="tactile" emma:mode="ink">
          <msink:context xmlns:msink="http://schemas.microsoft.com/ink/2010/main" type="writingRegion" rotatedBoundingBox="3281,3361 3706,3887 3694,3897 3269,3371"/>
        </emma:interpretation>
      </emma:emma>
    </inkml:annotationXML>
    <inkml:traceGroup>
      <inkml:annotationXML>
        <emma:emma xmlns:emma="http://www.w3.org/2003/04/emma" version="1.0">
          <emma:interpretation id="{0371F0F6-772A-48E7-953D-602CA08DF015}" emma:medium="tactile" emma:mode="ink">
            <msink:context xmlns:msink="http://schemas.microsoft.com/ink/2010/main" type="paragraph" rotatedBoundingBox="3281,3361 3706,3887 3694,3897 3269,3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38193-E25A-4477-B723-8DAA3154A7AC}" emma:medium="tactile" emma:mode="ink">
              <msink:context xmlns:msink="http://schemas.microsoft.com/ink/2010/main" type="line" rotatedBoundingBox="3281,3361 3706,3887 3694,3897 3269,3371"/>
            </emma:interpretation>
          </emma:emma>
        </inkml:annotationXML>
        <inkml:traceGroup>
          <inkml:annotationXML>
            <emma:emma xmlns:emma="http://www.w3.org/2003/04/emma" version="1.0">
              <emma:interpretation id="{42CDD28B-9763-47CE-BF88-F030816B89F4}" emma:medium="tactile" emma:mode="ink">
                <msink:context xmlns:msink="http://schemas.microsoft.com/ink/2010/main" type="inkWord" rotatedBoundingBox="3281,3361 3706,3887 3694,3897 3269,3371"/>
              </emma:interpretation>
            </emma:emma>
          </inkml:annotationXML>
          <inkml:trace contextRef="#ctx0" brushRef="#br0">1366-513 0</inkml:trace>
          <inkml:trace contextRef="#ctx0" brushRef="#br0" timeOffset="796.7704">-415 853 0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7D8AB1B-9671-439D-9007-C79AEC28C981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7D5C49F-27BA-4137-97CF-941176039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3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C49F-27BA-4137-97CF-9411760390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9E94D-F972-B244-A18C-7A69DD23AB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786974" y="3988675"/>
            <a:ext cx="4713282" cy="4350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B199-8C77-1445-99D3-3E90B13D6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6" y="6446383"/>
            <a:ext cx="814306" cy="2997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92CFEF-8BD1-3749-8631-383F400B4B1E}"/>
              </a:ext>
            </a:extLst>
          </p:cNvPr>
          <p:cNvCxnSpPr>
            <a:cxnSpLocks/>
          </p:cNvCxnSpPr>
          <p:nvPr/>
        </p:nvCxnSpPr>
        <p:spPr>
          <a:xfrm flipV="1">
            <a:off x="683419" y="6332048"/>
            <a:ext cx="6143643" cy="2589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F7B3F7-D20E-1F4F-A96A-7B1FE4BAF2D1}"/>
              </a:ext>
            </a:extLst>
          </p:cNvPr>
          <p:cNvSpPr txBox="1"/>
          <p:nvPr/>
        </p:nvSpPr>
        <p:spPr>
          <a:xfrm>
            <a:off x="693581" y="6523606"/>
            <a:ext cx="2484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6DBCB-2E1D-FE4F-9341-D85BBCA642E5}"/>
              </a:ext>
            </a:extLst>
          </p:cNvPr>
          <p:cNvSpPr txBox="1"/>
          <p:nvPr/>
        </p:nvSpPr>
        <p:spPr>
          <a:xfrm>
            <a:off x="3340916" y="6523606"/>
            <a:ext cx="28155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7470AE-077B-C244-A8EC-F7E7C273CC38}"/>
              </a:ext>
            </a:extLst>
          </p:cNvPr>
          <p:cNvCxnSpPr/>
          <p:nvPr/>
        </p:nvCxnSpPr>
        <p:spPr>
          <a:xfrm>
            <a:off x="809163" y="663866"/>
            <a:ext cx="2531753" cy="442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809162" y="1856356"/>
            <a:ext cx="5904459" cy="4199539"/>
          </a:xfrm>
        </p:spPr>
        <p:txBody>
          <a:bodyPr/>
          <a:lstStyle>
            <a:lvl1pPr>
              <a:defRPr>
                <a:latin typeface="Sense" panose="020B0500040000000000" pitchFamily="34" charset="0"/>
              </a:defRPr>
            </a:lvl1pPr>
            <a:lvl2pPr>
              <a:defRPr>
                <a:latin typeface="Sense" panose="020B0500040000000000" pitchFamily="34" charset="0"/>
              </a:defRPr>
            </a:lvl2pPr>
            <a:lvl3pPr>
              <a:defRPr>
                <a:latin typeface="Sense" panose="020B0500040000000000" pitchFamily="34" charset="0"/>
              </a:defRPr>
            </a:lvl3pPr>
            <a:lvl4pPr>
              <a:defRPr>
                <a:latin typeface="Sense" panose="020B0500040000000000" pitchFamily="34" charset="0"/>
              </a:defRPr>
            </a:lvl4pPr>
            <a:lvl5pPr>
              <a:defRPr>
                <a:latin typeface="Sense" panose="020B0500040000000000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9162" y="880450"/>
            <a:ext cx="7706188" cy="810238"/>
          </a:xfrm>
        </p:spPr>
        <p:txBody>
          <a:bodyPr/>
          <a:lstStyle>
            <a:lvl1pPr>
              <a:defRPr>
                <a:latin typeface="Sense Medium" panose="020B0606040000000000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9162" y="373596"/>
            <a:ext cx="5281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cap="small" baseline="0" dirty="0" smtClean="0">
                <a:latin typeface="Sense" panose="020B0500040000000000" pitchFamily="34" charset="0"/>
              </a:rPr>
              <a:t>Membership – What’s New!</a:t>
            </a:r>
            <a:endParaRPr lang="en-US" sz="1400" cap="small" baseline="0" dirty="0" smtClean="0">
              <a:latin typeface="Sense" panose="020B0500040000000000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780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0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9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3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0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3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95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96B199-8C77-1445-99D3-3E90B13D62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97" y="6446383"/>
            <a:ext cx="869485" cy="2997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F7B3F7-D20E-1F4F-A96A-7B1FE4BAF2D1}"/>
              </a:ext>
            </a:extLst>
          </p:cNvPr>
          <p:cNvSpPr txBox="1"/>
          <p:nvPr/>
        </p:nvSpPr>
        <p:spPr>
          <a:xfrm>
            <a:off x="693581" y="6523606"/>
            <a:ext cx="2484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6DBCB-2E1D-FE4F-9341-D85BBCA642E5}"/>
              </a:ext>
            </a:extLst>
          </p:cNvPr>
          <p:cNvSpPr txBox="1"/>
          <p:nvPr/>
        </p:nvSpPr>
        <p:spPr>
          <a:xfrm>
            <a:off x="3340916" y="6523606"/>
            <a:ext cx="28785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809162" y="1856356"/>
            <a:ext cx="5904459" cy="4199539"/>
          </a:xfrm>
        </p:spPr>
        <p:txBody>
          <a:bodyPr/>
          <a:lstStyle>
            <a:lvl1pPr>
              <a:defRPr>
                <a:latin typeface="Sense" panose="020B0500040000000000" pitchFamily="34" charset="0"/>
              </a:defRPr>
            </a:lvl1pPr>
            <a:lvl2pPr>
              <a:defRPr>
                <a:latin typeface="Sense" panose="020B0500040000000000" pitchFamily="34" charset="0"/>
              </a:defRPr>
            </a:lvl2pPr>
            <a:lvl3pPr>
              <a:defRPr>
                <a:latin typeface="Sense" panose="020B0500040000000000" pitchFamily="34" charset="0"/>
              </a:defRPr>
            </a:lvl3pPr>
            <a:lvl4pPr>
              <a:defRPr>
                <a:latin typeface="Sense" panose="020B0500040000000000" pitchFamily="34" charset="0"/>
              </a:defRPr>
            </a:lvl4pPr>
            <a:lvl5pPr>
              <a:defRPr>
                <a:latin typeface="Sense" panose="020B0500040000000000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9162" y="880450"/>
            <a:ext cx="7706188" cy="810238"/>
          </a:xfrm>
        </p:spPr>
        <p:txBody>
          <a:bodyPr/>
          <a:lstStyle>
            <a:lvl1pPr>
              <a:defRPr>
                <a:latin typeface="Sense Medium" panose="020B0606040000000000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91036" y="335951"/>
            <a:ext cx="3889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cap="small" baseline="0" dirty="0" smtClean="0">
                <a:latin typeface="Sense" panose="020B0500040000000000" pitchFamily="34" charset="0"/>
              </a:rPr>
              <a:t>Membership – what’s new!</a:t>
            </a:r>
            <a:endParaRPr lang="en-US" sz="1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CDC42-D409-1441-8C82-028261D40E0A}"/>
              </a:ext>
            </a:extLst>
          </p:cNvPr>
          <p:cNvCxnSpPr/>
          <p:nvPr userDrawn="1"/>
        </p:nvCxnSpPr>
        <p:spPr>
          <a:xfrm>
            <a:off x="683419" y="6345238"/>
            <a:ext cx="7777163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7470AE-077B-C244-A8EC-F7E7C273CC38}"/>
              </a:ext>
            </a:extLst>
          </p:cNvPr>
          <p:cNvCxnSpPr/>
          <p:nvPr userDrawn="1"/>
        </p:nvCxnSpPr>
        <p:spPr>
          <a:xfrm>
            <a:off x="809163" y="663866"/>
            <a:ext cx="2531753" cy="442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4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1406D6-D5F1-8B4B-ADE9-5C3CC8BBF3FB}"/>
              </a:ext>
            </a:extLst>
          </p:cNvPr>
          <p:cNvCxnSpPr/>
          <p:nvPr/>
        </p:nvCxnSpPr>
        <p:spPr>
          <a:xfrm>
            <a:off x="809162" y="663866"/>
            <a:ext cx="1056327" cy="0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FB54DD4-921A-8446-BFEE-86A239B9B2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00" y="6446383"/>
            <a:ext cx="642182" cy="2997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CDC42-D409-1441-8C82-028261D40E0A}"/>
              </a:ext>
            </a:extLst>
          </p:cNvPr>
          <p:cNvCxnSpPr/>
          <p:nvPr/>
        </p:nvCxnSpPr>
        <p:spPr>
          <a:xfrm>
            <a:off x="683419" y="6345238"/>
            <a:ext cx="7777163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51CB53-7523-0344-BA40-599C772AAC6D}"/>
              </a:ext>
            </a:extLst>
          </p:cNvPr>
          <p:cNvSpPr txBox="1"/>
          <p:nvPr/>
        </p:nvSpPr>
        <p:spPr>
          <a:xfrm>
            <a:off x="693581" y="6523606"/>
            <a:ext cx="2484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CCBAB-C68A-174F-B561-202C748ABFED}"/>
              </a:ext>
            </a:extLst>
          </p:cNvPr>
          <p:cNvSpPr txBox="1"/>
          <p:nvPr/>
        </p:nvSpPr>
        <p:spPr>
          <a:xfrm>
            <a:off x="3340916" y="6523606"/>
            <a:ext cx="248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574CA72-911C-1B44-9476-C26235347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163" y="447283"/>
            <a:ext cx="2922985" cy="5984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00" b="1" i="0" spc="3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338C63D-6B99-554B-9154-3B6A13203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163" y="1698806"/>
            <a:ext cx="4502842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Single column text </a:t>
            </a:r>
            <a:br>
              <a:rPr lang="en-US" dirty="0"/>
            </a:br>
            <a:r>
              <a:rPr lang="en-US" dirty="0"/>
              <a:t>slide with images.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35896873-9925-D044-B0B4-262C3CA960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434" y="3242331"/>
            <a:ext cx="4502570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832AEBF6-1F54-4149-A84B-01B23C3E7F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34" y="3751400"/>
            <a:ext cx="4502570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Pharetra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Parturient Cras Cursus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79348CC8-6135-F24E-B027-7C4CC44BCC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49554" y="906464"/>
            <a:ext cx="2511028" cy="15843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0FEE6A94-47B3-DF40-AC03-40AD74F9FF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9554" y="2636112"/>
            <a:ext cx="2511028" cy="15843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CB4DC07D-5F32-014E-80A0-E40D30049F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9554" y="4365760"/>
            <a:ext cx="2511028" cy="15843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1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2DA7D-594E-754D-8074-B19B4EB0A26B}"/>
              </a:ext>
            </a:extLst>
          </p:cNvPr>
          <p:cNvCxnSpPr/>
          <p:nvPr/>
        </p:nvCxnSpPr>
        <p:spPr>
          <a:xfrm>
            <a:off x="809162" y="663866"/>
            <a:ext cx="1056327" cy="0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5D6A9-1026-C842-9154-CF6AE2A2D9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00" y="6446383"/>
            <a:ext cx="642182" cy="2997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C8B559-5487-9049-A96E-B640803D35CF}"/>
              </a:ext>
            </a:extLst>
          </p:cNvPr>
          <p:cNvCxnSpPr/>
          <p:nvPr/>
        </p:nvCxnSpPr>
        <p:spPr>
          <a:xfrm>
            <a:off x="683419" y="6345238"/>
            <a:ext cx="7777163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FE2204-A455-864C-A9B0-49092FC3F8AD}"/>
              </a:ext>
            </a:extLst>
          </p:cNvPr>
          <p:cNvSpPr txBox="1"/>
          <p:nvPr/>
        </p:nvSpPr>
        <p:spPr>
          <a:xfrm>
            <a:off x="693581" y="6523606"/>
            <a:ext cx="2484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F119C-1F4B-BE4B-BFE6-D2BF8A49119E}"/>
              </a:ext>
            </a:extLst>
          </p:cNvPr>
          <p:cNvSpPr txBox="1"/>
          <p:nvPr/>
        </p:nvSpPr>
        <p:spPr>
          <a:xfrm>
            <a:off x="3340916" y="6523606"/>
            <a:ext cx="248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ECD30C7-1AB1-8641-BF5F-C2B3A1CE3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163" y="447283"/>
            <a:ext cx="2922985" cy="5984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00" b="1" i="0" spc="3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D28E4F47-3C68-3141-9D71-4F9C96A82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163" y="1698806"/>
            <a:ext cx="3353484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Two column </a:t>
            </a:r>
            <a:br>
              <a:rPr lang="en-US" dirty="0"/>
            </a:br>
            <a:r>
              <a:rPr lang="en-US" dirty="0"/>
              <a:t>text slide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A642B34C-3648-BA45-A0B9-94727A709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435" y="3242331"/>
            <a:ext cx="3353212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1DD768F-5F30-EA4A-A045-5C81CA114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35" y="3751400"/>
            <a:ext cx="3353212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015221E9-8480-EB4F-83AD-E3004EB0C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3844" y="1698806"/>
            <a:ext cx="3353484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Two column </a:t>
            </a:r>
            <a:br>
              <a:rPr lang="en-US" dirty="0"/>
            </a:br>
            <a:r>
              <a:rPr lang="en-US" dirty="0"/>
              <a:t>text slide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3F368E03-B29E-F84C-AEB3-CCA15FDD15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4116" y="3242331"/>
            <a:ext cx="3353212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7C738FF4-7299-A54D-A6CA-57BF2C20A8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4116" y="3751400"/>
            <a:ext cx="3353212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8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EA6766-C821-1740-8F94-CFA31E8A6D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DF2A19-2C91-B241-B485-2E351D3AF8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923" y="6312308"/>
            <a:ext cx="860284" cy="40160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E2763D-2D96-CF46-9750-E5024DABF00D}"/>
              </a:ext>
            </a:extLst>
          </p:cNvPr>
          <p:cNvCxnSpPr/>
          <p:nvPr/>
        </p:nvCxnSpPr>
        <p:spPr>
          <a:xfrm>
            <a:off x="787952" y="3978621"/>
            <a:ext cx="1056327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7A42C4-E69E-CB4C-96FC-67997D1F0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951" y="2927867"/>
            <a:ext cx="5300663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141118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39F84C-4920-7C4C-8AE6-03E7CE955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8CB41-10D8-A34E-B48C-63FA8B242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923" y="6312308"/>
            <a:ext cx="860284" cy="4016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EF8E5C-DFFC-714A-99E8-A3612E28820A}"/>
              </a:ext>
            </a:extLst>
          </p:cNvPr>
          <p:cNvCxnSpPr/>
          <p:nvPr/>
        </p:nvCxnSpPr>
        <p:spPr>
          <a:xfrm>
            <a:off x="787952" y="3978621"/>
            <a:ext cx="1056327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9785ECC-58C8-A145-B9AE-3A3350321F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951" y="2927867"/>
            <a:ext cx="5300663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9524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2D2ADB-5098-C948-A716-6A5F50C7FC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D4F8EA-FBE5-5949-ADF4-0453757DE6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923" y="6312308"/>
            <a:ext cx="860284" cy="4016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64E32C-45E0-0648-89B4-946294B62A4F}"/>
              </a:ext>
            </a:extLst>
          </p:cNvPr>
          <p:cNvCxnSpPr/>
          <p:nvPr/>
        </p:nvCxnSpPr>
        <p:spPr>
          <a:xfrm>
            <a:off x="787952" y="3978621"/>
            <a:ext cx="1056327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0EF318E-67D1-FF46-9709-83D575362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951" y="2927867"/>
            <a:ext cx="5300663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3714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2558E-34C1-054D-95B7-D46B3D677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5118" y="0"/>
            <a:ext cx="1208140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37544-772A-D140-B60E-569AB5F2C1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923" y="6312308"/>
            <a:ext cx="860284" cy="4016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45619-C97B-734A-A0EB-CDDF5C878DE2}"/>
              </a:ext>
            </a:extLst>
          </p:cNvPr>
          <p:cNvCxnSpPr/>
          <p:nvPr/>
        </p:nvCxnSpPr>
        <p:spPr>
          <a:xfrm>
            <a:off x="787952" y="3978621"/>
            <a:ext cx="1056327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2CCAA25-E0FD-204D-85DE-5192F0F80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951" y="2927867"/>
            <a:ext cx="5300663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171170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930-E385-4E83-9174-703E8905E220}" type="datetimeFigureOut">
              <a:rPr lang="en-CA" smtClean="0"/>
              <a:t>2018-08-21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B71C-F31D-42E3-ABEE-962B132192F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44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CD438-AC80-6441-9598-88D8B706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98C47-67FA-4048-8280-6266720B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AA0B-EEA9-2A47-AFEC-995C3604C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3930-E385-4E83-9174-703E8905E220}" type="datetimeFigureOut">
              <a:rPr lang="en-CA" smtClean="0"/>
              <a:t>2018-08-21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23F0A-6D72-784B-8269-51A843D9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DB32C-72FE-B24D-823F-CB8DABD9B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B71C-F31D-42E3-ABEE-962B132192F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5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F459-38FF-44E9-9751-139C5A5E5AF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F410-AC30-40B7-B324-E795F23D1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legion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AEDF64-95CD-6F42-AAF1-5E016146C22F}"/>
              </a:ext>
            </a:extLst>
          </p:cNvPr>
          <p:cNvSpPr/>
          <p:nvPr/>
        </p:nvSpPr>
        <p:spPr>
          <a:xfrm>
            <a:off x="0" y="-2"/>
            <a:ext cx="9144000" cy="6858001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7277FB-AC85-FC4F-B7CC-F81DC4AB048C}"/>
              </a:ext>
            </a:extLst>
          </p:cNvPr>
          <p:cNvSpPr txBox="1"/>
          <p:nvPr/>
        </p:nvSpPr>
        <p:spPr>
          <a:xfrm>
            <a:off x="414651" y="5067770"/>
            <a:ext cx="154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Legion.ca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FDA635-AA25-D845-9CBD-55CE6F4D5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33" y="1303338"/>
            <a:ext cx="3875933" cy="13570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DE5464-5BFD-C346-8956-58AA4884179F}"/>
              </a:ext>
            </a:extLst>
          </p:cNvPr>
          <p:cNvSpPr txBox="1"/>
          <p:nvPr/>
        </p:nvSpPr>
        <p:spPr>
          <a:xfrm>
            <a:off x="397459" y="3379660"/>
            <a:ext cx="506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Honouring Veterans is our duty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D0F3B6-0A8C-3E4C-A63D-AF6EE797CE7E}"/>
              </a:ext>
            </a:extLst>
          </p:cNvPr>
          <p:cNvSpPr txBox="1"/>
          <p:nvPr/>
        </p:nvSpPr>
        <p:spPr>
          <a:xfrm>
            <a:off x="305908" y="6442081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BCF5FE-748D-8243-A2C0-F3AC32E798C9}"/>
              </a:ext>
            </a:extLst>
          </p:cNvPr>
          <p:cNvSpPr txBox="1"/>
          <p:nvPr/>
        </p:nvSpPr>
        <p:spPr>
          <a:xfrm>
            <a:off x="2930555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03DDBD-C793-AB47-A3EA-EE4A938D5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504" y="-1"/>
            <a:ext cx="214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2069592"/>
            <a:ext cx="7948431" cy="3989703"/>
          </a:xfrm>
        </p:spPr>
        <p:txBody>
          <a:bodyPr>
            <a:normAutofit/>
          </a:bodyPr>
          <a:lstStyle/>
          <a:p>
            <a:r>
              <a:rPr lang="en-CA" dirty="0" smtClean="0"/>
              <a:t>Access up-to-date branch reports and member status</a:t>
            </a:r>
          </a:p>
          <a:p>
            <a:r>
              <a:rPr lang="en-CA" dirty="0"/>
              <a:t>Process members online to eliminate </a:t>
            </a:r>
            <a:r>
              <a:rPr lang="en-CA" dirty="0" smtClean="0"/>
              <a:t>paperwork</a:t>
            </a:r>
          </a:p>
          <a:p>
            <a:r>
              <a:rPr lang="en-CA" dirty="0" smtClean="0"/>
              <a:t>Membership Website – Branch Processing Guide, step by step instructions on using the membership website – </a:t>
            </a:r>
            <a:r>
              <a:rPr lang="en-CA" dirty="0" smtClean="0">
                <a:solidFill>
                  <a:srgbClr val="FF0000"/>
                </a:solidFill>
              </a:rPr>
              <a:t>Download the Guid</a:t>
            </a:r>
            <a:r>
              <a:rPr lang="en-CA" dirty="0">
                <a:solidFill>
                  <a:srgbClr val="FF0000"/>
                </a:solidFill>
              </a:rPr>
              <a:t>e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/>
              <a:t>Complete Data Change Information online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162" y="880449"/>
            <a:ext cx="7738072" cy="92909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Maximizing the Technology - Branches: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52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61453" y="1020278"/>
            <a:ext cx="8142797" cy="458032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68711" y="3500099"/>
            <a:ext cx="1408922" cy="18661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2206868"/>
            <a:ext cx="7306138" cy="3849027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Enter and update member contact information </a:t>
            </a:r>
          </a:p>
          <a:p>
            <a:r>
              <a:rPr lang="en-CA" dirty="0" smtClean="0"/>
              <a:t>Encourage members to register online</a:t>
            </a:r>
          </a:p>
          <a:p>
            <a:r>
              <a:rPr lang="en-CA" dirty="0" smtClean="0"/>
              <a:t>Educate members regarding online renewals and annual auto renew option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161" y="880450"/>
            <a:ext cx="7882451" cy="10542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Maximizing the Technology - Members: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3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09625" y="1607164"/>
            <a:ext cx="7313613" cy="41024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9625" y="2539979"/>
            <a:ext cx="1408922" cy="18661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22576" y="2971800"/>
            <a:ext cx="3127248" cy="61264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1790300"/>
            <a:ext cx="7795823" cy="4265596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Step #1 – Ensure your branch membership fees are entered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Step #2 – The member must register their membership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Member Renewals: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39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92125" y="1202234"/>
            <a:ext cx="8315325" cy="46773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809162" y="834731"/>
            <a:ext cx="5904459" cy="4571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4005072" y="2864674"/>
            <a:ext cx="676656" cy="18942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890347" y="1784838"/>
            <a:ext cx="5307012" cy="39477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Email Renewal Reminders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890347" y="4580793"/>
            <a:ext cx="2602522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6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1" y="1793631"/>
            <a:ext cx="7517153" cy="42622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1. Branch receives email notification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2. No paperwork is required</a:t>
            </a:r>
          </a:p>
          <a:p>
            <a:pPr lvl="1"/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3. Membership card or renewal sticker will be sent to </a:t>
            </a:r>
            <a:r>
              <a:rPr lang="en-CA" dirty="0"/>
              <a:t> </a:t>
            </a:r>
            <a:r>
              <a:rPr lang="en-CA" dirty="0" smtClean="0"/>
              <a:t> the branch</a:t>
            </a:r>
          </a:p>
          <a:p>
            <a:pPr lvl="1"/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4. Once a month a cheque and report is sent to the branch for their portion of the member renewal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When member makes online payment: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76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073150" y="1066006"/>
            <a:ext cx="72009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1857676"/>
            <a:ext cx="7516691" cy="4198219"/>
          </a:xfrm>
        </p:spPr>
        <p:txBody>
          <a:bodyPr/>
          <a:lstStyle/>
          <a:p>
            <a:r>
              <a:rPr lang="en-CA" dirty="0" smtClean="0"/>
              <a:t>Branch rates will be automatically copied from year to year – branch only needs to update if fees change</a:t>
            </a:r>
          </a:p>
          <a:p>
            <a:endParaRPr lang="en-CA" dirty="0"/>
          </a:p>
          <a:p>
            <a:r>
              <a:rPr lang="en-CA" dirty="0" smtClean="0"/>
              <a:t>What if all your members renewed online?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Member Renewals cont’d: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68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628" y="1068404"/>
            <a:ext cx="5139891" cy="30421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CA" kern="0" dirty="0" smtClean="0"/>
              <a:t>Membership:</a:t>
            </a:r>
          </a:p>
          <a:p>
            <a:pPr>
              <a:lnSpc>
                <a:spcPct val="120000"/>
              </a:lnSpc>
            </a:pPr>
            <a:endParaRPr lang="en-CA" kern="0" dirty="0" smtClean="0"/>
          </a:p>
          <a:p>
            <a:pPr>
              <a:lnSpc>
                <a:spcPct val="120000"/>
              </a:lnSpc>
            </a:pPr>
            <a:r>
              <a:rPr lang="en-CA" kern="0" dirty="0" smtClean="0"/>
              <a:t>What’s New.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Membership Cards: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098307" y="1937679"/>
            <a:ext cx="4851133" cy="29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1838426"/>
            <a:ext cx="7815074" cy="4217470"/>
          </a:xfrm>
        </p:spPr>
        <p:txBody>
          <a:bodyPr/>
          <a:lstStyle/>
          <a:p>
            <a:r>
              <a:rPr lang="en-CA" dirty="0" smtClean="0"/>
              <a:t>Plastic cards will last for minimum of 5 years</a:t>
            </a:r>
          </a:p>
          <a:p>
            <a:r>
              <a:rPr lang="en-CA" dirty="0" smtClean="0"/>
              <a:t>Annual Stickers will be issued each year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Membership Cards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75" y="2897204"/>
            <a:ext cx="4456497" cy="27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1690688"/>
            <a:ext cx="8074956" cy="4365207"/>
          </a:xfrm>
        </p:spPr>
        <p:txBody>
          <a:bodyPr/>
          <a:lstStyle/>
          <a:p>
            <a:r>
              <a:rPr lang="en-CA" dirty="0" smtClean="0"/>
              <a:t>Will be delivered to your branch the last week of August…. via Canada Post</a:t>
            </a:r>
          </a:p>
          <a:p>
            <a:r>
              <a:rPr lang="en-CA" dirty="0" smtClean="0"/>
              <a:t>You will receive a 2019 sticker for all members who were paid for 2018 by July 31, 2018.</a:t>
            </a:r>
          </a:p>
          <a:p>
            <a:r>
              <a:rPr lang="en-CA" dirty="0"/>
              <a:t>F</a:t>
            </a:r>
            <a:r>
              <a:rPr lang="en-CA" dirty="0" smtClean="0"/>
              <a:t>or any members who renewed after July 31 for 2018 and 2019 you will be sent a 2019 sticker once processed by Member Services.</a:t>
            </a:r>
          </a:p>
          <a:p>
            <a:r>
              <a:rPr lang="en-CA" dirty="0" smtClean="0"/>
              <a:t>All cards and renewal stickers continue to be delivered to branch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2019 Renewal Stickers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0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09625" y="2046096"/>
            <a:ext cx="7775575" cy="30134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809162" y="834731"/>
            <a:ext cx="7699571" cy="4571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9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09625" y="2039293"/>
            <a:ext cx="7785100" cy="30270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780" y="954809"/>
            <a:ext cx="7689945" cy="4571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Life Members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3543480" y="2118960"/>
            <a:ext cx="1702080" cy="83628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394160" y="1398046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2280" y="138616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 flipV="1">
              <a:off x="1178210" y="747345"/>
              <a:ext cx="641798" cy="492369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166325" y="735459"/>
                <a:ext cx="665568" cy="5161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1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1690688"/>
            <a:ext cx="7706188" cy="4365207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The Membership Committee worked closely with the Ritual and Awards Committee to streamline the sign up process for new members</a:t>
            </a:r>
          </a:p>
          <a:p>
            <a:r>
              <a:rPr lang="en-CA" dirty="0" smtClean="0"/>
              <a:t>The objective:</a:t>
            </a:r>
          </a:p>
          <a:p>
            <a:pPr marL="457200" lvl="1" indent="0">
              <a:buNone/>
            </a:pPr>
            <a:r>
              <a:rPr lang="en-CA" dirty="0" smtClean="0"/>
              <a:t>1. Accelerate the sign up process for new members</a:t>
            </a:r>
          </a:p>
          <a:p>
            <a:pPr marL="457200" lvl="1" indent="0">
              <a:buNone/>
            </a:pPr>
            <a:r>
              <a:rPr lang="en-CA" dirty="0" smtClean="0"/>
              <a:t>2. Assist in eliminating potential barriers to new members joining the Legion</a:t>
            </a:r>
          </a:p>
          <a:p>
            <a:r>
              <a:rPr lang="en-CA" dirty="0" smtClean="0"/>
              <a:t>The formal Initiation Ceremony is now called a Welcoming Ceremony and is an optional process to membership in The Royal Canadian Legion</a:t>
            </a:r>
          </a:p>
          <a:p>
            <a:r>
              <a:rPr lang="en-CA" dirty="0" smtClean="0"/>
              <a:t>If the Branch chooses to retain the ceremony, the guidelines can be found in the Ritual, Awards Protocol Manual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Welcoming New Members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50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966951" y="1828800"/>
            <a:ext cx="3624435" cy="4227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Welcoming Email: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44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1758462"/>
            <a:ext cx="6312607" cy="42974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dirty="0" smtClean="0"/>
              <a:t>Regular Communications:</a:t>
            </a: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1.  Legion Dispatch Newsletter</a:t>
            </a:r>
          </a:p>
          <a:p>
            <a:pPr marL="457200" lvl="1" indent="0">
              <a:buNone/>
            </a:pPr>
            <a:r>
              <a:rPr lang="en-CA" dirty="0" smtClean="0"/>
              <a:t>2. Member updates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Sent to:</a:t>
            </a: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1. 	Your local branch email address on     	branch profile page</a:t>
            </a:r>
          </a:p>
          <a:p>
            <a:pPr marL="457200" lvl="1" indent="0">
              <a:buNone/>
            </a:pPr>
            <a:r>
              <a:rPr lang="en-CA" dirty="0" smtClean="0"/>
              <a:t>2. 	Your standardized </a:t>
            </a:r>
            <a:r>
              <a:rPr lang="en-CA" u="sng" dirty="0" smtClean="0"/>
              <a:t>@legion.ca </a:t>
            </a:r>
            <a:r>
              <a:rPr lang="en-CA" dirty="0" smtClean="0"/>
              <a:t>address</a:t>
            </a:r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u="sng" dirty="0" smtClean="0"/>
              <a:t>Who receives? Who reads?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Email Communications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0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120305" y="1588293"/>
            <a:ext cx="7078339" cy="45622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Email Communications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5545182" y="2211918"/>
            <a:ext cx="2026049" cy="2752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84479" y="5091155"/>
            <a:ext cx="3086752" cy="10593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659423" y="1776046"/>
            <a:ext cx="6822831" cy="4279850"/>
          </a:xfrm>
        </p:spPr>
        <p:txBody>
          <a:bodyPr/>
          <a:lstStyle/>
          <a:p>
            <a:r>
              <a:rPr lang="en-CA" dirty="0" smtClean="0"/>
              <a:t>Ensure your branch membership fee is entered in membership website</a:t>
            </a:r>
          </a:p>
          <a:p>
            <a:endParaRPr lang="en-CA" dirty="0" smtClean="0"/>
          </a:p>
          <a:p>
            <a:r>
              <a:rPr lang="en-CA" dirty="0" smtClean="0"/>
              <a:t>Encourage your members to register and/or enter their email address in membership website</a:t>
            </a:r>
          </a:p>
          <a:p>
            <a:endParaRPr lang="en-CA" dirty="0" smtClean="0"/>
          </a:p>
          <a:p>
            <a:r>
              <a:rPr lang="en-CA" dirty="0"/>
              <a:t>C</a:t>
            </a:r>
            <a:r>
              <a:rPr lang="en-CA" dirty="0" smtClean="0"/>
              <a:t>heck </a:t>
            </a:r>
            <a:r>
              <a:rPr lang="en-CA" smtClean="0"/>
              <a:t>your branch emails </a:t>
            </a:r>
            <a:r>
              <a:rPr lang="en-CA" dirty="0" smtClean="0"/>
              <a:t>regularly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Takeaways: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93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809162" y="1915427"/>
            <a:ext cx="7430063" cy="4140468"/>
          </a:xfrm>
        </p:spPr>
        <p:txBody>
          <a:bodyPr/>
          <a:lstStyle/>
          <a:p>
            <a:pPr lvl="0"/>
            <a:r>
              <a:rPr lang="en-CA" dirty="0" smtClean="0"/>
              <a:t>Membership Website</a:t>
            </a:r>
          </a:p>
          <a:p>
            <a:pPr lvl="0"/>
            <a:r>
              <a:rPr lang="en-CA" dirty="0" smtClean="0"/>
              <a:t>Maximizing the New Technology</a:t>
            </a:r>
          </a:p>
          <a:p>
            <a:pPr lvl="0"/>
            <a:r>
              <a:rPr lang="en-CA" dirty="0" smtClean="0"/>
              <a:t>Member Online Renewals – New Payment Options</a:t>
            </a:r>
          </a:p>
          <a:p>
            <a:pPr lvl="0"/>
            <a:r>
              <a:rPr lang="en-CA" dirty="0" smtClean="0"/>
              <a:t>New Membership Cards / 2019 Renewal Stickers</a:t>
            </a:r>
          </a:p>
          <a:p>
            <a:pPr lvl="0"/>
            <a:r>
              <a:rPr lang="en-CA" dirty="0" smtClean="0"/>
              <a:t>Welcoming New Members</a:t>
            </a:r>
          </a:p>
          <a:p>
            <a:pPr lvl="0"/>
            <a:r>
              <a:rPr lang="en-CA" dirty="0" smtClean="0"/>
              <a:t>Email Communications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New: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79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CA" dirty="0" smtClean="0">
              <a:hlinkClick r:id="rId2"/>
            </a:endParaRPr>
          </a:p>
          <a:p>
            <a:r>
              <a:rPr lang="en-CA" dirty="0" smtClean="0">
                <a:hlinkClick r:id="rId2"/>
              </a:rPr>
              <a:t>Membership@legion.ca</a:t>
            </a:r>
            <a:endParaRPr lang="en-CA" dirty="0" smtClean="0"/>
          </a:p>
          <a:p>
            <a:r>
              <a:rPr lang="en-CA" dirty="0" smtClean="0"/>
              <a:t>1-855-330-3344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Member 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54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95526" y="1568919"/>
            <a:ext cx="7697703" cy="4436540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Membership Website – Year #1: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1366788" y="1751798"/>
            <a:ext cx="2290813" cy="16074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85%</a:t>
            </a:r>
          </a:p>
          <a:p>
            <a:pPr algn="ctr"/>
            <a:r>
              <a:rPr lang="en-CA" dirty="0" smtClean="0"/>
              <a:t>Branch Participation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5265018" y="1771048"/>
            <a:ext cx="2358190" cy="15881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20,000</a:t>
            </a:r>
          </a:p>
          <a:p>
            <a:pPr algn="ctr"/>
            <a:r>
              <a:rPr lang="en-CA" dirty="0" smtClean="0"/>
              <a:t>Registered Members</a:t>
            </a:r>
            <a:endParaRPr lang="en-CA" dirty="0"/>
          </a:p>
        </p:txBody>
      </p:sp>
      <p:sp>
        <p:nvSpPr>
          <p:cNvPr id="12" name="Rounded Rectangle 11"/>
          <p:cNvSpPr/>
          <p:nvPr/>
        </p:nvSpPr>
        <p:spPr>
          <a:xfrm>
            <a:off x="5091764" y="3946358"/>
            <a:ext cx="2627697" cy="19828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200,000</a:t>
            </a:r>
          </a:p>
          <a:p>
            <a:pPr algn="ctr"/>
            <a:r>
              <a:rPr lang="en-CA" dirty="0" smtClean="0"/>
              <a:t>Option for Online Renewal</a:t>
            </a:r>
            <a:endParaRPr lang="en-CA" dirty="0"/>
          </a:p>
        </p:txBody>
      </p:sp>
      <p:sp>
        <p:nvSpPr>
          <p:cNvPr id="13" name="Rounded Rectangle 12"/>
          <p:cNvSpPr/>
          <p:nvPr/>
        </p:nvSpPr>
        <p:spPr>
          <a:xfrm flipH="1">
            <a:off x="1232032" y="3946358"/>
            <a:ext cx="2627698" cy="18865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130,000</a:t>
            </a:r>
          </a:p>
          <a:p>
            <a:pPr algn="ctr"/>
            <a:r>
              <a:rPr lang="en-CA" dirty="0" smtClean="0"/>
              <a:t>Members Processed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84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809162" y="1953928"/>
            <a:ext cx="7911326" cy="4101967"/>
          </a:xfrm>
        </p:spPr>
        <p:txBody>
          <a:bodyPr/>
          <a:lstStyle/>
          <a:p>
            <a:r>
              <a:rPr lang="en-US" dirty="0" smtClean="0"/>
              <a:t>Members cannot join your local branch online</a:t>
            </a:r>
          </a:p>
          <a:p>
            <a:r>
              <a:rPr lang="en-US" dirty="0" smtClean="0"/>
              <a:t>Members can only renew for a local branch online</a:t>
            </a:r>
          </a:p>
          <a:p>
            <a:r>
              <a:rPr lang="en-US" dirty="0" smtClean="0"/>
              <a:t>Real time reporting – branch specific</a:t>
            </a:r>
          </a:p>
          <a:p>
            <a:r>
              <a:rPr lang="en-US" dirty="0" smtClean="0"/>
              <a:t>Access to Branch Membership records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Feature Review: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181509" y="863116"/>
            <a:ext cx="7243948" cy="52990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67543" y="2183363"/>
            <a:ext cx="1408922" cy="18661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809162" y="1828800"/>
            <a:ext cx="7706188" cy="4227095"/>
          </a:xfrm>
        </p:spPr>
        <p:txBody>
          <a:bodyPr>
            <a:normAutofit/>
          </a:bodyPr>
          <a:lstStyle/>
          <a:p>
            <a:r>
              <a:rPr lang="en-CA" dirty="0" smtClean="0"/>
              <a:t>Online member renewals</a:t>
            </a:r>
          </a:p>
          <a:p>
            <a:r>
              <a:rPr lang="en-CA" dirty="0" smtClean="0"/>
              <a:t>Annual auto renewal from members</a:t>
            </a:r>
          </a:p>
          <a:p>
            <a:r>
              <a:rPr lang="en-CA" dirty="0" smtClean="0"/>
              <a:t>Automatic branch notification </a:t>
            </a:r>
            <a:r>
              <a:rPr lang="en-CA" smtClean="0"/>
              <a:t>when </a:t>
            </a:r>
            <a:r>
              <a:rPr lang="en-CA" smtClean="0"/>
              <a:t>member </a:t>
            </a:r>
            <a:r>
              <a:rPr lang="en-CA" dirty="0" smtClean="0"/>
              <a:t>completes online renewal</a:t>
            </a:r>
            <a:endParaRPr lang="en-CA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New Membership Features: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02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04563" y="1690688"/>
            <a:ext cx="7877575" cy="43656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Accessing Your Branch Web Mail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404563" y="3678490"/>
            <a:ext cx="1021901" cy="19501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74801" y="1690688"/>
            <a:ext cx="7761111" cy="43656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Accessing Your Branch Web mail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4023360" y="2386585"/>
            <a:ext cx="2103119" cy="167335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ion_PPT_Template_May2018_EN">
  <a:themeElements>
    <a:clrScheme name="Custom 4">
      <a:dk1>
        <a:srgbClr val="000000"/>
      </a:dk1>
      <a:lt1>
        <a:srgbClr val="FFFFFF"/>
      </a:lt1>
      <a:dk2>
        <a:srgbClr val="CF102D"/>
      </a:dk2>
      <a:lt2>
        <a:srgbClr val="C8C8B1"/>
      </a:lt2>
      <a:accent1>
        <a:srgbClr val="262626"/>
      </a:accent1>
      <a:accent2>
        <a:srgbClr val="00B0F0"/>
      </a:accent2>
      <a:accent3>
        <a:srgbClr val="006699"/>
      </a:accent3>
      <a:accent4>
        <a:srgbClr val="C0C0C0"/>
      </a:accent4>
      <a:accent5>
        <a:srgbClr val="CF102D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29_Legion_PPT_Template_May2018_EN_P1" id="{D3601298-411A-994D-8F55-3C95E45BC008}" vid="{2E69359C-63A7-BE42-96DB-2FA30C3FA4D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Legion_PPT_Template_May2018_EN</Template>
  <TotalTime>5996</TotalTime>
  <Words>563</Words>
  <Application>Microsoft Office PowerPoint</Application>
  <PresentationFormat>On-screen Show (4:3)</PresentationFormat>
  <Paragraphs>107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Sense</vt:lpstr>
      <vt:lpstr>Sense Medium</vt:lpstr>
      <vt:lpstr>Legion_PPT_Template_May2018_EN</vt:lpstr>
      <vt:lpstr>Custom Design</vt:lpstr>
      <vt:lpstr>PowerPoint Presentation</vt:lpstr>
      <vt:lpstr>PowerPoint Presentation</vt:lpstr>
      <vt:lpstr>What’s New:</vt:lpstr>
      <vt:lpstr>Membership Website – Year #1:</vt:lpstr>
      <vt:lpstr>Website Feature Review:</vt:lpstr>
      <vt:lpstr>PowerPoint Presentation</vt:lpstr>
      <vt:lpstr>New Membership Features:</vt:lpstr>
      <vt:lpstr>Accessing Your Branch Web Mail</vt:lpstr>
      <vt:lpstr>Accessing Your Branch Web mail</vt:lpstr>
      <vt:lpstr>Maximizing the Technology - Branches:</vt:lpstr>
      <vt:lpstr>PowerPoint Presentation</vt:lpstr>
      <vt:lpstr>Maximizing the Technology - Members:</vt:lpstr>
      <vt:lpstr>PowerPoint Presentation</vt:lpstr>
      <vt:lpstr>Online Member Renewals:</vt:lpstr>
      <vt:lpstr> </vt:lpstr>
      <vt:lpstr>Email Renewal Reminders</vt:lpstr>
      <vt:lpstr>When member makes online payment:</vt:lpstr>
      <vt:lpstr>PowerPoint Presentation</vt:lpstr>
      <vt:lpstr>Online Member Renewals cont’d:</vt:lpstr>
      <vt:lpstr>New Membership Cards:</vt:lpstr>
      <vt:lpstr>New Membership Cards</vt:lpstr>
      <vt:lpstr>2019 Renewal Stickers</vt:lpstr>
      <vt:lpstr> </vt:lpstr>
      <vt:lpstr>  Life Members</vt:lpstr>
      <vt:lpstr>Welcoming New Members</vt:lpstr>
      <vt:lpstr>Welcoming Email:</vt:lpstr>
      <vt:lpstr>Email Communications</vt:lpstr>
      <vt:lpstr>Email Communications</vt:lpstr>
      <vt:lpstr>3 Takeaways:</vt:lpstr>
      <vt:lpstr>Member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Exit Survey, Introducing Branch Hospitality Program</dc:title>
  <dc:creator>Randy Hayley</dc:creator>
  <cp:lastModifiedBy>Randy Hayley</cp:lastModifiedBy>
  <cp:revision>224</cp:revision>
  <cp:lastPrinted>2018-08-17T18:12:45Z</cp:lastPrinted>
  <dcterms:created xsi:type="dcterms:W3CDTF">2018-06-15T18:15:41Z</dcterms:created>
  <dcterms:modified xsi:type="dcterms:W3CDTF">2018-08-21T14:01:35Z</dcterms:modified>
</cp:coreProperties>
</file>