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65" r:id="rId3"/>
    <p:sldId id="301" r:id="rId4"/>
    <p:sldId id="266" r:id="rId5"/>
    <p:sldId id="267" r:id="rId6"/>
    <p:sldId id="268" r:id="rId7"/>
    <p:sldId id="270" r:id="rId8"/>
    <p:sldId id="288" r:id="rId9"/>
    <p:sldId id="271" r:id="rId10"/>
    <p:sldId id="287" r:id="rId11"/>
    <p:sldId id="272" r:id="rId12"/>
    <p:sldId id="273" r:id="rId13"/>
    <p:sldId id="278" r:id="rId14"/>
    <p:sldId id="277" r:id="rId15"/>
    <p:sldId id="258" r:id="rId16"/>
    <p:sldId id="276" r:id="rId17"/>
    <p:sldId id="257" r:id="rId18"/>
    <p:sldId id="294" r:id="rId19"/>
    <p:sldId id="274" r:id="rId20"/>
    <p:sldId id="275" r:id="rId21"/>
    <p:sldId id="264" r:id="rId22"/>
    <p:sldId id="269" r:id="rId23"/>
    <p:sldId id="259" r:id="rId24"/>
    <p:sldId id="279" r:id="rId25"/>
    <p:sldId id="280" r:id="rId26"/>
    <p:sldId id="281" r:id="rId27"/>
    <p:sldId id="282" r:id="rId28"/>
    <p:sldId id="283" r:id="rId29"/>
    <p:sldId id="285" r:id="rId30"/>
    <p:sldId id="286" r:id="rId31"/>
    <p:sldId id="290" r:id="rId32"/>
    <p:sldId id="292" r:id="rId33"/>
    <p:sldId id="291" r:id="rId34"/>
    <p:sldId id="293" r:id="rId35"/>
    <p:sldId id="289" r:id="rId36"/>
    <p:sldId id="295" r:id="rId37"/>
    <p:sldId id="296" r:id="rId38"/>
    <p:sldId id="297" r:id="rId39"/>
    <p:sldId id="298" r:id="rId40"/>
    <p:sldId id="299" r:id="rId41"/>
    <p:sldId id="30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8DF65A-F208-480E-B413-FC14F0B59710}">
          <p14:sldIdLst>
            <p14:sldId id="256"/>
            <p14:sldId id="265"/>
            <p14:sldId id="301"/>
            <p14:sldId id="266"/>
            <p14:sldId id="267"/>
            <p14:sldId id="268"/>
            <p14:sldId id="270"/>
            <p14:sldId id="288"/>
            <p14:sldId id="271"/>
            <p14:sldId id="287"/>
            <p14:sldId id="272"/>
            <p14:sldId id="273"/>
            <p14:sldId id="278"/>
            <p14:sldId id="277"/>
            <p14:sldId id="258"/>
            <p14:sldId id="276"/>
            <p14:sldId id="257"/>
            <p14:sldId id="294"/>
            <p14:sldId id="274"/>
            <p14:sldId id="275"/>
            <p14:sldId id="264"/>
            <p14:sldId id="269"/>
            <p14:sldId id="259"/>
            <p14:sldId id="279"/>
            <p14:sldId id="280"/>
            <p14:sldId id="281"/>
            <p14:sldId id="282"/>
            <p14:sldId id="283"/>
            <p14:sldId id="285"/>
            <p14:sldId id="286"/>
            <p14:sldId id="290"/>
            <p14:sldId id="292"/>
            <p14:sldId id="291"/>
            <p14:sldId id="293"/>
            <p14:sldId id="289"/>
            <p14:sldId id="295"/>
            <p14:sldId id="296"/>
            <p14:sldId id="297"/>
            <p14:sldId id="298"/>
            <p14:sldId id="299"/>
            <p14:sldId id="300"/>
          </p14:sldIdLst>
        </p14:section>
      </p14:sectionLst>
    </p:ext>
    <p:ext uri="{EFAFB233-063F-42B5-8137-9DF3F51BA10A}">
      <p15:sldGuideLst xmlns:p15="http://schemas.microsoft.com/office/powerpoint/2012/main">
        <p15:guide id="1" orient="horz" pos="323" userDrawn="1">
          <p15:clr>
            <a:srgbClr val="A4A3A4"/>
          </p15:clr>
        </p15:guide>
        <p15:guide id="2" pos="574" userDrawn="1">
          <p15:clr>
            <a:srgbClr val="A4A3A4"/>
          </p15:clr>
        </p15:guide>
        <p15:guide id="3" pos="1549" userDrawn="1">
          <p15:clr>
            <a:srgbClr val="A4A3A4"/>
          </p15:clr>
        </p15:guide>
        <p15:guide id="4" pos="1685" userDrawn="1">
          <p15:clr>
            <a:srgbClr val="A4A3A4"/>
          </p15:clr>
        </p15:guide>
        <p15:guide id="5" pos="2661" userDrawn="1">
          <p15:clr>
            <a:srgbClr val="A4A3A4"/>
          </p15:clr>
        </p15:guide>
        <p15:guide id="6" pos="2797" userDrawn="1">
          <p15:clr>
            <a:srgbClr val="A4A3A4"/>
          </p15:clr>
        </p15:guide>
        <p15:guide id="7" pos="3772" userDrawn="1">
          <p15:clr>
            <a:srgbClr val="A4A3A4"/>
          </p15:clr>
        </p15:guide>
        <p15:guide id="8" pos="3908" userDrawn="1">
          <p15:clr>
            <a:srgbClr val="A4A3A4"/>
          </p15:clr>
        </p15:guide>
        <p15:guide id="9" pos="4883" userDrawn="1">
          <p15:clr>
            <a:srgbClr val="A4A3A4"/>
          </p15:clr>
        </p15:guide>
        <p15:guide id="10" pos="4997" userDrawn="1">
          <p15:clr>
            <a:srgbClr val="A4A3A4"/>
          </p15:clr>
        </p15:guide>
        <p15:guide id="11" pos="5995" userDrawn="1">
          <p15:clr>
            <a:srgbClr val="A4A3A4"/>
          </p15:clr>
        </p15:guide>
        <p15:guide id="12" pos="6108" userDrawn="1">
          <p15:clr>
            <a:srgbClr val="A4A3A4"/>
          </p15:clr>
        </p15:guide>
        <p15:guide id="13" pos="7106" userDrawn="1">
          <p15:clr>
            <a:srgbClr val="A4A3A4"/>
          </p15:clr>
        </p15:guide>
        <p15:guide id="14" orient="horz" pos="3997" userDrawn="1">
          <p15:clr>
            <a:srgbClr val="A4A3A4"/>
          </p15:clr>
        </p15:guide>
        <p15:guide id="15" orient="horz" pos="1026" userDrawn="1">
          <p15:clr>
            <a:srgbClr val="A4A3A4"/>
          </p15:clr>
        </p15:guide>
        <p15:guide id="16" orient="horz" pos="2160" userDrawn="1">
          <p15:clr>
            <a:srgbClr val="A4A3A4"/>
          </p15:clr>
        </p15:guide>
        <p15:guide id="17" orient="horz" pos="1434" userDrawn="1">
          <p15:clr>
            <a:srgbClr val="A4A3A4"/>
          </p15:clr>
        </p15:guide>
        <p15:guide id="18" orient="horz" pos="2886" userDrawn="1">
          <p15:clr>
            <a:srgbClr val="A4A3A4"/>
          </p15:clr>
        </p15:guide>
        <p15:guide id="19" orient="horz" pos="572" userDrawn="1">
          <p15:clr>
            <a:srgbClr val="A4A3A4"/>
          </p15:clr>
        </p15:guide>
        <p15:guide id="20" orient="horz" pos="37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1837"/>
    <a:srgbClr val="231F20"/>
    <a:srgbClr val="32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431"/>
    <p:restoredTop sz="94801"/>
  </p:normalViewPr>
  <p:slideViewPr>
    <p:cSldViewPr snapToGrid="0" snapToObjects="1">
      <p:cViewPr varScale="1">
        <p:scale>
          <a:sx n="73" d="100"/>
          <a:sy n="73" d="100"/>
        </p:scale>
        <p:origin x="990" y="72"/>
      </p:cViewPr>
      <p:guideLst>
        <p:guide orient="horz" pos="323"/>
        <p:guide pos="574"/>
        <p:guide pos="1549"/>
        <p:guide pos="1685"/>
        <p:guide pos="2661"/>
        <p:guide pos="2797"/>
        <p:guide pos="3772"/>
        <p:guide pos="3908"/>
        <p:guide pos="4883"/>
        <p:guide pos="4997"/>
        <p:guide pos="5995"/>
        <p:guide pos="6108"/>
        <p:guide pos="7106"/>
        <p:guide orient="horz" pos="3997"/>
        <p:guide orient="horz" pos="1026"/>
        <p:guide orient="horz" pos="2160"/>
        <p:guide orient="horz" pos="1434"/>
        <p:guide orient="horz" pos="2886"/>
        <p:guide orient="horz" pos="572"/>
        <p:guide orient="horz" pos="3748"/>
      </p:guideLst>
    </p:cSldViewPr>
  </p:slideViewPr>
  <p:notesTextViewPr>
    <p:cViewPr>
      <p:scale>
        <a:sx n="70" d="100"/>
        <a:sy n="7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E2ACD-159C-E145-817A-159B923B64B7}" type="datetimeFigureOut">
              <a:rPr lang="en-US" smtClean="0"/>
              <a:t>8/22/2018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76383-3F01-D642-B035-A1434BCCCA3D}" type="slidenum">
              <a:rPr lang="en-US" smtClean="0"/>
              <a:t>‹#›</a:t>
            </a:fld>
            <a:endParaRPr lang="en-US"/>
          </a:p>
        </p:txBody>
      </p:sp>
    </p:spTree>
    <p:extLst>
      <p:ext uri="{BB962C8B-B14F-4D97-AF65-F5344CB8AC3E}">
        <p14:creationId xmlns:p14="http://schemas.microsoft.com/office/powerpoint/2010/main" val="217667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a:t>
            </a:fld>
            <a:endParaRPr lang="en-US"/>
          </a:p>
        </p:txBody>
      </p:sp>
    </p:spTree>
    <p:extLst>
      <p:ext uri="{BB962C8B-B14F-4D97-AF65-F5344CB8AC3E}">
        <p14:creationId xmlns:p14="http://schemas.microsoft.com/office/powerpoint/2010/main" val="698457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59E94D-F972-B244-A18C-7A69DD23AB6C}"/>
              </a:ext>
            </a:extLst>
          </p:cNvPr>
          <p:cNvPicPr>
            <a:picLocks noChangeAspect="1"/>
          </p:cNvPicPr>
          <p:nvPr userDrawn="1"/>
        </p:nvPicPr>
        <p:blipFill>
          <a:blip r:embed="rId2">
            <a:alphaModFix amt="5000"/>
          </a:blip>
          <a:stretch>
            <a:fillRect/>
          </a:stretch>
        </p:blipFill>
        <p:spPr>
          <a:xfrm>
            <a:off x="9049299" y="2537417"/>
            <a:ext cx="6284376" cy="5802199"/>
          </a:xfrm>
          <a:prstGeom prst="rect">
            <a:avLst/>
          </a:prstGeom>
        </p:spPr>
      </p:pic>
      <p:pic>
        <p:nvPicPr>
          <p:cNvPr id="11" name="Picture 10">
            <a:extLst>
              <a:ext uri="{FF2B5EF4-FFF2-40B4-BE49-F238E27FC236}">
                <a16:creationId xmlns:a16="http://schemas.microsoft.com/office/drawing/2014/main" id="{1096B199-8C77-1445-99D3-3E90B13D62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2" name="Straight Connector 11">
            <a:extLst>
              <a:ext uri="{FF2B5EF4-FFF2-40B4-BE49-F238E27FC236}">
                <a16:creationId xmlns:a16="http://schemas.microsoft.com/office/drawing/2014/main" id="{D092CFEF-8BD1-3749-8631-383F400B4B1E}"/>
              </a:ext>
            </a:extLst>
          </p:cNvPr>
          <p:cNvCxnSpPr>
            <a:cxnSpLocks/>
          </p:cNvCxnSpPr>
          <p:nvPr userDrawn="1"/>
        </p:nvCxnSpPr>
        <p:spPr>
          <a:xfrm flipV="1">
            <a:off x="911225" y="6332048"/>
            <a:ext cx="8191524" cy="2589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F7B3F7-D20E-1F4F-A96A-7B1FE4BAF2D1}"/>
              </a:ext>
            </a:extLst>
          </p:cNvPr>
          <p:cNvSpPr txBox="1"/>
          <p:nvPr userDrawn="1"/>
        </p:nvSpPr>
        <p:spPr>
          <a:xfrm>
            <a:off x="92477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04/07/2018</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14" name="TextBox 13">
            <a:extLst>
              <a:ext uri="{FF2B5EF4-FFF2-40B4-BE49-F238E27FC236}">
                <a16:creationId xmlns:a16="http://schemas.microsoft.com/office/drawing/2014/main" id="{10A6DBCB-2E1D-FE4F-9341-D85BBCA642E5}"/>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cxnSp>
        <p:nvCxnSpPr>
          <p:cNvPr id="16" name="Straight Connector 15">
            <a:extLst>
              <a:ext uri="{FF2B5EF4-FFF2-40B4-BE49-F238E27FC236}">
                <a16:creationId xmlns:a16="http://schemas.microsoft.com/office/drawing/2014/main" id="{2A7470AE-077B-C244-A8EC-F7E7C273CC38}"/>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FE80AE78-F47C-F14A-9BDD-A79081A918BF}"/>
              </a:ext>
            </a:extLst>
          </p:cNvPr>
          <p:cNvSpPr>
            <a:spLocks noGrp="1"/>
          </p:cNvSpPr>
          <p:nvPr>
            <p:ph type="body" sz="quarter" idx="11" hasCustomPrompt="1"/>
          </p:nvPr>
        </p:nvSpPr>
        <p:spPr>
          <a:xfrm>
            <a:off x="1078883" y="1698805"/>
            <a:ext cx="6003789"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Single column text </a:t>
            </a:r>
            <a:br>
              <a:rPr lang="en-US" dirty="0"/>
            </a:br>
            <a:r>
              <a:rPr lang="en-US" dirty="0"/>
              <a:t>slide without images.</a:t>
            </a:r>
          </a:p>
        </p:txBody>
      </p:sp>
      <p:sp>
        <p:nvSpPr>
          <p:cNvPr id="27" name="Text Placeholder 26">
            <a:extLst>
              <a:ext uri="{FF2B5EF4-FFF2-40B4-BE49-F238E27FC236}">
                <a16:creationId xmlns:a16="http://schemas.microsoft.com/office/drawing/2014/main" id="{8FC493B0-0E01-B94B-859E-AF3B353A219F}"/>
              </a:ext>
            </a:extLst>
          </p:cNvPr>
          <p:cNvSpPr>
            <a:spLocks noGrp="1"/>
          </p:cNvSpPr>
          <p:nvPr>
            <p:ph type="body" sz="quarter" idx="12" hasCustomPrompt="1"/>
          </p:nvPr>
        </p:nvSpPr>
        <p:spPr>
          <a:xfrm>
            <a:off x="1079246" y="3242330"/>
            <a:ext cx="6003426"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9" name="Text Placeholder 28">
            <a:extLst>
              <a:ext uri="{FF2B5EF4-FFF2-40B4-BE49-F238E27FC236}">
                <a16:creationId xmlns:a16="http://schemas.microsoft.com/office/drawing/2014/main" id="{7A47F1F8-4ADE-CB4D-9AA1-ACF371F0AC01}"/>
              </a:ext>
            </a:extLst>
          </p:cNvPr>
          <p:cNvSpPr>
            <a:spLocks noGrp="1"/>
          </p:cNvSpPr>
          <p:nvPr>
            <p:ph type="body" sz="quarter" idx="13" hasCustomPrompt="1"/>
          </p:nvPr>
        </p:nvSpPr>
        <p:spPr>
          <a:xfrm>
            <a:off x="1079246" y="3751399"/>
            <a:ext cx="6003426" cy="2503681"/>
          </a:xfrm>
        </p:spPr>
        <p:txBody>
          <a:bodyPr lIns="0" tIns="0" rIns="0" bIns="0">
            <a:norm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a:p>
            <a:pPr marL="742950" lvl="1" indent="-285750">
              <a:spcAft>
                <a:spcPts val="1200"/>
              </a:spcAft>
              <a:buClr>
                <a:srgbClr val="231F20"/>
              </a:buClr>
              <a:buSzPct val="75000"/>
              <a:buFont typeface="Arial" panose="020B0604020202020204" pitchFamily="34" charset="0"/>
              <a:buChar char="•"/>
            </a:pPr>
            <a:r>
              <a:rPr lang="en-US" dirty="0">
                <a:latin typeface="Arial" panose="020B0604020202020204" pitchFamily="34" charset="0"/>
                <a:cs typeface="Arial" panose="020B0604020202020204" pitchFamily="34" charset="0"/>
              </a:rPr>
              <a:t>Pharetra </a:t>
            </a:r>
            <a:r>
              <a:rPr lang="en-US" dirty="0" err="1">
                <a:latin typeface="Arial" panose="020B0604020202020204" pitchFamily="34" charset="0"/>
                <a:cs typeface="Arial" panose="020B0604020202020204" pitchFamily="34" charset="0"/>
              </a:rPr>
              <a:t>Nullam</a:t>
            </a:r>
            <a:r>
              <a:rPr lang="en-US" dirty="0">
                <a:latin typeface="Arial" panose="020B0604020202020204" pitchFamily="34" charset="0"/>
                <a:cs typeface="Arial" panose="020B0604020202020204" pitchFamily="34" charset="0"/>
              </a:rPr>
              <a:t> Parturient Cras Cursus</a:t>
            </a:r>
          </a:p>
          <a:p>
            <a:pPr marL="742950" lvl="1" indent="-285750">
              <a:spcAft>
                <a:spcPts val="1200"/>
              </a:spcAft>
              <a:buClr>
                <a:srgbClr val="231F20"/>
              </a:buClr>
              <a:buSzPct val="75000"/>
              <a:buFont typeface="Arial" panose="020B0604020202020204" pitchFamily="34" charset="0"/>
              <a:buChar char="•"/>
            </a:pPr>
            <a:r>
              <a:rPr lang="en-US" dirty="0" err="1">
                <a:latin typeface="Arial" panose="020B0604020202020204" pitchFamily="34" charset="0"/>
                <a:cs typeface="Arial" panose="020B0604020202020204" pitchFamily="34" charset="0"/>
              </a:rPr>
              <a:t>Tortor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Euismod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endParaRPr lang="en-US" dirty="0">
              <a:latin typeface="Arial" panose="020B0604020202020204" pitchFamily="34" charset="0"/>
              <a:cs typeface="Arial" panose="020B0604020202020204" pitchFamily="34" charset="0"/>
            </a:endParaRPr>
          </a:p>
        </p:txBody>
      </p:sp>
      <p:sp>
        <p:nvSpPr>
          <p:cNvPr id="35" name="Text Placeholder 34">
            <a:extLst>
              <a:ext uri="{FF2B5EF4-FFF2-40B4-BE49-F238E27FC236}">
                <a16:creationId xmlns:a16="http://schemas.microsoft.com/office/drawing/2014/main" id="{0BDF7766-2768-2843-8B08-496693483EA4}"/>
              </a:ext>
            </a:extLst>
          </p:cNvPr>
          <p:cNvSpPr>
            <a:spLocks noGrp="1"/>
          </p:cNvSpPr>
          <p:nvPr>
            <p:ph type="body" sz="quarter" idx="14" hasCustomPrompt="1"/>
          </p:nvPr>
        </p:nvSpPr>
        <p:spPr>
          <a:xfrm>
            <a:off x="1078883" y="447283"/>
            <a:ext cx="3897313" cy="598488"/>
          </a:xfrm>
        </p:spPr>
        <p:txBody>
          <a:bodyPr lIns="0" tIns="0" rIns="0" bIns="0">
            <a:normAutofit/>
          </a:bodyPr>
          <a:lstStyle>
            <a:lvl1pPr marL="0" indent="0">
              <a:buFontTx/>
              <a:buNone/>
              <a:defRPr sz="900" b="1" i="0" spc="300" baseline="0">
                <a:latin typeface="Arial Black" panose="020B0604020202020204" pitchFamily="34" charset="0"/>
                <a:cs typeface="Arial Black" panose="020B0604020202020204" pitchFamily="34" charset="0"/>
              </a:defRPr>
            </a:lvl1pPr>
          </a:lstStyle>
          <a:p>
            <a:pPr lvl="0"/>
            <a:r>
              <a:rPr lang="en-US" dirty="0"/>
              <a:t>PRESENTATION TITLE</a:t>
            </a:r>
          </a:p>
        </p:txBody>
      </p:sp>
    </p:spTree>
    <p:extLst>
      <p:ext uri="{BB962C8B-B14F-4D97-AF65-F5344CB8AC3E}">
        <p14:creationId xmlns:p14="http://schemas.microsoft.com/office/powerpoint/2010/main" val="370801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91406D6-D5F1-8B4B-ADE9-5C3CC8BBF3FB}"/>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FB54DD4-921A-8446-BFEE-86A239B9B2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4" name="Straight Connector 13">
            <a:extLst>
              <a:ext uri="{FF2B5EF4-FFF2-40B4-BE49-F238E27FC236}">
                <a16:creationId xmlns:a16="http://schemas.microsoft.com/office/drawing/2014/main" id="{867CDC42-D409-1441-8C82-028261D40E0A}"/>
              </a:ext>
            </a:extLst>
          </p:cNvPr>
          <p:cNvCxnSpPr/>
          <p:nvPr userDrawn="1"/>
        </p:nvCxnSpPr>
        <p:spPr>
          <a:xfrm>
            <a:off x="911225" y="6345238"/>
            <a:ext cx="10369550"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251CB53-7523-0344-BA40-599C772AAC6D}"/>
              </a:ext>
            </a:extLst>
          </p:cNvPr>
          <p:cNvSpPr txBox="1"/>
          <p:nvPr userDrawn="1"/>
        </p:nvSpPr>
        <p:spPr>
          <a:xfrm>
            <a:off x="92477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04/07/2018</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16" name="TextBox 15">
            <a:extLst>
              <a:ext uri="{FF2B5EF4-FFF2-40B4-BE49-F238E27FC236}">
                <a16:creationId xmlns:a16="http://schemas.microsoft.com/office/drawing/2014/main" id="{84CCCBAB-C68A-174F-B561-202C748ABFED}"/>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0" name="Text Placeholder 34">
            <a:extLst>
              <a:ext uri="{FF2B5EF4-FFF2-40B4-BE49-F238E27FC236}">
                <a16:creationId xmlns:a16="http://schemas.microsoft.com/office/drawing/2014/main" id="{D574CA72-911C-1B44-9476-C26235347466}"/>
              </a:ext>
            </a:extLst>
          </p:cNvPr>
          <p:cNvSpPr>
            <a:spLocks noGrp="1"/>
          </p:cNvSpPr>
          <p:nvPr>
            <p:ph type="body" sz="quarter" idx="14" hasCustomPrompt="1"/>
          </p:nvPr>
        </p:nvSpPr>
        <p:spPr>
          <a:xfrm>
            <a:off x="1078883" y="447283"/>
            <a:ext cx="3897313" cy="598488"/>
          </a:xfrm>
        </p:spPr>
        <p:txBody>
          <a:bodyPr lIns="0" tIns="0" rIns="0" bIns="0">
            <a:normAutofit/>
          </a:bodyPr>
          <a:lstStyle>
            <a:lvl1pPr marL="0" indent="0">
              <a:buFontTx/>
              <a:buNone/>
              <a:defRPr sz="900" b="1" i="0" spc="300" baseline="0">
                <a:latin typeface="Arial Black" panose="020B0604020202020204" pitchFamily="34" charset="0"/>
                <a:cs typeface="Arial Black" panose="020B0604020202020204" pitchFamily="34" charset="0"/>
              </a:defRPr>
            </a:lvl1pPr>
          </a:lstStyle>
          <a:p>
            <a:pPr lvl="0"/>
            <a:r>
              <a:rPr lang="en-US" dirty="0"/>
              <a:t>PRESENTATION TITLE</a:t>
            </a:r>
          </a:p>
        </p:txBody>
      </p:sp>
      <p:sp>
        <p:nvSpPr>
          <p:cNvPr id="21" name="Text Placeholder 23">
            <a:extLst>
              <a:ext uri="{FF2B5EF4-FFF2-40B4-BE49-F238E27FC236}">
                <a16:creationId xmlns:a16="http://schemas.microsoft.com/office/drawing/2014/main" id="{2338C63D-6B99-554B-9154-3B6A13203269}"/>
              </a:ext>
            </a:extLst>
          </p:cNvPr>
          <p:cNvSpPr>
            <a:spLocks noGrp="1"/>
          </p:cNvSpPr>
          <p:nvPr>
            <p:ph type="body" sz="quarter" idx="11" hasCustomPrompt="1"/>
          </p:nvPr>
        </p:nvSpPr>
        <p:spPr>
          <a:xfrm>
            <a:off x="1078883" y="1698805"/>
            <a:ext cx="6003789"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Single column text </a:t>
            </a:r>
            <a:br>
              <a:rPr lang="en-US" dirty="0"/>
            </a:br>
            <a:r>
              <a:rPr lang="en-US" dirty="0"/>
              <a:t>slide with images.</a:t>
            </a:r>
          </a:p>
        </p:txBody>
      </p:sp>
      <p:sp>
        <p:nvSpPr>
          <p:cNvPr id="22" name="Text Placeholder 26">
            <a:extLst>
              <a:ext uri="{FF2B5EF4-FFF2-40B4-BE49-F238E27FC236}">
                <a16:creationId xmlns:a16="http://schemas.microsoft.com/office/drawing/2014/main" id="{35896873-9925-D044-B0B4-262C3CA96079}"/>
              </a:ext>
            </a:extLst>
          </p:cNvPr>
          <p:cNvSpPr>
            <a:spLocks noGrp="1"/>
          </p:cNvSpPr>
          <p:nvPr>
            <p:ph type="body" sz="quarter" idx="12" hasCustomPrompt="1"/>
          </p:nvPr>
        </p:nvSpPr>
        <p:spPr>
          <a:xfrm>
            <a:off x="1079246" y="3242330"/>
            <a:ext cx="6003426"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3" name="Text Placeholder 28">
            <a:extLst>
              <a:ext uri="{FF2B5EF4-FFF2-40B4-BE49-F238E27FC236}">
                <a16:creationId xmlns:a16="http://schemas.microsoft.com/office/drawing/2014/main" id="{832AEBF6-1F54-4149-A84B-01B23C3E7FFB}"/>
              </a:ext>
            </a:extLst>
          </p:cNvPr>
          <p:cNvSpPr>
            <a:spLocks noGrp="1"/>
          </p:cNvSpPr>
          <p:nvPr>
            <p:ph type="body" sz="quarter" idx="13" hasCustomPrompt="1"/>
          </p:nvPr>
        </p:nvSpPr>
        <p:spPr>
          <a:xfrm>
            <a:off x="1079246" y="3751399"/>
            <a:ext cx="6003426" cy="2503681"/>
          </a:xfrm>
        </p:spPr>
        <p:txBody>
          <a:bodyPr lIns="0" tIns="0" rIns="0" bIns="0">
            <a:norm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a:p>
            <a:pPr marL="742950" lvl="1" indent="-285750">
              <a:spcAft>
                <a:spcPts val="1200"/>
              </a:spcAft>
              <a:buClr>
                <a:srgbClr val="231F20"/>
              </a:buClr>
              <a:buSzPct val="75000"/>
              <a:buFont typeface="Arial" panose="020B0604020202020204" pitchFamily="34" charset="0"/>
              <a:buChar char="•"/>
            </a:pPr>
            <a:r>
              <a:rPr lang="en-US" dirty="0">
                <a:latin typeface="Arial" panose="020B0604020202020204" pitchFamily="34" charset="0"/>
                <a:cs typeface="Arial" panose="020B0604020202020204" pitchFamily="34" charset="0"/>
              </a:rPr>
              <a:t>Pharetra </a:t>
            </a:r>
            <a:r>
              <a:rPr lang="en-US" dirty="0" err="1">
                <a:latin typeface="Arial" panose="020B0604020202020204" pitchFamily="34" charset="0"/>
                <a:cs typeface="Arial" panose="020B0604020202020204" pitchFamily="34" charset="0"/>
              </a:rPr>
              <a:t>Nullam</a:t>
            </a:r>
            <a:r>
              <a:rPr lang="en-US" dirty="0">
                <a:latin typeface="Arial" panose="020B0604020202020204" pitchFamily="34" charset="0"/>
                <a:cs typeface="Arial" panose="020B0604020202020204" pitchFamily="34" charset="0"/>
              </a:rPr>
              <a:t> Parturient Cras Cursus</a:t>
            </a:r>
          </a:p>
          <a:p>
            <a:pPr marL="742950" lvl="1" indent="-285750">
              <a:spcAft>
                <a:spcPts val="1200"/>
              </a:spcAft>
              <a:buClr>
                <a:srgbClr val="231F20"/>
              </a:buClr>
              <a:buSzPct val="75000"/>
              <a:buFont typeface="Arial" panose="020B0604020202020204" pitchFamily="34" charset="0"/>
              <a:buChar char="•"/>
            </a:pPr>
            <a:r>
              <a:rPr lang="en-US" dirty="0" err="1">
                <a:latin typeface="Arial" panose="020B0604020202020204" pitchFamily="34" charset="0"/>
                <a:cs typeface="Arial" panose="020B0604020202020204" pitchFamily="34" charset="0"/>
              </a:rPr>
              <a:t>Tortor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Euismod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endParaRPr lang="en-US" dirty="0">
              <a:latin typeface="Arial" panose="020B0604020202020204" pitchFamily="34" charset="0"/>
              <a:cs typeface="Arial" panose="020B0604020202020204" pitchFamily="34" charset="0"/>
            </a:endParaRPr>
          </a:p>
        </p:txBody>
      </p:sp>
      <p:sp>
        <p:nvSpPr>
          <p:cNvPr id="28" name="Picture Placeholder 24">
            <a:extLst>
              <a:ext uri="{FF2B5EF4-FFF2-40B4-BE49-F238E27FC236}">
                <a16:creationId xmlns:a16="http://schemas.microsoft.com/office/drawing/2014/main" id="{79348CC8-6135-F24E-B027-7C4CC44BCCFF}"/>
              </a:ext>
            </a:extLst>
          </p:cNvPr>
          <p:cNvSpPr>
            <a:spLocks noGrp="1"/>
          </p:cNvSpPr>
          <p:nvPr>
            <p:ph type="pic" sz="quarter" idx="15"/>
          </p:nvPr>
        </p:nvSpPr>
        <p:spPr>
          <a:xfrm>
            <a:off x="7932738" y="906463"/>
            <a:ext cx="3348037" cy="1584325"/>
          </a:xfrm>
        </p:spPr>
        <p:txBody>
          <a:bodyPr/>
          <a:lstStyle/>
          <a:p>
            <a:endParaRPr lang="en-US"/>
          </a:p>
        </p:txBody>
      </p:sp>
      <p:sp>
        <p:nvSpPr>
          <p:cNvPr id="29" name="Picture Placeholder 24">
            <a:extLst>
              <a:ext uri="{FF2B5EF4-FFF2-40B4-BE49-F238E27FC236}">
                <a16:creationId xmlns:a16="http://schemas.microsoft.com/office/drawing/2014/main" id="{0FEE6A94-47B3-DF40-AC03-40AD74F9FF5D}"/>
              </a:ext>
            </a:extLst>
          </p:cNvPr>
          <p:cNvSpPr>
            <a:spLocks noGrp="1"/>
          </p:cNvSpPr>
          <p:nvPr>
            <p:ph type="pic" sz="quarter" idx="16"/>
          </p:nvPr>
        </p:nvSpPr>
        <p:spPr>
          <a:xfrm>
            <a:off x="7932738" y="2636111"/>
            <a:ext cx="3348037" cy="1584325"/>
          </a:xfrm>
        </p:spPr>
        <p:txBody>
          <a:bodyPr/>
          <a:lstStyle/>
          <a:p>
            <a:endParaRPr lang="en-US"/>
          </a:p>
        </p:txBody>
      </p:sp>
      <p:sp>
        <p:nvSpPr>
          <p:cNvPr id="30" name="Picture Placeholder 24">
            <a:extLst>
              <a:ext uri="{FF2B5EF4-FFF2-40B4-BE49-F238E27FC236}">
                <a16:creationId xmlns:a16="http://schemas.microsoft.com/office/drawing/2014/main" id="{CB4DC07D-5F32-014E-80A0-E40D30049FD1}"/>
              </a:ext>
            </a:extLst>
          </p:cNvPr>
          <p:cNvSpPr>
            <a:spLocks noGrp="1"/>
          </p:cNvSpPr>
          <p:nvPr>
            <p:ph type="pic" sz="quarter" idx="17"/>
          </p:nvPr>
        </p:nvSpPr>
        <p:spPr>
          <a:xfrm>
            <a:off x="7932738" y="4365759"/>
            <a:ext cx="3348037" cy="1584325"/>
          </a:xfrm>
        </p:spPr>
        <p:txBody>
          <a:bodyPr/>
          <a:lstStyle/>
          <a:p>
            <a:endParaRPr lang="en-US" dirty="0"/>
          </a:p>
        </p:txBody>
      </p:sp>
    </p:spTree>
    <p:extLst>
      <p:ext uri="{BB962C8B-B14F-4D97-AF65-F5344CB8AC3E}">
        <p14:creationId xmlns:p14="http://schemas.microsoft.com/office/powerpoint/2010/main" val="360998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762DA7D-594E-754D-8074-B19B4EB0A26B}"/>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9F5D6A9-1026-C842-9154-CF6AE2A2D9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3" name="Straight Connector 12">
            <a:extLst>
              <a:ext uri="{FF2B5EF4-FFF2-40B4-BE49-F238E27FC236}">
                <a16:creationId xmlns:a16="http://schemas.microsoft.com/office/drawing/2014/main" id="{43C8B559-5487-9049-A96E-B640803D35CF}"/>
              </a:ext>
            </a:extLst>
          </p:cNvPr>
          <p:cNvCxnSpPr/>
          <p:nvPr userDrawn="1"/>
        </p:nvCxnSpPr>
        <p:spPr>
          <a:xfrm>
            <a:off x="911225" y="6345238"/>
            <a:ext cx="10369550"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FE2204-A455-864C-A9B0-49092FC3F8AD}"/>
              </a:ext>
            </a:extLst>
          </p:cNvPr>
          <p:cNvSpPr txBox="1"/>
          <p:nvPr userDrawn="1"/>
        </p:nvSpPr>
        <p:spPr>
          <a:xfrm>
            <a:off x="92477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04/07/2018</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15" name="TextBox 14">
            <a:extLst>
              <a:ext uri="{FF2B5EF4-FFF2-40B4-BE49-F238E27FC236}">
                <a16:creationId xmlns:a16="http://schemas.microsoft.com/office/drawing/2014/main" id="{1CEF119C-1F4B-BE4B-BFE6-D2BF8A49119E}"/>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19" name="Text Placeholder 34">
            <a:extLst>
              <a:ext uri="{FF2B5EF4-FFF2-40B4-BE49-F238E27FC236}">
                <a16:creationId xmlns:a16="http://schemas.microsoft.com/office/drawing/2014/main" id="{1ECD30C7-1AB1-8641-BF5F-C2B3A1CE36CC}"/>
              </a:ext>
            </a:extLst>
          </p:cNvPr>
          <p:cNvSpPr>
            <a:spLocks noGrp="1"/>
          </p:cNvSpPr>
          <p:nvPr>
            <p:ph type="body" sz="quarter" idx="14" hasCustomPrompt="1"/>
          </p:nvPr>
        </p:nvSpPr>
        <p:spPr>
          <a:xfrm>
            <a:off x="1078883" y="447283"/>
            <a:ext cx="3897313" cy="598488"/>
          </a:xfrm>
        </p:spPr>
        <p:txBody>
          <a:bodyPr lIns="0" tIns="0" rIns="0" bIns="0">
            <a:normAutofit/>
          </a:bodyPr>
          <a:lstStyle>
            <a:lvl1pPr marL="0" indent="0">
              <a:buFontTx/>
              <a:buNone/>
              <a:defRPr sz="900" b="1" i="0" spc="300" baseline="0">
                <a:latin typeface="Arial Black" panose="020B0604020202020204" pitchFamily="34" charset="0"/>
                <a:cs typeface="Arial Black" panose="020B0604020202020204" pitchFamily="34" charset="0"/>
              </a:defRPr>
            </a:lvl1pPr>
          </a:lstStyle>
          <a:p>
            <a:pPr lvl="0"/>
            <a:r>
              <a:rPr lang="en-US" dirty="0"/>
              <a:t>PRESENTATION TITLE</a:t>
            </a:r>
          </a:p>
        </p:txBody>
      </p:sp>
      <p:sp>
        <p:nvSpPr>
          <p:cNvPr id="20" name="Text Placeholder 23">
            <a:extLst>
              <a:ext uri="{FF2B5EF4-FFF2-40B4-BE49-F238E27FC236}">
                <a16:creationId xmlns:a16="http://schemas.microsoft.com/office/drawing/2014/main" id="{D28E4F47-3C68-3141-9D71-4F9C96A82E7F}"/>
              </a:ext>
            </a:extLst>
          </p:cNvPr>
          <p:cNvSpPr>
            <a:spLocks noGrp="1"/>
          </p:cNvSpPr>
          <p:nvPr>
            <p:ph type="body" sz="quarter" idx="11" hasCustomPrompt="1"/>
          </p:nvPr>
        </p:nvSpPr>
        <p:spPr>
          <a:xfrm>
            <a:off x="1078884" y="1698805"/>
            <a:ext cx="4471312"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Two column </a:t>
            </a:r>
            <a:br>
              <a:rPr lang="en-US" dirty="0"/>
            </a:br>
            <a:r>
              <a:rPr lang="en-US" dirty="0"/>
              <a:t>text slide</a:t>
            </a:r>
          </a:p>
        </p:txBody>
      </p:sp>
      <p:sp>
        <p:nvSpPr>
          <p:cNvPr id="21" name="Text Placeholder 26">
            <a:extLst>
              <a:ext uri="{FF2B5EF4-FFF2-40B4-BE49-F238E27FC236}">
                <a16:creationId xmlns:a16="http://schemas.microsoft.com/office/drawing/2014/main" id="{A642B34C-3648-BA45-A0B9-94727A70995B}"/>
              </a:ext>
            </a:extLst>
          </p:cNvPr>
          <p:cNvSpPr>
            <a:spLocks noGrp="1"/>
          </p:cNvSpPr>
          <p:nvPr>
            <p:ph type="body" sz="quarter" idx="12" hasCustomPrompt="1"/>
          </p:nvPr>
        </p:nvSpPr>
        <p:spPr>
          <a:xfrm>
            <a:off x="1079246" y="3242330"/>
            <a:ext cx="4470949"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2" name="Text Placeholder 28">
            <a:extLst>
              <a:ext uri="{FF2B5EF4-FFF2-40B4-BE49-F238E27FC236}">
                <a16:creationId xmlns:a16="http://schemas.microsoft.com/office/drawing/2014/main" id="{81DD768F-5F30-EA4A-A045-5C81CA114A01}"/>
              </a:ext>
            </a:extLst>
          </p:cNvPr>
          <p:cNvSpPr>
            <a:spLocks noGrp="1"/>
          </p:cNvSpPr>
          <p:nvPr>
            <p:ph type="body" sz="quarter" idx="13" hasCustomPrompt="1"/>
          </p:nvPr>
        </p:nvSpPr>
        <p:spPr>
          <a:xfrm>
            <a:off x="1079246" y="3751399"/>
            <a:ext cx="4470949" cy="2503681"/>
          </a:xfrm>
        </p:spPr>
        <p:txBody>
          <a:bodyPr lIns="0" tIns="0" rIns="0" bIns="0">
            <a:norm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p:txBody>
      </p:sp>
      <p:sp>
        <p:nvSpPr>
          <p:cNvPr id="23" name="Text Placeholder 23">
            <a:extLst>
              <a:ext uri="{FF2B5EF4-FFF2-40B4-BE49-F238E27FC236}">
                <a16:creationId xmlns:a16="http://schemas.microsoft.com/office/drawing/2014/main" id="{015221E9-8480-EB4F-83AD-E3004EB0C77F}"/>
              </a:ext>
            </a:extLst>
          </p:cNvPr>
          <p:cNvSpPr>
            <a:spLocks noGrp="1"/>
          </p:cNvSpPr>
          <p:nvPr>
            <p:ph type="body" sz="quarter" idx="15" hasCustomPrompt="1"/>
          </p:nvPr>
        </p:nvSpPr>
        <p:spPr>
          <a:xfrm>
            <a:off x="6338459" y="1698805"/>
            <a:ext cx="4471312"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Two column </a:t>
            </a:r>
            <a:br>
              <a:rPr lang="en-US" dirty="0"/>
            </a:br>
            <a:r>
              <a:rPr lang="en-US" dirty="0"/>
              <a:t>text slide</a:t>
            </a:r>
          </a:p>
        </p:txBody>
      </p:sp>
      <p:sp>
        <p:nvSpPr>
          <p:cNvPr id="24" name="Text Placeholder 26">
            <a:extLst>
              <a:ext uri="{FF2B5EF4-FFF2-40B4-BE49-F238E27FC236}">
                <a16:creationId xmlns:a16="http://schemas.microsoft.com/office/drawing/2014/main" id="{3F368E03-B29E-F84C-AEB3-CCA15FDD1536}"/>
              </a:ext>
            </a:extLst>
          </p:cNvPr>
          <p:cNvSpPr>
            <a:spLocks noGrp="1"/>
          </p:cNvSpPr>
          <p:nvPr>
            <p:ph type="body" sz="quarter" idx="16" hasCustomPrompt="1"/>
          </p:nvPr>
        </p:nvSpPr>
        <p:spPr>
          <a:xfrm>
            <a:off x="6338821" y="3242330"/>
            <a:ext cx="4470949"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5" name="Text Placeholder 28">
            <a:extLst>
              <a:ext uri="{FF2B5EF4-FFF2-40B4-BE49-F238E27FC236}">
                <a16:creationId xmlns:a16="http://schemas.microsoft.com/office/drawing/2014/main" id="{7C738FF4-7299-A54D-A6CA-57BF2C20A8CB}"/>
              </a:ext>
            </a:extLst>
          </p:cNvPr>
          <p:cNvSpPr>
            <a:spLocks noGrp="1"/>
          </p:cNvSpPr>
          <p:nvPr>
            <p:ph type="body" sz="quarter" idx="17" hasCustomPrompt="1"/>
          </p:nvPr>
        </p:nvSpPr>
        <p:spPr>
          <a:xfrm>
            <a:off x="6338821" y="3751399"/>
            <a:ext cx="4470949" cy="2503681"/>
          </a:xfrm>
        </p:spPr>
        <p:txBody>
          <a:bodyPr lIns="0" tIns="0" rIns="0" bIns="0">
            <a:norm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3574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EA6766-C821-1740-8F94-CFA31E8A6D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9" name="Picture 8">
            <a:extLst>
              <a:ext uri="{FF2B5EF4-FFF2-40B4-BE49-F238E27FC236}">
                <a16:creationId xmlns:a16="http://schemas.microsoft.com/office/drawing/2014/main" id="{97DF2A19-2C91-B241-B485-2E351D3AF8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11" name="Straight Connector 10">
            <a:extLst>
              <a:ext uri="{FF2B5EF4-FFF2-40B4-BE49-F238E27FC236}">
                <a16:creationId xmlns:a16="http://schemas.microsoft.com/office/drawing/2014/main" id="{E5E2763D-2D96-CF46-9750-E5024DABF00D}"/>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67A42C4-E69E-CB4C-96FC-67997D1F0162}"/>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1169364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39F84C-4920-7C4C-8AE6-03E7CE9550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A2E8CB41-10D8-A34E-B48C-63FA8B242F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13" name="Straight Connector 12">
            <a:extLst>
              <a:ext uri="{FF2B5EF4-FFF2-40B4-BE49-F238E27FC236}">
                <a16:creationId xmlns:a16="http://schemas.microsoft.com/office/drawing/2014/main" id="{F4EF8E5C-DFFC-714A-99E8-A3612E28820A}"/>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69785ECC-58C8-A145-B9AE-3A3350321F4A}"/>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32219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2D2ADB-5098-C948-A716-6A5F50C7FC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7" name="Picture 6">
            <a:extLst>
              <a:ext uri="{FF2B5EF4-FFF2-40B4-BE49-F238E27FC236}">
                <a16:creationId xmlns:a16="http://schemas.microsoft.com/office/drawing/2014/main" id="{91D4F8EA-FBE5-5949-ADF4-0453757DE6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9" name="Straight Connector 8">
            <a:extLst>
              <a:ext uri="{FF2B5EF4-FFF2-40B4-BE49-F238E27FC236}">
                <a16:creationId xmlns:a16="http://schemas.microsoft.com/office/drawing/2014/main" id="{3D64E32C-45E0-0648-89B4-946294B62A4F}"/>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70EF318E-67D1-FF46-9709-83D575362B00}"/>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20152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32558E-34C1-054D-95B7-D46B3D677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4037544-772A-D140-B60E-569AB5F2C1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8" name="Straight Connector 7">
            <a:extLst>
              <a:ext uri="{FF2B5EF4-FFF2-40B4-BE49-F238E27FC236}">
                <a16:creationId xmlns:a16="http://schemas.microsoft.com/office/drawing/2014/main" id="{51A45619-C97B-734A-A0EB-CDDF5C878DE2}"/>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62CCAA25-E0FD-204D-85DE-5192F0F8019D}"/>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435740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6CD438-AC80-6441-9598-88D8B7063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298C47-67FA-4048-8280-6266720B2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2AA0B-EEA9-2A47-AFEC-995C3604C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6117D-FC95-D244-841D-919EAE619520}" type="datetimeFigureOut">
              <a:rPr lang="en-US" smtClean="0"/>
              <a:t>8/22/2018</a:t>
            </a:fld>
            <a:endParaRPr lang="en-US"/>
          </a:p>
        </p:txBody>
      </p:sp>
      <p:sp>
        <p:nvSpPr>
          <p:cNvPr id="5" name="Footer Placeholder 4">
            <a:extLst>
              <a:ext uri="{FF2B5EF4-FFF2-40B4-BE49-F238E27FC236}">
                <a16:creationId xmlns:a16="http://schemas.microsoft.com/office/drawing/2014/main" id="{14923F0A-6D72-784B-8269-51A843D92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DB32C-72FE-B24D-823F-CB8DABD9B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00A65-1693-114F-9F77-CC2AD23A4F71}" type="slidenum">
              <a:rPr lang="en-US" smtClean="0"/>
              <a:t>‹#›</a:t>
            </a:fld>
            <a:endParaRPr lang="en-US"/>
          </a:p>
        </p:txBody>
      </p:sp>
    </p:spTree>
    <p:extLst>
      <p:ext uri="{BB962C8B-B14F-4D97-AF65-F5344CB8AC3E}">
        <p14:creationId xmlns:p14="http://schemas.microsoft.com/office/powerpoint/2010/main" val="266350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AEDF64-95CD-6F42-AAF1-5E016146C22F}"/>
              </a:ext>
            </a:extLst>
          </p:cNvPr>
          <p:cNvSpPr/>
          <p:nvPr/>
        </p:nvSpPr>
        <p:spPr>
          <a:xfrm>
            <a:off x="0" y="-1"/>
            <a:ext cx="12192000" cy="685800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17277FB-AC85-FC4F-B7CC-F81DC4AB048C}"/>
              </a:ext>
            </a:extLst>
          </p:cNvPr>
          <p:cNvSpPr txBox="1"/>
          <p:nvPr/>
        </p:nvSpPr>
        <p:spPr>
          <a:xfrm>
            <a:off x="940463" y="5723663"/>
            <a:ext cx="1547814" cy="307777"/>
          </a:xfrm>
          <a:prstGeom prst="rect">
            <a:avLst/>
          </a:prstGeom>
          <a:noFill/>
        </p:spPr>
        <p:txBody>
          <a:bodyPr wrap="square" rtlCol="0">
            <a:spAutoFit/>
          </a:bodyPr>
          <a:lstStyle/>
          <a:p>
            <a:r>
              <a:rPr lang="en-US" sz="1400" b="1" dirty="0" err="1">
                <a:solidFill>
                  <a:schemeClr val="bg1"/>
                </a:solidFill>
                <a:latin typeface="Arial Black" panose="020B0604020202020204" pitchFamily="34" charset="0"/>
                <a:cs typeface="Arial Black" panose="020B0604020202020204" pitchFamily="34" charset="0"/>
              </a:rPr>
              <a:t>Legion.ca</a:t>
            </a:r>
            <a:endParaRPr lang="en-US" sz="1400" b="1" dirty="0">
              <a:solidFill>
                <a:schemeClr val="bg1"/>
              </a:solidFill>
              <a:latin typeface="Arial Black" panose="020B0604020202020204" pitchFamily="34" charset="0"/>
              <a:cs typeface="Arial Black" panose="020B0604020202020204" pitchFamily="34" charset="0"/>
            </a:endParaRPr>
          </a:p>
        </p:txBody>
      </p:sp>
      <p:pic>
        <p:nvPicPr>
          <p:cNvPr id="10" name="Picture 9">
            <a:extLst>
              <a:ext uri="{FF2B5EF4-FFF2-40B4-BE49-F238E27FC236}">
                <a16:creationId xmlns:a16="http://schemas.microsoft.com/office/drawing/2014/main" id="{C5FDA635-AA25-D845-9CBD-55CE6F4D53D4}"/>
              </a:ext>
            </a:extLst>
          </p:cNvPr>
          <p:cNvPicPr>
            <a:picLocks noChangeAspect="1"/>
          </p:cNvPicPr>
          <p:nvPr/>
        </p:nvPicPr>
        <p:blipFill>
          <a:blip r:embed="rId3"/>
          <a:stretch>
            <a:fillRect/>
          </a:stretch>
        </p:blipFill>
        <p:spPr>
          <a:xfrm>
            <a:off x="921858" y="2404383"/>
            <a:ext cx="3875933" cy="1357040"/>
          </a:xfrm>
          <a:prstGeom prst="rect">
            <a:avLst/>
          </a:prstGeom>
        </p:spPr>
      </p:pic>
      <p:sp>
        <p:nvSpPr>
          <p:cNvPr id="19" name="TextBox 18">
            <a:extLst>
              <a:ext uri="{FF2B5EF4-FFF2-40B4-BE49-F238E27FC236}">
                <a16:creationId xmlns:a16="http://schemas.microsoft.com/office/drawing/2014/main" id="{BEDE5464-5BFD-C346-8956-58AA4884179F}"/>
              </a:ext>
            </a:extLst>
          </p:cNvPr>
          <p:cNvSpPr txBox="1"/>
          <p:nvPr/>
        </p:nvSpPr>
        <p:spPr>
          <a:xfrm>
            <a:off x="921859" y="3991952"/>
            <a:ext cx="5066192" cy="523220"/>
          </a:xfrm>
          <a:prstGeom prst="rect">
            <a:avLst/>
          </a:prstGeom>
          <a:noFill/>
        </p:spPr>
        <p:txBody>
          <a:bodyPr wrap="square" rtlCol="0">
            <a:spAutoFit/>
          </a:bodyPr>
          <a:lstStyle/>
          <a:p>
            <a:r>
              <a:rPr lang="en-CA" sz="2800" dirty="0" smtClean="0">
                <a:solidFill>
                  <a:schemeClr val="bg1"/>
                </a:solidFill>
                <a:latin typeface="Arial" panose="020B0604020202020204" pitchFamily="34" charset="0"/>
                <a:cs typeface="Arial" panose="020B0604020202020204" pitchFamily="34" charset="0"/>
              </a:rPr>
              <a:t>THE POPPY</a:t>
            </a:r>
            <a:endParaRPr lang="en-CA" sz="28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7D0F3B6-0A8C-3E4C-A63D-AF6EE797CE7E}"/>
              </a:ext>
            </a:extLst>
          </p:cNvPr>
          <p:cNvSpPr txBox="1"/>
          <p:nvPr/>
        </p:nvSpPr>
        <p:spPr>
          <a:xfrm>
            <a:off x="92477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04/07/2018</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1" name="TextBox 20">
            <a:extLst>
              <a:ext uri="{FF2B5EF4-FFF2-40B4-BE49-F238E27FC236}">
                <a16:creationId xmlns:a16="http://schemas.microsoft.com/office/drawing/2014/main" id="{04BCF5FE-748D-8243-A2C0-F3AC32E798C9}"/>
              </a:ext>
            </a:extLst>
          </p:cNvPr>
          <p:cNvSpPr txBox="1"/>
          <p:nvPr/>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pic>
        <p:nvPicPr>
          <p:cNvPr id="5" name="Picture 4">
            <a:extLst>
              <a:ext uri="{FF2B5EF4-FFF2-40B4-BE49-F238E27FC236}">
                <a16:creationId xmlns:a16="http://schemas.microsoft.com/office/drawing/2014/main" id="{1803DDBD-C793-AB47-A3EA-EE4A938D5E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43504" y="0"/>
            <a:ext cx="2148496" cy="6858000"/>
          </a:xfrm>
          <a:prstGeom prst="rect">
            <a:avLst/>
          </a:prstGeom>
        </p:spPr>
      </p:pic>
      <p:sp>
        <p:nvSpPr>
          <p:cNvPr id="9" name="TextBox 8">
            <a:extLst>
              <a:ext uri="{FF2B5EF4-FFF2-40B4-BE49-F238E27FC236}">
                <a16:creationId xmlns:a16="http://schemas.microsoft.com/office/drawing/2014/main" id="{BEDE5464-5BFD-C346-8956-58AA4884179F}"/>
              </a:ext>
            </a:extLst>
          </p:cNvPr>
          <p:cNvSpPr txBox="1"/>
          <p:nvPr/>
        </p:nvSpPr>
        <p:spPr>
          <a:xfrm>
            <a:off x="921857" y="4692037"/>
            <a:ext cx="7987011" cy="461665"/>
          </a:xfrm>
          <a:prstGeom prst="rect">
            <a:avLst/>
          </a:prstGeom>
          <a:noFill/>
        </p:spPr>
        <p:txBody>
          <a:bodyPr wrap="square" rtlCol="0">
            <a:spAutoFit/>
          </a:bodyPr>
          <a:lstStyle/>
          <a:p>
            <a:r>
              <a:rPr lang="en-CA" sz="2400" dirty="0" smtClean="0">
                <a:solidFill>
                  <a:schemeClr val="bg1"/>
                </a:solidFill>
                <a:latin typeface="Arial" panose="020B0604020202020204" pitchFamily="34" charset="0"/>
                <a:cs typeface="Arial" panose="020B0604020202020204" pitchFamily="34" charset="0"/>
              </a:rPr>
              <a:t>Danny Martin – Secretary to Poppy &amp; Remembrance</a:t>
            </a:r>
            <a:endParaRPr lang="en-CA"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91548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209874" y="1713594"/>
            <a:ext cx="7407162" cy="2503681"/>
          </a:xfrm>
        </p:spPr>
        <p:txBody>
          <a:bodyPr>
            <a:normAutofit/>
          </a:bodyPr>
          <a:lstStyle/>
          <a:p>
            <a:pPr marL="0" indent="0">
              <a:buNone/>
            </a:pPr>
            <a:r>
              <a:rPr lang="en-CA" sz="3600" b="1" dirty="0" smtClean="0">
                <a:latin typeface="Arial" panose="020B0604020202020204" pitchFamily="34" charset="0"/>
                <a:cs typeface="Arial" panose="020B0604020202020204" pitchFamily="34" charset="0"/>
              </a:rPr>
              <a:t>EXAMPLES OF USE AND ABUSE</a:t>
            </a:r>
            <a:endParaRPr lang="en-CA" sz="36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8617036" y="1459461"/>
            <a:ext cx="2194750" cy="2188654"/>
          </a:xfrm>
          <a:prstGeom prst="rect">
            <a:avLst/>
          </a:prstGeom>
        </p:spPr>
      </p:pic>
    </p:spTree>
    <p:extLst>
      <p:ext uri="{BB962C8B-B14F-4D97-AF65-F5344CB8AC3E}">
        <p14:creationId xmlns:p14="http://schemas.microsoft.com/office/powerpoint/2010/main" val="191500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97" y="266021"/>
            <a:ext cx="10570199" cy="5821270"/>
          </a:xfrm>
          <a:prstGeom prst="rect">
            <a:avLst/>
          </a:prstGeom>
        </p:spPr>
      </p:pic>
    </p:spTree>
    <p:extLst>
      <p:ext uri="{BB962C8B-B14F-4D97-AF65-F5344CB8AC3E}">
        <p14:creationId xmlns:p14="http://schemas.microsoft.com/office/powerpoint/2010/main" val="141880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96" y="705395"/>
            <a:ext cx="10368317" cy="5499462"/>
          </a:xfrm>
          <a:prstGeom prst="rect">
            <a:avLst/>
          </a:prstGeom>
        </p:spPr>
      </p:pic>
    </p:spTree>
    <p:extLst>
      <p:ext uri="{BB962C8B-B14F-4D97-AF65-F5344CB8AC3E}">
        <p14:creationId xmlns:p14="http://schemas.microsoft.com/office/powerpoint/2010/main" val="371422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092" y="669975"/>
            <a:ext cx="10130404" cy="5547945"/>
          </a:xfrm>
          <a:prstGeom prst="rect">
            <a:avLst/>
          </a:prstGeom>
        </p:spPr>
      </p:pic>
    </p:spTree>
    <p:extLst>
      <p:ext uri="{BB962C8B-B14F-4D97-AF65-F5344CB8AC3E}">
        <p14:creationId xmlns:p14="http://schemas.microsoft.com/office/powerpoint/2010/main" val="177123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8229" y="928914"/>
            <a:ext cx="4640999" cy="5027749"/>
          </a:xfrm>
          <a:prstGeom prst="rect">
            <a:avLst/>
          </a:prstGeom>
        </p:spPr>
      </p:pic>
    </p:spTree>
    <p:extLst>
      <p:ext uri="{BB962C8B-B14F-4D97-AF65-F5344CB8AC3E}">
        <p14:creationId xmlns:p14="http://schemas.microsoft.com/office/powerpoint/2010/main" val="265639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619793" y="729195"/>
            <a:ext cx="8830493" cy="5593228"/>
          </a:xfrm>
          <a:prstGeom prst="rect">
            <a:avLst/>
          </a:prstGeom>
        </p:spPr>
      </p:pic>
    </p:spTree>
    <p:extLst>
      <p:ext uri="{BB962C8B-B14F-4D97-AF65-F5344CB8AC3E}">
        <p14:creationId xmlns:p14="http://schemas.microsoft.com/office/powerpoint/2010/main" val="4278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234" y="883437"/>
            <a:ext cx="9235440" cy="5361608"/>
          </a:xfrm>
          <a:prstGeom prst="rect">
            <a:avLst/>
          </a:prstGeom>
        </p:spPr>
      </p:pic>
    </p:spTree>
    <p:extLst>
      <p:ext uri="{BB962C8B-B14F-4D97-AF65-F5344CB8AC3E}">
        <p14:creationId xmlns:p14="http://schemas.microsoft.com/office/powerpoint/2010/main" val="374346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10343" y="609603"/>
            <a:ext cx="9130938" cy="5703325"/>
          </a:xfrm>
          <a:prstGeom prst="rect">
            <a:avLst/>
          </a:prstGeom>
        </p:spPr>
      </p:pic>
    </p:spTree>
    <p:extLst>
      <p:ext uri="{BB962C8B-B14F-4D97-AF65-F5344CB8AC3E}">
        <p14:creationId xmlns:p14="http://schemas.microsoft.com/office/powerpoint/2010/main" val="261602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CA" dirty="0" smtClean="0"/>
              <a:t>AUTHORIZED USE</a:t>
            </a:r>
            <a:endParaRPr lang="en-CA" dirty="0"/>
          </a:p>
        </p:txBody>
      </p:sp>
      <p:pic>
        <p:nvPicPr>
          <p:cNvPr id="6" name="Picture 5"/>
          <p:cNvPicPr>
            <a:picLocks noChangeAspect="1"/>
          </p:cNvPicPr>
          <p:nvPr/>
        </p:nvPicPr>
        <p:blipFill>
          <a:blip r:embed="rId2"/>
          <a:stretch>
            <a:fillRect/>
          </a:stretch>
        </p:blipFill>
        <p:spPr>
          <a:xfrm>
            <a:off x="6570269" y="1045770"/>
            <a:ext cx="4572348" cy="4559648"/>
          </a:xfrm>
          <a:prstGeom prst="rect">
            <a:avLst/>
          </a:prstGeom>
        </p:spPr>
      </p:pic>
    </p:spTree>
    <p:extLst>
      <p:ext uri="{BB962C8B-B14F-4D97-AF65-F5344CB8AC3E}">
        <p14:creationId xmlns:p14="http://schemas.microsoft.com/office/powerpoint/2010/main" val="276839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762"/>
            <a:ext cx="9753600" cy="6848475"/>
          </a:xfrm>
          <a:prstGeom prst="rect">
            <a:avLst/>
          </a:prstGeom>
        </p:spPr>
      </p:pic>
    </p:spTree>
    <p:extLst>
      <p:ext uri="{BB962C8B-B14F-4D97-AF65-F5344CB8AC3E}">
        <p14:creationId xmlns:p14="http://schemas.microsoft.com/office/powerpoint/2010/main" val="19299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496895" y="849719"/>
            <a:ext cx="6003789" cy="5093881"/>
          </a:xfrm>
        </p:spPr>
        <p:txBody>
          <a:bodyPr/>
          <a:lstStyle/>
          <a:p>
            <a:pPr algn="ctr"/>
            <a:r>
              <a:rPr lang="en-CA" sz="5400" dirty="0" smtClean="0"/>
              <a:t>The Poppy</a:t>
            </a:r>
          </a:p>
          <a:p>
            <a:pPr algn="ctr"/>
            <a:endParaRPr lang="en-CA" dirty="0" smtClean="0"/>
          </a:p>
          <a:p>
            <a:pPr marL="342900" indent="-342900">
              <a:buFont typeface="Arial" panose="020B0604020202020204" pitchFamily="34" charset="0"/>
              <a:buChar char="•"/>
            </a:pPr>
            <a:r>
              <a:rPr lang="en-CA" sz="3200" dirty="0" smtClean="0"/>
              <a:t>GENERAL</a:t>
            </a:r>
          </a:p>
          <a:p>
            <a:pPr marL="342900" indent="-342900">
              <a:buFont typeface="Arial" panose="020B0604020202020204" pitchFamily="34" charset="0"/>
              <a:buChar char="•"/>
            </a:pPr>
            <a:r>
              <a:rPr lang="en-CA" sz="3200" dirty="0" smtClean="0"/>
              <a:t>THE POPPY TRADEMARK</a:t>
            </a:r>
          </a:p>
          <a:p>
            <a:pPr marL="342900" indent="-342900">
              <a:buFont typeface="Arial" panose="020B0604020202020204" pitchFamily="34" charset="0"/>
              <a:buChar char="•"/>
            </a:pPr>
            <a:r>
              <a:rPr lang="en-CA" sz="3200" dirty="0" smtClean="0"/>
              <a:t>THE POPPY FUND</a:t>
            </a:r>
          </a:p>
          <a:p>
            <a:pPr marL="342900" indent="-342900">
              <a:buFont typeface="Arial" panose="020B0604020202020204" pitchFamily="34" charset="0"/>
              <a:buChar char="•"/>
            </a:pPr>
            <a:r>
              <a:rPr lang="en-CA" sz="3200" dirty="0" smtClean="0"/>
              <a:t>THE POPPY CENTRE</a:t>
            </a:r>
          </a:p>
          <a:p>
            <a:pPr marL="342900" indent="-342900">
              <a:buFont typeface="Arial" panose="020B0604020202020204" pitchFamily="34" charset="0"/>
              <a:buChar char="•"/>
            </a:pPr>
            <a:r>
              <a:rPr lang="en-CA" sz="3200" dirty="0" smtClean="0"/>
              <a:t>THE DIGITAL POPPY</a:t>
            </a:r>
          </a:p>
          <a:p>
            <a:pPr marL="342900" indent="-342900">
              <a:buFont typeface="Arial" panose="020B0604020202020204" pitchFamily="34" charset="0"/>
              <a:buChar char="•"/>
            </a:pPr>
            <a:r>
              <a:rPr lang="en-CA" sz="3200" dirty="0" smtClean="0"/>
              <a:t>THE BELLS OF PEACE</a:t>
            </a:r>
          </a:p>
          <a:p>
            <a:pPr marL="342900" indent="-342900">
              <a:buFont typeface="Arial" panose="020B0604020202020204" pitchFamily="34" charset="0"/>
              <a:buChar char="•"/>
            </a:pPr>
            <a:endParaRPr lang="en-CA" sz="2000" dirty="0" smtClean="0"/>
          </a:p>
          <a:p>
            <a:endParaRPr lang="en-CA"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864" y="675775"/>
            <a:ext cx="4749685" cy="4736374"/>
          </a:xfrm>
          <a:prstGeom prst="rect">
            <a:avLst/>
          </a:prstGeom>
        </p:spPr>
      </p:pic>
    </p:spTree>
    <p:extLst>
      <p:ext uri="{BB962C8B-B14F-4D97-AF65-F5344CB8AC3E}">
        <p14:creationId xmlns:p14="http://schemas.microsoft.com/office/powerpoint/2010/main" val="32762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737" y="769983"/>
            <a:ext cx="4085952" cy="5447937"/>
          </a:xfrm>
          <a:prstGeom prst="rect">
            <a:avLst/>
          </a:prstGeom>
        </p:spPr>
      </p:pic>
    </p:spTree>
    <p:extLst>
      <p:ext uri="{BB962C8B-B14F-4D97-AF65-F5344CB8AC3E}">
        <p14:creationId xmlns:p14="http://schemas.microsoft.com/office/powerpoint/2010/main" val="15928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079245" y="753035"/>
            <a:ext cx="9651507" cy="5502046"/>
          </a:xfrm>
        </p:spPr>
        <p:txBody>
          <a:bodyPr/>
          <a:lstStyle/>
          <a:p>
            <a:pPr marL="0" indent="0">
              <a:buNone/>
            </a:pPr>
            <a:r>
              <a:rPr lang="en-CA" sz="3600" b="1" dirty="0" smtClean="0">
                <a:latin typeface="Arial" panose="020B0604020202020204" pitchFamily="34" charset="0"/>
                <a:cs typeface="Arial" panose="020B0604020202020204" pitchFamily="34" charset="0"/>
              </a:rPr>
              <a:t>This is the Legion logo which contains the Poppy Trademark.  It is for branch and command use with your branch or command indicator as depicted below.  You are authorized to use.  To use without a branch indicator you must get permission from the Director of </a:t>
            </a:r>
            <a:r>
              <a:rPr lang="en-CA" sz="3600" b="1" dirty="0" smtClean="0">
                <a:latin typeface="Arial" panose="020B0604020202020204" pitchFamily="34" charset="0"/>
                <a:cs typeface="Arial" panose="020B0604020202020204" pitchFamily="34" charset="0"/>
              </a:rPr>
              <a:t>Supply</a:t>
            </a:r>
            <a:r>
              <a:rPr lang="en-CA" sz="3600" b="1" dirty="0" smtClean="0">
                <a:latin typeface="Arial" panose="020B0604020202020204" pitchFamily="34" charset="0"/>
                <a:cs typeface="Arial" panose="020B0604020202020204" pitchFamily="34" charset="0"/>
              </a:rPr>
              <a:t>.  This logo is also trademarked.</a:t>
            </a:r>
            <a:endParaRPr lang="en-CA" sz="36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1070" y="4398203"/>
            <a:ext cx="3853703" cy="1890496"/>
          </a:xfrm>
          <a:prstGeom prst="rect">
            <a:avLst/>
          </a:prstGeom>
        </p:spPr>
      </p:pic>
    </p:spTree>
    <p:extLst>
      <p:ext uri="{BB962C8B-B14F-4D97-AF65-F5344CB8AC3E}">
        <p14:creationId xmlns:p14="http://schemas.microsoft.com/office/powerpoint/2010/main" val="139508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071154" y="672953"/>
            <a:ext cx="10006147" cy="4591379"/>
          </a:xfrm>
        </p:spPr>
        <p:txBody>
          <a:bodyPr>
            <a:noAutofit/>
          </a:bodyPr>
          <a:lstStyle/>
          <a:p>
            <a:pPr marL="0" indent="0">
              <a:buNone/>
            </a:pPr>
            <a:r>
              <a:rPr lang="en-CA" sz="3200" b="1" dirty="0" smtClean="0">
                <a:latin typeface="Arial" panose="020B0604020202020204" pitchFamily="34" charset="0"/>
                <a:cs typeface="Arial" panose="020B0604020202020204" pitchFamily="34" charset="0"/>
              </a:rPr>
              <a:t>WITHOUT CONSTANT PROTECTION OF THE POPPY TRADEMARK WE WILL LOSE THE ABILITY TO ENFORCE!</a:t>
            </a:r>
          </a:p>
          <a:p>
            <a:pPr marL="0" indent="0">
              <a:buNone/>
            </a:pPr>
            <a:r>
              <a:rPr lang="en-CA" sz="3200" b="1" dirty="0" smtClean="0">
                <a:latin typeface="Arial" panose="020B0604020202020204" pitchFamily="34" charset="0"/>
                <a:cs typeface="Arial" panose="020B0604020202020204" pitchFamily="34" charset="0"/>
              </a:rPr>
              <a:t>What can you do?</a:t>
            </a:r>
          </a:p>
          <a:p>
            <a:r>
              <a:rPr lang="en-CA" sz="3200" b="1" dirty="0" smtClean="0">
                <a:latin typeface="Arial" panose="020B0604020202020204" pitchFamily="34" charset="0"/>
                <a:cs typeface="Arial" panose="020B0604020202020204" pitchFamily="34" charset="0"/>
              </a:rPr>
              <a:t>Do not use the poppy trademark without authorization.</a:t>
            </a:r>
          </a:p>
          <a:p>
            <a:r>
              <a:rPr lang="en-CA" sz="3200" b="1" dirty="0" smtClean="0">
                <a:latin typeface="Arial" panose="020B0604020202020204" pitchFamily="34" charset="0"/>
                <a:cs typeface="Arial" panose="020B0604020202020204" pitchFamily="34" charset="0"/>
              </a:rPr>
              <a:t>Do not give authority (which you do not have) for another organization to use.</a:t>
            </a:r>
          </a:p>
          <a:p>
            <a:r>
              <a:rPr lang="en-CA" sz="3200" b="1" dirty="0" smtClean="0">
                <a:latin typeface="Arial" panose="020B0604020202020204" pitchFamily="34" charset="0"/>
                <a:cs typeface="Arial" panose="020B0604020202020204" pitchFamily="34" charset="0"/>
              </a:rPr>
              <a:t>Report to your command or to Dominion Command any unauthorized use.</a:t>
            </a:r>
            <a:endParaRPr lang="en-CA"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596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2DE1D1-75A2-B44C-A432-582A07DC01B4}"/>
              </a:ext>
            </a:extLst>
          </p:cNvPr>
          <p:cNvSpPr>
            <a:spLocks noGrp="1"/>
          </p:cNvSpPr>
          <p:nvPr>
            <p:ph type="body" sz="quarter" idx="13"/>
          </p:nvPr>
        </p:nvSpPr>
        <p:spPr>
          <a:xfrm>
            <a:off x="1998617" y="770709"/>
            <a:ext cx="8321040" cy="3198371"/>
          </a:xfrm>
        </p:spPr>
        <p:txBody>
          <a:bodyPr>
            <a:normAutofit/>
          </a:bodyPr>
          <a:lstStyle/>
          <a:p>
            <a:pPr marL="0" indent="0" algn="ctr">
              <a:buNone/>
            </a:pPr>
            <a:r>
              <a:rPr lang="en-US" sz="4800" b="1" dirty="0" smtClean="0">
                <a:latin typeface="Arial" panose="020B0604020202020204" pitchFamily="34" charset="0"/>
                <a:cs typeface="Arial" panose="020B0604020202020204" pitchFamily="34" charset="0"/>
              </a:rPr>
              <a:t>THE POPPY FUND</a:t>
            </a:r>
            <a:endParaRPr lang="en-US" sz="48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3721402" y="1600578"/>
            <a:ext cx="4749196" cy="4737003"/>
          </a:xfrm>
          <a:prstGeom prst="rect">
            <a:avLst/>
          </a:prstGeom>
        </p:spPr>
      </p:pic>
    </p:spTree>
    <p:extLst>
      <p:ext uri="{BB962C8B-B14F-4D97-AF65-F5344CB8AC3E}">
        <p14:creationId xmlns:p14="http://schemas.microsoft.com/office/powerpoint/2010/main" val="30898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653143" y="995136"/>
            <a:ext cx="11077303" cy="4582704"/>
          </a:xfrm>
        </p:spPr>
        <p:txBody>
          <a:bodyPr>
            <a:normAutofit/>
          </a:bodyPr>
          <a:lstStyle/>
          <a:p>
            <a:pPr marL="0" indent="0" algn="ctr">
              <a:buNone/>
            </a:pPr>
            <a:r>
              <a:rPr lang="en-CA" sz="2400" b="1" dirty="0">
                <a:latin typeface="Arial" panose="020B0604020202020204" pitchFamily="34" charset="0"/>
                <a:cs typeface="Arial" panose="020B0604020202020204" pitchFamily="34" charset="0"/>
              </a:rPr>
              <a:t>It is through the Poppy Campaign and the generosity </a:t>
            </a:r>
            <a:r>
              <a:rPr lang="en-CA" sz="2400" b="1" dirty="0" smtClean="0">
                <a:latin typeface="Arial" panose="020B0604020202020204" pitchFamily="34" charset="0"/>
                <a:cs typeface="Arial" panose="020B0604020202020204" pitchFamily="34" charset="0"/>
              </a:rPr>
              <a:t>of our </a:t>
            </a:r>
            <a:r>
              <a:rPr lang="en-CA" sz="2400" b="1" dirty="0">
                <a:latin typeface="Arial" panose="020B0604020202020204" pitchFamily="34" charset="0"/>
                <a:cs typeface="Arial" panose="020B0604020202020204" pitchFamily="34" charset="0"/>
              </a:rPr>
              <a:t>fellow citizens that, in addition to providing </a:t>
            </a:r>
            <a:r>
              <a:rPr lang="en-CA" sz="2400" b="1" dirty="0" smtClean="0">
                <a:latin typeface="Arial" panose="020B0604020202020204" pitchFamily="34" charset="0"/>
                <a:cs typeface="Arial" panose="020B0604020202020204" pitchFamily="34" charset="0"/>
              </a:rPr>
              <a:t>assistance to </a:t>
            </a:r>
            <a:r>
              <a:rPr lang="en-CA" sz="2400" b="1" dirty="0">
                <a:latin typeface="Arial" panose="020B0604020202020204" pitchFamily="34" charset="0"/>
                <a:cs typeface="Arial" panose="020B0604020202020204" pitchFamily="34" charset="0"/>
              </a:rPr>
              <a:t>Veterans and their families, we foster the Tradition </a:t>
            </a:r>
            <a:r>
              <a:rPr lang="en-CA" sz="2400" b="1" dirty="0" smtClean="0">
                <a:latin typeface="Arial" panose="020B0604020202020204" pitchFamily="34" charset="0"/>
                <a:cs typeface="Arial" panose="020B0604020202020204" pitchFamily="34" charset="0"/>
              </a:rPr>
              <a:t>of Remembrance amongst </a:t>
            </a:r>
            <a:r>
              <a:rPr lang="en-CA" sz="2400" b="1" dirty="0">
                <a:latin typeface="Arial" panose="020B0604020202020204" pitchFamily="34" charset="0"/>
                <a:cs typeface="Arial" panose="020B0604020202020204" pitchFamily="34" charset="0"/>
              </a:rPr>
              <a:t>our youth, the leaders of tomorrow</a:t>
            </a:r>
            <a:r>
              <a:rPr lang="en-CA" sz="2400" b="1" dirty="0" smtClean="0">
                <a:latin typeface="Arial" panose="020B0604020202020204" pitchFamily="34" charset="0"/>
                <a:cs typeface="Arial" panose="020B0604020202020204" pitchFamily="34" charset="0"/>
              </a:rPr>
              <a:t>.</a:t>
            </a:r>
          </a:p>
          <a:p>
            <a:pPr marL="0" indent="0" algn="ctr">
              <a:buNone/>
            </a:pPr>
            <a:r>
              <a:rPr lang="en-CA" sz="2400" b="1" dirty="0">
                <a:latin typeface="Arial" panose="020B0604020202020204" pitchFamily="34" charset="0"/>
                <a:cs typeface="Arial" panose="020B0604020202020204" pitchFamily="34" charset="0"/>
              </a:rPr>
              <a:t>Poppy Funds are made available through the generosity </a:t>
            </a:r>
            <a:r>
              <a:rPr lang="en-CA" sz="2400" b="1" dirty="0" smtClean="0">
                <a:latin typeface="Arial" panose="020B0604020202020204" pitchFamily="34" charset="0"/>
                <a:cs typeface="Arial" panose="020B0604020202020204" pitchFamily="34" charset="0"/>
              </a:rPr>
              <a:t>of the </a:t>
            </a:r>
            <a:r>
              <a:rPr lang="en-CA" sz="2400" b="1" dirty="0">
                <a:latin typeface="Arial" panose="020B0604020202020204" pitchFamily="34" charset="0"/>
                <a:cs typeface="Arial" panose="020B0604020202020204" pitchFamily="34" charset="0"/>
              </a:rPr>
              <a:t>Canadian public and are part of the public trust </a:t>
            </a:r>
            <a:endParaRPr lang="en-CA" sz="2400" b="1" dirty="0" smtClean="0">
              <a:latin typeface="Arial" panose="020B0604020202020204" pitchFamily="34" charset="0"/>
              <a:cs typeface="Arial" panose="020B0604020202020204" pitchFamily="34" charset="0"/>
            </a:endParaRPr>
          </a:p>
          <a:p>
            <a:pPr marL="0" indent="0" algn="ctr">
              <a:buNone/>
            </a:pPr>
            <a:r>
              <a:rPr lang="en-CA" sz="2400" b="1" dirty="0" smtClean="0">
                <a:latin typeface="Arial" panose="020B0604020202020204" pitchFamily="34" charset="0"/>
                <a:cs typeface="Arial" panose="020B0604020202020204" pitchFamily="34" charset="0"/>
              </a:rPr>
              <a:t>Between Canadians </a:t>
            </a:r>
            <a:r>
              <a:rPr lang="en-CA" sz="2400" b="1" dirty="0">
                <a:latin typeface="Arial" panose="020B0604020202020204" pitchFamily="34" charset="0"/>
                <a:cs typeface="Arial" panose="020B0604020202020204" pitchFamily="34" charset="0"/>
              </a:rPr>
              <a:t>and the Legion. To safeguard this bond, </a:t>
            </a:r>
            <a:r>
              <a:rPr lang="en-CA" sz="2400" b="1" dirty="0" smtClean="0">
                <a:latin typeface="Arial" panose="020B0604020202020204" pitchFamily="34" charset="0"/>
                <a:cs typeface="Arial" panose="020B0604020202020204" pitchFamily="34" charset="0"/>
              </a:rPr>
              <a:t>Poppy Trust </a:t>
            </a:r>
            <a:r>
              <a:rPr lang="en-CA" sz="2400" b="1" dirty="0">
                <a:latin typeface="Arial" panose="020B0604020202020204" pitchFamily="34" charset="0"/>
                <a:cs typeface="Arial" panose="020B0604020202020204" pitchFamily="34" charset="0"/>
              </a:rPr>
              <a:t>Funds must be held in trust at each Branch </a:t>
            </a:r>
            <a:r>
              <a:rPr lang="en-CA" sz="2400" b="1" dirty="0" smtClean="0">
                <a:latin typeface="Arial" panose="020B0604020202020204" pitchFamily="34" charset="0"/>
                <a:cs typeface="Arial" panose="020B0604020202020204" pitchFamily="34" charset="0"/>
              </a:rPr>
              <a:t>and Command </a:t>
            </a:r>
            <a:r>
              <a:rPr lang="en-CA" sz="2400" b="1" dirty="0">
                <a:latin typeface="Arial" panose="020B0604020202020204" pitchFamily="34" charset="0"/>
                <a:cs typeface="Arial" panose="020B0604020202020204" pitchFamily="34" charset="0"/>
              </a:rPr>
              <a:t>level of the Legion. They may not be used as</a:t>
            </a:r>
            <a:r>
              <a:rPr lang="en-CA" sz="2400" b="1" dirty="0" smtClean="0">
                <a:latin typeface="Arial" panose="020B0604020202020204" pitchFamily="34" charset="0"/>
                <a:cs typeface="Arial" panose="020B0604020202020204" pitchFamily="34" charset="0"/>
              </a:rPr>
              <a:t>, or </a:t>
            </a:r>
            <a:r>
              <a:rPr lang="en-CA" sz="2400" b="1" dirty="0">
                <a:latin typeface="Arial" panose="020B0604020202020204" pitchFamily="34" charset="0"/>
                <a:cs typeface="Arial" panose="020B0604020202020204" pitchFamily="34" charset="0"/>
              </a:rPr>
              <a:t>in place of, general or any other Branch funds.</a:t>
            </a:r>
          </a:p>
        </p:txBody>
      </p:sp>
      <p:pic>
        <p:nvPicPr>
          <p:cNvPr id="9" name="Picture 8"/>
          <p:cNvPicPr>
            <a:picLocks noChangeAspect="1"/>
          </p:cNvPicPr>
          <p:nvPr/>
        </p:nvPicPr>
        <p:blipFill>
          <a:blip r:embed="rId2"/>
          <a:stretch>
            <a:fillRect/>
          </a:stretch>
        </p:blipFill>
        <p:spPr>
          <a:xfrm>
            <a:off x="9838403" y="4657727"/>
            <a:ext cx="1458893" cy="1453282"/>
          </a:xfrm>
          <a:prstGeom prst="rect">
            <a:avLst/>
          </a:prstGeom>
        </p:spPr>
      </p:pic>
    </p:spTree>
    <p:extLst>
      <p:ext uri="{BB962C8B-B14F-4D97-AF65-F5344CB8AC3E}">
        <p14:creationId xmlns:p14="http://schemas.microsoft.com/office/powerpoint/2010/main" val="21102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83771" y="783771"/>
            <a:ext cx="10763795" cy="5408023"/>
          </a:xfrm>
        </p:spPr>
        <p:txBody>
          <a:bodyPr>
            <a:normAutofit lnSpcReduction="10000"/>
          </a:bodyPr>
          <a:lstStyle/>
          <a:p>
            <a:pPr marL="0" indent="0" algn="ctr">
              <a:buNone/>
            </a:pPr>
            <a:r>
              <a:rPr lang="en-CA" sz="3200" b="1" dirty="0" smtClean="0">
                <a:latin typeface="Arial" panose="020B0604020202020204" pitchFamily="34" charset="0"/>
                <a:cs typeface="Arial" panose="020B0604020202020204" pitchFamily="34" charset="0"/>
              </a:rPr>
              <a:t>GENERAL RULES FOR USE OF POPPY FUNDS</a:t>
            </a:r>
          </a:p>
          <a:p>
            <a:r>
              <a:rPr lang="en-CA" sz="3200" b="1" dirty="0" smtClean="0">
                <a:latin typeface="Arial" panose="020B0604020202020204" pitchFamily="34" charset="0"/>
                <a:cs typeface="Arial" panose="020B0604020202020204" pitchFamily="34" charset="0"/>
              </a:rPr>
              <a:t>Branches must follow the guidelines outlined in the poppy manual.</a:t>
            </a:r>
          </a:p>
          <a:p>
            <a:r>
              <a:rPr lang="en-CA" sz="3200" b="1" dirty="0" smtClean="0">
                <a:latin typeface="Arial" panose="020B0604020202020204" pitchFamily="34" charset="0"/>
                <a:cs typeface="Arial" panose="020B0604020202020204" pitchFamily="34" charset="0"/>
              </a:rPr>
              <a:t>If in doubt consult your Provincial Command or Dominion Command.</a:t>
            </a:r>
          </a:p>
          <a:p>
            <a:r>
              <a:rPr lang="en-CA" sz="3200" b="1" dirty="0" smtClean="0">
                <a:latin typeface="Arial" panose="020B0604020202020204" pitchFamily="34" charset="0"/>
                <a:cs typeface="Arial" panose="020B0604020202020204" pitchFamily="34" charset="0"/>
              </a:rPr>
              <a:t>When you make donations to community organizations ensure you highlight that it is for veterans first and foremost: “</a:t>
            </a:r>
            <a:r>
              <a:rPr lang="en-CA" sz="3200" i="1" dirty="0" smtClean="0">
                <a:solidFill>
                  <a:srgbClr val="565656"/>
                </a:solidFill>
                <a:latin typeface="Open Sans"/>
              </a:rPr>
              <a:t>the </a:t>
            </a:r>
            <a:r>
              <a:rPr lang="en-CA" sz="3200" i="1" dirty="0">
                <a:solidFill>
                  <a:srgbClr val="565656"/>
                </a:solidFill>
                <a:latin typeface="Open Sans"/>
              </a:rPr>
              <a:t>Royal Canadian Legion </a:t>
            </a:r>
            <a:r>
              <a:rPr lang="en-CA" sz="3200" i="1" dirty="0" smtClean="0">
                <a:solidFill>
                  <a:srgbClr val="565656"/>
                </a:solidFill>
                <a:latin typeface="Open Sans"/>
              </a:rPr>
              <a:t>Branch # </a:t>
            </a:r>
            <a:r>
              <a:rPr lang="en-CA" sz="3200" i="1" dirty="0">
                <a:solidFill>
                  <a:srgbClr val="565656"/>
                </a:solidFill>
                <a:latin typeface="Open Sans"/>
              </a:rPr>
              <a:t>for helping us expand our </a:t>
            </a:r>
            <a:r>
              <a:rPr lang="en-CA" sz="3200" i="1" dirty="0" smtClean="0">
                <a:solidFill>
                  <a:srgbClr val="565656"/>
                </a:solidFill>
                <a:latin typeface="Open Sans"/>
              </a:rPr>
              <a:t>medical </a:t>
            </a:r>
            <a:r>
              <a:rPr lang="en-CA" sz="3200" i="1" dirty="0">
                <a:solidFill>
                  <a:srgbClr val="565656"/>
                </a:solidFill>
                <a:latin typeface="Open Sans"/>
              </a:rPr>
              <a:t>services to be sure that veterans, their families and the greater community have </a:t>
            </a:r>
            <a:r>
              <a:rPr lang="en-CA" sz="3200" i="1" dirty="0" smtClean="0">
                <a:solidFill>
                  <a:srgbClr val="565656"/>
                </a:solidFill>
                <a:latin typeface="Open Sans"/>
              </a:rPr>
              <a:t>access to ???”</a:t>
            </a:r>
            <a:endParaRPr lang="en-CA"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39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822961" y="916759"/>
            <a:ext cx="10554788" cy="5013778"/>
          </a:xfrm>
        </p:spPr>
        <p:txBody>
          <a:bodyPr>
            <a:normAutofit lnSpcReduction="10000"/>
          </a:bodyPr>
          <a:lstStyle/>
          <a:p>
            <a:r>
              <a:rPr lang="en-CA" sz="3200" b="1" dirty="0" smtClean="0">
                <a:latin typeface="Arial" panose="020B0604020202020204" pitchFamily="34" charset="0"/>
                <a:cs typeface="Arial" panose="020B0604020202020204" pitchFamily="34" charset="0"/>
              </a:rPr>
              <a:t>Outside organizations seeking funding must be preapproved by your command.  It is not usual for one charity to donate to another charity.  If it happens they must post on their web page that funding was provided through the Legion Poppy Fund.</a:t>
            </a:r>
          </a:p>
          <a:p>
            <a:r>
              <a:rPr lang="en-CA" sz="3200" b="1" dirty="0" smtClean="0">
                <a:latin typeface="Arial" panose="020B0604020202020204" pitchFamily="34" charset="0"/>
                <a:cs typeface="Arial" panose="020B0604020202020204" pitchFamily="34" charset="0"/>
              </a:rPr>
              <a:t>National organizations seeking funding across provincial lines must be preapproved by Dominion Command.  It’s an accountability issue.</a:t>
            </a:r>
          </a:p>
          <a:p>
            <a:r>
              <a:rPr lang="en-CA" sz="3200" b="1" dirty="0" smtClean="0">
                <a:latin typeface="Arial" panose="020B0604020202020204" pitchFamily="34" charset="0"/>
                <a:cs typeface="Arial" panose="020B0604020202020204" pitchFamily="34" charset="0"/>
              </a:rPr>
              <a:t>If you want to open up Poppy Funds to other areas you can - </a:t>
            </a:r>
            <a:r>
              <a:rPr lang="en-CA" sz="3200" b="1" dirty="0" smtClean="0">
                <a:solidFill>
                  <a:srgbClr val="FF0000"/>
                </a:solidFill>
                <a:latin typeface="Arial" panose="020B0604020202020204" pitchFamily="34" charset="0"/>
                <a:cs typeface="Arial" panose="020B0604020202020204" pitchFamily="34" charset="0"/>
              </a:rPr>
              <a:t>BY RESOLUTION TO CONVENTION</a:t>
            </a:r>
            <a:r>
              <a:rPr lang="en-CA" sz="3200" b="1" dirty="0" smtClean="0">
                <a:latin typeface="Arial" panose="020B0604020202020204" pitchFamily="34" charset="0"/>
                <a:cs typeface="Arial" panose="020B0604020202020204" pitchFamily="34" charset="0"/>
              </a:rPr>
              <a:t>.</a:t>
            </a:r>
          </a:p>
          <a:p>
            <a:endParaRPr lang="en-CA" sz="3200" b="1" dirty="0" smtClean="0">
              <a:latin typeface="Arial" panose="020B0604020202020204" pitchFamily="34" charset="0"/>
              <a:cs typeface="Arial" panose="020B0604020202020204" pitchFamily="34" charset="0"/>
            </a:endParaRPr>
          </a:p>
          <a:p>
            <a:endParaRPr lang="en-CA" sz="3200" b="1" dirty="0" smtClean="0">
              <a:latin typeface="Arial" panose="020B0604020202020204" pitchFamily="34" charset="0"/>
              <a:cs typeface="Arial" panose="020B0604020202020204" pitchFamily="34" charset="0"/>
            </a:endParaRPr>
          </a:p>
          <a:p>
            <a:endParaRPr lang="en-CA" dirty="0" smtClean="0"/>
          </a:p>
        </p:txBody>
      </p:sp>
    </p:spTree>
    <p:extLst>
      <p:ext uri="{BB962C8B-B14F-4D97-AF65-F5344CB8AC3E}">
        <p14:creationId xmlns:p14="http://schemas.microsoft.com/office/powerpoint/2010/main" val="312738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005840" y="916759"/>
            <a:ext cx="10580914" cy="2503681"/>
          </a:xfrm>
        </p:spPr>
        <p:txBody>
          <a:bodyPr>
            <a:normAutofit/>
          </a:bodyPr>
          <a:lstStyle/>
          <a:p>
            <a:pPr marL="0" indent="0" algn="ctr">
              <a:buNone/>
            </a:pPr>
            <a:r>
              <a:rPr lang="en-CA" sz="3200" dirty="0" smtClean="0">
                <a:latin typeface="Arial" panose="020B0604020202020204" pitchFamily="34" charset="0"/>
                <a:cs typeface="Arial" panose="020B0604020202020204" pitchFamily="34" charset="0"/>
              </a:rPr>
              <a:t>Once a year Canadians give generously to the Poppy Fund with the impression that they are helping veterans and their families.   In order to keep faith with those that donate it is our solemn responsibility to follow the guidelines of the Poppy Manual.    </a:t>
            </a:r>
            <a:endParaRPr lang="en-CA" sz="32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4715691" y="3420440"/>
            <a:ext cx="2582297" cy="2572365"/>
          </a:xfrm>
          <a:prstGeom prst="rect">
            <a:avLst/>
          </a:prstGeom>
        </p:spPr>
      </p:pic>
    </p:spTree>
    <p:extLst>
      <p:ext uri="{BB962C8B-B14F-4D97-AF65-F5344CB8AC3E}">
        <p14:creationId xmlns:p14="http://schemas.microsoft.com/office/powerpoint/2010/main" val="271628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156240" y="856798"/>
            <a:ext cx="6003426" cy="480966"/>
          </a:xfrm>
        </p:spPr>
        <p:txBody>
          <a:bodyPr>
            <a:normAutofit/>
          </a:bodyPr>
          <a:lstStyle/>
          <a:p>
            <a:pPr marL="0" indent="0" algn="ctr">
              <a:buNone/>
            </a:pPr>
            <a:r>
              <a:rPr lang="en-CA" sz="3200" b="1" dirty="0" smtClean="0">
                <a:latin typeface="Arial" panose="020B0604020202020204" pitchFamily="34" charset="0"/>
                <a:cs typeface="Arial" panose="020B0604020202020204" pitchFamily="34" charset="0"/>
              </a:rPr>
              <a:t>THE POPPY BUTTERFLY PIN</a:t>
            </a:r>
            <a:endParaRPr lang="en-CA" sz="32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491" y="2029968"/>
            <a:ext cx="10533888" cy="3803904"/>
          </a:xfrm>
          <a:prstGeom prst="rect">
            <a:avLst/>
          </a:prstGeom>
        </p:spPr>
      </p:pic>
    </p:spTree>
    <p:extLst>
      <p:ext uri="{BB962C8B-B14F-4D97-AF65-F5344CB8AC3E}">
        <p14:creationId xmlns:p14="http://schemas.microsoft.com/office/powerpoint/2010/main" val="103850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86997" y="888907"/>
            <a:ext cx="6003789" cy="1303843"/>
          </a:xfrm>
        </p:spPr>
        <p:txBody>
          <a:bodyPr/>
          <a:lstStyle/>
          <a:p>
            <a:r>
              <a:rPr lang="en-CA" dirty="0" smtClean="0"/>
              <a:t>Why?</a:t>
            </a:r>
            <a:endParaRPr lang="en-CA" dirty="0"/>
          </a:p>
        </p:txBody>
      </p:sp>
      <p:sp>
        <p:nvSpPr>
          <p:cNvPr id="4" name="Text Placeholder 3"/>
          <p:cNvSpPr>
            <a:spLocks noGrp="1"/>
          </p:cNvSpPr>
          <p:nvPr>
            <p:ph type="body" sz="quarter" idx="13"/>
          </p:nvPr>
        </p:nvSpPr>
        <p:spPr>
          <a:xfrm>
            <a:off x="429864" y="1670236"/>
            <a:ext cx="6003426" cy="4333821"/>
          </a:xfrm>
        </p:spPr>
        <p:txBody>
          <a:bodyPr/>
          <a:lstStyle/>
          <a:p>
            <a:r>
              <a:rPr lang="en-CA" sz="2800" dirty="0" smtClean="0">
                <a:latin typeface="Arial" panose="020B0604020202020204" pitchFamily="34" charset="0"/>
                <a:cs typeface="Arial" panose="020B0604020202020204" pitchFamily="34" charset="0"/>
              </a:rPr>
              <a:t>There is a demand.</a:t>
            </a:r>
          </a:p>
          <a:p>
            <a:r>
              <a:rPr lang="en-CA" sz="2800" dirty="0" smtClean="0">
                <a:latin typeface="Arial" panose="020B0604020202020204" pitchFamily="34" charset="0"/>
                <a:cs typeface="Arial" panose="020B0604020202020204" pitchFamily="34" charset="0"/>
              </a:rPr>
              <a:t>Schools are banning the traditional poppy.</a:t>
            </a:r>
          </a:p>
          <a:p>
            <a:r>
              <a:rPr lang="en-CA" sz="2800" dirty="0" smtClean="0">
                <a:latin typeface="Arial" panose="020B0604020202020204" pitchFamily="34" charset="0"/>
                <a:cs typeface="Arial" panose="020B0604020202020204" pitchFamily="34" charset="0"/>
              </a:rPr>
              <a:t>Other organizations are producing pins for either personal gain or other charities.</a:t>
            </a:r>
          </a:p>
          <a:p>
            <a:r>
              <a:rPr lang="en-CA" sz="2800" dirty="0" smtClean="0">
                <a:latin typeface="Arial" panose="020B0604020202020204" pitchFamily="34" charset="0"/>
                <a:cs typeface="Arial" panose="020B0604020202020204" pitchFamily="34" charset="0"/>
              </a:rPr>
              <a:t>People are using other pins to secure the poppy.</a:t>
            </a:r>
          </a:p>
          <a:p>
            <a:endParaRPr lang="en-CA" dirty="0"/>
          </a:p>
        </p:txBody>
      </p:sp>
      <p:pic>
        <p:nvPicPr>
          <p:cNvPr id="6" name="Picture 5"/>
          <p:cNvPicPr>
            <a:picLocks noChangeAspect="1"/>
          </p:cNvPicPr>
          <p:nvPr/>
        </p:nvPicPr>
        <p:blipFill>
          <a:blip r:embed="rId2"/>
          <a:stretch>
            <a:fillRect/>
          </a:stretch>
        </p:blipFill>
        <p:spPr>
          <a:xfrm>
            <a:off x="6947919" y="480602"/>
            <a:ext cx="4932091" cy="5523455"/>
          </a:xfrm>
          <a:prstGeom prst="rect">
            <a:avLst/>
          </a:prstGeom>
        </p:spPr>
      </p:pic>
    </p:spTree>
    <p:extLst>
      <p:ext uri="{BB962C8B-B14F-4D97-AF65-F5344CB8AC3E}">
        <p14:creationId xmlns:p14="http://schemas.microsoft.com/office/powerpoint/2010/main" val="309511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CA" dirty="0" smtClean="0"/>
              <a:t>GENERAL INFORMATION ON THE POPPY</a:t>
            </a:r>
            <a:endParaRPr lang="en-CA" dirty="0"/>
          </a:p>
        </p:txBody>
      </p:sp>
      <p:pic>
        <p:nvPicPr>
          <p:cNvPr id="6" name="Picture 5"/>
          <p:cNvPicPr>
            <a:picLocks noChangeAspect="1"/>
          </p:cNvPicPr>
          <p:nvPr/>
        </p:nvPicPr>
        <p:blipFill>
          <a:blip r:embed="rId2"/>
          <a:stretch>
            <a:fillRect/>
          </a:stretch>
        </p:blipFill>
        <p:spPr>
          <a:xfrm>
            <a:off x="6876270" y="873828"/>
            <a:ext cx="4749196" cy="4737003"/>
          </a:xfrm>
          <a:prstGeom prst="rect">
            <a:avLst/>
          </a:prstGeom>
        </p:spPr>
      </p:pic>
    </p:spTree>
    <p:extLst>
      <p:ext uri="{BB962C8B-B14F-4D97-AF65-F5344CB8AC3E}">
        <p14:creationId xmlns:p14="http://schemas.microsoft.com/office/powerpoint/2010/main" val="31513263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196812" y="1149531"/>
            <a:ext cx="6003426" cy="3185309"/>
          </a:xfrm>
        </p:spPr>
        <p:txBody>
          <a:bodyPr>
            <a:noAutofit/>
          </a:bodyPr>
          <a:lstStyle/>
          <a:p>
            <a:r>
              <a:rPr lang="en-CA" sz="3200" dirty="0" smtClean="0">
                <a:latin typeface="Arial" panose="020B0604020202020204" pitchFamily="34" charset="0"/>
                <a:cs typeface="Arial" panose="020B0604020202020204" pitchFamily="34" charset="0"/>
              </a:rPr>
              <a:t>Available from Dominion Command Supply.</a:t>
            </a:r>
          </a:p>
          <a:p>
            <a:r>
              <a:rPr lang="en-CA" sz="3200" dirty="0" smtClean="0">
                <a:latin typeface="Arial" panose="020B0604020202020204" pitchFamily="34" charset="0"/>
                <a:cs typeface="Arial" panose="020B0604020202020204" pitchFamily="34" charset="0"/>
              </a:rPr>
              <a:t>Not a donation item – should be a set price.</a:t>
            </a:r>
          </a:p>
          <a:p>
            <a:r>
              <a:rPr lang="en-CA" sz="3200" dirty="0" smtClean="0">
                <a:latin typeface="Arial" panose="020B0604020202020204" pitchFamily="34" charset="0"/>
                <a:cs typeface="Arial" panose="020B0604020202020204" pitchFamily="34" charset="0"/>
              </a:rPr>
              <a:t>Remember Poppies are not sold but rather distributed</a:t>
            </a:r>
            <a:endParaRPr lang="en-CA" sz="32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267" y="632243"/>
            <a:ext cx="4224528" cy="4078224"/>
          </a:xfrm>
          <a:prstGeom prst="rect">
            <a:avLst/>
          </a:prstGeom>
        </p:spPr>
      </p:pic>
    </p:spTree>
    <p:extLst>
      <p:ext uri="{BB962C8B-B14F-4D97-AF65-F5344CB8AC3E}">
        <p14:creationId xmlns:p14="http://schemas.microsoft.com/office/powerpoint/2010/main" val="116317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170733" y="875845"/>
            <a:ext cx="6003789" cy="1303843"/>
          </a:xfrm>
        </p:spPr>
        <p:txBody>
          <a:bodyPr/>
          <a:lstStyle/>
          <a:p>
            <a:pPr algn="ctr"/>
            <a:r>
              <a:rPr lang="en-CA" dirty="0" smtClean="0"/>
              <a:t>THE DIGITAL POPPY</a:t>
            </a:r>
            <a:endParaRPr lang="en-CA" dirty="0"/>
          </a:p>
        </p:txBody>
      </p:sp>
      <p:pic>
        <p:nvPicPr>
          <p:cNvPr id="6" name="Picture 5"/>
          <p:cNvPicPr>
            <a:picLocks noChangeAspect="1"/>
          </p:cNvPicPr>
          <p:nvPr/>
        </p:nvPicPr>
        <p:blipFill>
          <a:blip r:embed="rId2"/>
          <a:stretch>
            <a:fillRect/>
          </a:stretch>
        </p:blipFill>
        <p:spPr>
          <a:xfrm>
            <a:off x="2170733" y="1880463"/>
            <a:ext cx="5995608" cy="4236000"/>
          </a:xfrm>
          <a:prstGeom prst="rect">
            <a:avLst/>
          </a:prstGeom>
        </p:spPr>
      </p:pic>
    </p:spTree>
    <p:extLst>
      <p:ext uri="{BB962C8B-B14F-4D97-AF65-F5344CB8AC3E}">
        <p14:creationId xmlns:p14="http://schemas.microsoft.com/office/powerpoint/2010/main" val="13160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079245" y="1060833"/>
            <a:ext cx="7738183" cy="507483"/>
          </a:xfrm>
        </p:spPr>
        <p:txBody>
          <a:bodyPr/>
          <a:lstStyle/>
          <a:p>
            <a:pPr lvl="0">
              <a:spcAft>
                <a:spcPts val="1200"/>
              </a:spcAft>
              <a:buClr>
                <a:srgbClr val="E31837"/>
              </a:buClr>
              <a:buSzPct val="150000"/>
            </a:pPr>
            <a:r>
              <a:rPr lang="en-CA" sz="2800" dirty="0">
                <a:solidFill>
                  <a:srgbClr val="C10000"/>
                </a:solidFill>
                <a:latin typeface="Verdana-Bold"/>
                <a:cs typeface="+mn-cs"/>
              </a:rPr>
              <a:t>THE ROYAL CANADIAN LEGION 2018 </a:t>
            </a:r>
            <a:r>
              <a:rPr lang="en-CA" sz="2800" dirty="0" smtClean="0">
                <a:solidFill>
                  <a:srgbClr val="C10000"/>
                </a:solidFill>
                <a:latin typeface="Verdana-Bold"/>
                <a:cs typeface="+mn-cs"/>
              </a:rPr>
              <a:t>        DIGITAL </a:t>
            </a:r>
            <a:r>
              <a:rPr lang="en-CA" sz="2800" dirty="0">
                <a:solidFill>
                  <a:srgbClr val="C10000"/>
                </a:solidFill>
                <a:latin typeface="Verdana-Bold"/>
                <a:cs typeface="+mn-cs"/>
              </a:rPr>
              <a:t>POPPY CAMPAIGN</a:t>
            </a:r>
            <a:endParaRPr lang="en-CA" sz="2800" dirty="0">
              <a:solidFill>
                <a:srgbClr val="C10000"/>
              </a:solidFill>
              <a:latin typeface="Verdana-Bold"/>
              <a:cs typeface="+mn-cs"/>
            </a:endParaRPr>
          </a:p>
        </p:txBody>
      </p:sp>
      <p:sp>
        <p:nvSpPr>
          <p:cNvPr id="4" name="Text Placeholder 3"/>
          <p:cNvSpPr>
            <a:spLocks noGrp="1"/>
          </p:cNvSpPr>
          <p:nvPr>
            <p:ph type="body" sz="quarter" idx="13"/>
          </p:nvPr>
        </p:nvSpPr>
        <p:spPr>
          <a:xfrm>
            <a:off x="360788" y="2118543"/>
            <a:ext cx="10768766" cy="2503681"/>
          </a:xfrm>
        </p:spPr>
        <p:txBody>
          <a:bodyPr>
            <a:noAutofit/>
          </a:bodyPr>
          <a:lstStyle/>
          <a:p>
            <a:r>
              <a:rPr lang="en-CA" sz="2800" dirty="0" smtClean="0">
                <a:solidFill>
                  <a:srgbClr val="000000"/>
                </a:solidFill>
                <a:latin typeface="Arial" panose="020B0604020202020204" pitchFamily="34" charset="0"/>
                <a:cs typeface="Arial" panose="020B0604020202020204" pitchFamily="34" charset="0"/>
              </a:rPr>
              <a:t>The </a:t>
            </a:r>
            <a:r>
              <a:rPr lang="en-CA" sz="2800" dirty="0">
                <a:solidFill>
                  <a:srgbClr val="000000"/>
                </a:solidFill>
                <a:latin typeface="Arial" panose="020B0604020202020204" pitchFamily="34" charset="0"/>
                <a:cs typeface="Arial" panose="020B0604020202020204" pitchFamily="34" charset="0"/>
              </a:rPr>
              <a:t>digital poppy campaign supports &amp; expands the Legion’s lapel poppy </a:t>
            </a:r>
            <a:r>
              <a:rPr lang="en-CA" sz="2800" dirty="0" smtClean="0">
                <a:solidFill>
                  <a:srgbClr val="000000"/>
                </a:solidFill>
                <a:latin typeface="Arial" panose="020B0604020202020204" pitchFamily="34" charset="0"/>
                <a:cs typeface="Arial" panose="020B0604020202020204" pitchFamily="34" charset="0"/>
              </a:rPr>
              <a:t>program</a:t>
            </a:r>
          </a:p>
          <a:p>
            <a:r>
              <a:rPr lang="en-CA" sz="2800" dirty="0">
                <a:latin typeface="Verdana-Italic"/>
              </a:rPr>
              <a:t>The two-sided digital poppy features the donor’s </a:t>
            </a:r>
            <a:r>
              <a:rPr lang="en-CA" sz="2800" dirty="0" smtClean="0">
                <a:latin typeface="Verdana-Italic"/>
              </a:rPr>
              <a:t>name </a:t>
            </a:r>
            <a:r>
              <a:rPr lang="en-CA" sz="2800" dirty="0">
                <a:latin typeface="Verdana-Italic"/>
              </a:rPr>
              <a:t>&amp; the veteran being </a:t>
            </a:r>
            <a:r>
              <a:rPr lang="en-CA" sz="2800" dirty="0" smtClean="0">
                <a:latin typeface="Verdana-Italic"/>
              </a:rPr>
              <a:t>remembered</a:t>
            </a:r>
          </a:p>
          <a:p>
            <a:r>
              <a:rPr lang="en-CA" sz="2800" dirty="0">
                <a:latin typeface="Verdana-Italic"/>
              </a:rPr>
              <a:t>Digital poppies are posted as donors’ profile images &amp; displayed on all social media sites</a:t>
            </a:r>
            <a:endParaRPr lang="en-CA" sz="2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679463" y="5053251"/>
            <a:ext cx="4268873" cy="1428000"/>
          </a:xfrm>
          <a:prstGeom prst="rect">
            <a:avLst/>
          </a:prstGeom>
        </p:spPr>
      </p:pic>
      <p:pic>
        <p:nvPicPr>
          <p:cNvPr id="9" name="Picture 8"/>
          <p:cNvPicPr>
            <a:picLocks noChangeAspect="1"/>
          </p:cNvPicPr>
          <p:nvPr/>
        </p:nvPicPr>
        <p:blipFill>
          <a:blip r:embed="rId3"/>
          <a:stretch>
            <a:fillRect/>
          </a:stretch>
        </p:blipFill>
        <p:spPr>
          <a:xfrm>
            <a:off x="6611044" y="5051176"/>
            <a:ext cx="4412767" cy="1416000"/>
          </a:xfrm>
          <a:prstGeom prst="rect">
            <a:avLst/>
          </a:prstGeom>
        </p:spPr>
      </p:pic>
    </p:spTree>
    <p:extLst>
      <p:ext uri="{BB962C8B-B14F-4D97-AF65-F5344CB8AC3E}">
        <p14:creationId xmlns:p14="http://schemas.microsoft.com/office/powerpoint/2010/main" val="97396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079246" y="705726"/>
            <a:ext cx="10148994" cy="1070823"/>
          </a:xfrm>
        </p:spPr>
        <p:txBody>
          <a:bodyPr>
            <a:noAutofit/>
          </a:bodyPr>
          <a:lstStyle/>
          <a:p>
            <a:endParaRPr lang="en-CA" sz="3200" dirty="0" smtClean="0">
              <a:latin typeface="Arial" panose="020B0604020202020204" pitchFamily="34" charset="0"/>
              <a:cs typeface="Arial" panose="020B0604020202020204" pitchFamily="34" charset="0"/>
            </a:endParaRPr>
          </a:p>
          <a:p>
            <a:r>
              <a:rPr lang="en-CA" sz="3200" dirty="0" smtClean="0">
                <a:latin typeface="Arial" panose="020B0604020202020204" pitchFamily="34" charset="0"/>
                <a:cs typeface="Arial" panose="020B0604020202020204" pitchFamily="34" charset="0"/>
              </a:rPr>
              <a:t>Digital </a:t>
            </a:r>
            <a:r>
              <a:rPr lang="en-CA" sz="3200" dirty="0">
                <a:latin typeface="Arial" panose="020B0604020202020204" pitchFamily="34" charset="0"/>
                <a:cs typeface="Arial" panose="020B0604020202020204" pitchFamily="34" charset="0"/>
              </a:rPr>
              <a:t>poppy donations are made via MyPoppy.ca</a:t>
            </a:r>
          </a:p>
          <a:p>
            <a:r>
              <a:rPr lang="en-CA" sz="3200" dirty="0">
                <a:latin typeface="Arial" panose="020B0604020202020204" pitchFamily="34" charset="0"/>
                <a:cs typeface="Arial" panose="020B0604020202020204" pitchFamily="34" charset="0"/>
              </a:rPr>
              <a:t>Donations are made via credit card &amp; all orders are immediately fulfilled</a:t>
            </a:r>
          </a:p>
          <a:p>
            <a:r>
              <a:rPr lang="en-CA" sz="3200" dirty="0">
                <a:latin typeface="Arial" panose="020B0604020202020204" pitchFamily="34" charset="0"/>
                <a:cs typeface="Arial" panose="020B0604020202020204" pitchFamily="34" charset="0"/>
              </a:rPr>
              <a:t>Digital poppy funds are distributed to Legion branches via postal code </a:t>
            </a:r>
            <a:r>
              <a:rPr lang="en-CA" sz="3200" dirty="0" smtClean="0">
                <a:latin typeface="Arial" panose="020B0604020202020204" pitchFamily="34" charset="0"/>
                <a:cs typeface="Arial" panose="020B0604020202020204" pitchFamily="34" charset="0"/>
              </a:rPr>
              <a:t>sorting</a:t>
            </a:r>
          </a:p>
          <a:p>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011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987805" y="1099639"/>
            <a:ext cx="10442195" cy="2503681"/>
          </a:xfrm>
        </p:spPr>
        <p:txBody>
          <a:bodyPr>
            <a:noAutofit/>
          </a:bodyPr>
          <a:lstStyle/>
          <a:p>
            <a:r>
              <a:rPr lang="en-CA" sz="3200" dirty="0" smtClean="0"/>
              <a:t>The digital campaign runs at the same time as the regular campaign – i.e. last Friday in October to 11 Nov at midnight</a:t>
            </a:r>
          </a:p>
          <a:p>
            <a:r>
              <a:rPr lang="en-CA" sz="3200" dirty="0" smtClean="0"/>
              <a:t>At midnight on 11 Nov all digital poppies are removed</a:t>
            </a:r>
            <a:r>
              <a:rPr lang="en-CA" sz="2800" dirty="0" smtClean="0"/>
              <a:t>.</a:t>
            </a:r>
            <a:endParaRPr lang="en-CA" sz="2800" dirty="0"/>
          </a:p>
        </p:txBody>
      </p:sp>
      <p:pic>
        <p:nvPicPr>
          <p:cNvPr id="6" name="Picture 5"/>
          <p:cNvPicPr>
            <a:picLocks noChangeAspect="1"/>
          </p:cNvPicPr>
          <p:nvPr/>
        </p:nvPicPr>
        <p:blipFill>
          <a:blip r:embed="rId2"/>
          <a:stretch>
            <a:fillRect/>
          </a:stretch>
        </p:blipFill>
        <p:spPr>
          <a:xfrm>
            <a:off x="2761020" y="3143948"/>
            <a:ext cx="6461357" cy="2938320"/>
          </a:xfrm>
          <a:prstGeom prst="rect">
            <a:avLst/>
          </a:prstGeom>
        </p:spPr>
      </p:pic>
    </p:spTree>
    <p:extLst>
      <p:ext uri="{BB962C8B-B14F-4D97-AF65-F5344CB8AC3E}">
        <p14:creationId xmlns:p14="http://schemas.microsoft.com/office/powerpoint/2010/main" val="234320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8956" y="445008"/>
            <a:ext cx="4622177" cy="5642283"/>
          </a:xfrm>
          <a:prstGeom prst="rect">
            <a:avLst/>
          </a:prstGeom>
        </p:spPr>
      </p:pic>
      <p:sp>
        <p:nvSpPr>
          <p:cNvPr id="2" name="Rectangle 1"/>
          <p:cNvSpPr/>
          <p:nvPr/>
        </p:nvSpPr>
        <p:spPr>
          <a:xfrm>
            <a:off x="603504" y="1405412"/>
            <a:ext cx="6096000" cy="1902957"/>
          </a:xfrm>
          <a:prstGeom prst="rect">
            <a:avLst/>
          </a:prstGeom>
        </p:spPr>
        <p:txBody>
          <a:bodyPr>
            <a:spAutoFit/>
          </a:bodyPr>
          <a:lstStyle/>
          <a:p>
            <a:pPr algn="ctr">
              <a:lnSpc>
                <a:spcPct val="107000"/>
              </a:lnSpc>
              <a:spcAft>
                <a:spcPts val="800"/>
              </a:spcAft>
            </a:pPr>
            <a:r>
              <a:rPr lang="en-CA" sz="2800" b="1" dirty="0">
                <a:latin typeface="Arial" panose="020B0604020202020204" pitchFamily="34" charset="0"/>
                <a:ea typeface="Arial" panose="020B0604020202020204" pitchFamily="34" charset="0"/>
                <a:cs typeface="Times New Roman" panose="02020603050405020304" pitchFamily="18" charset="0"/>
              </a:rPr>
              <a:t>BELLS OF PEACE – A REMEMBRANCE OF THOSE WHO SERVED IN THE FIRST WORLD WAR</a:t>
            </a:r>
            <a:endParaRPr lang="en-CA" sz="28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37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405817" y="969392"/>
            <a:ext cx="6003426" cy="507483"/>
          </a:xfrm>
        </p:spPr>
        <p:txBody>
          <a:bodyPr/>
          <a:lstStyle/>
          <a:p>
            <a:pPr algn="ctr"/>
            <a:r>
              <a:rPr lang="en-CA" sz="3200" dirty="0" smtClean="0"/>
              <a:t>AIM</a:t>
            </a:r>
            <a:endParaRPr lang="en-CA" sz="3200" dirty="0"/>
          </a:p>
        </p:txBody>
      </p:sp>
      <p:sp>
        <p:nvSpPr>
          <p:cNvPr id="4" name="Text Placeholder 3"/>
          <p:cNvSpPr>
            <a:spLocks noGrp="1"/>
          </p:cNvSpPr>
          <p:nvPr>
            <p:ph type="body" sz="quarter" idx="13"/>
          </p:nvPr>
        </p:nvSpPr>
        <p:spPr>
          <a:xfrm>
            <a:off x="744583" y="1476875"/>
            <a:ext cx="6664660" cy="2831839"/>
          </a:xfrm>
        </p:spPr>
        <p:txBody>
          <a:bodyPr>
            <a:normAutofit/>
          </a:bodyPr>
          <a:lstStyle/>
          <a:p>
            <a:pPr marL="0" indent="0">
              <a:lnSpc>
                <a:spcPct val="107000"/>
              </a:lnSpc>
              <a:spcAft>
                <a:spcPts val="800"/>
              </a:spcAft>
              <a:buNone/>
            </a:pPr>
            <a:endParaRPr lang="en-CA" sz="3200" dirty="0">
              <a:latin typeface="Arial" panose="020B0604020202020204" pitchFamily="34" charset="0"/>
              <a:ea typeface="Arial" panose="020B0604020202020204" pitchFamily="34" charset="0"/>
              <a:cs typeface="Times New Roman" panose="02020603050405020304" pitchFamily="18" charset="0"/>
            </a:endParaRPr>
          </a:p>
          <a:p>
            <a:pPr marL="0" indent="0">
              <a:lnSpc>
                <a:spcPct val="107000"/>
              </a:lnSpc>
              <a:spcAft>
                <a:spcPts val="0"/>
              </a:spcAft>
              <a:buNone/>
            </a:pPr>
            <a:r>
              <a:rPr lang="en-US" sz="3200" dirty="0">
                <a:latin typeface="Arial" panose="020B0604020202020204" pitchFamily="34" charset="0"/>
                <a:ea typeface="Arial" panose="020B0604020202020204" pitchFamily="34" charset="0"/>
                <a:cs typeface="Times New Roman" panose="02020603050405020304" pitchFamily="18" charset="0"/>
              </a:rPr>
              <a:t>To create a remembrance event that highlights the sacrifices of Canadians who served in WWI. </a:t>
            </a:r>
            <a:endParaRPr lang="en-CA" sz="3200" dirty="0">
              <a:latin typeface="Arial" panose="020B0604020202020204" pitchFamily="34" charset="0"/>
              <a:ea typeface="Arial" panose="020B0604020202020204" pitchFamily="34" charset="0"/>
              <a:cs typeface="Times New Roman" panose="02020603050405020304" pitchFamily="18" charset="0"/>
            </a:endParaRPr>
          </a:p>
          <a:p>
            <a:endParaRPr lang="en-CA" sz="3200" dirty="0"/>
          </a:p>
        </p:txBody>
      </p:sp>
      <p:pic>
        <p:nvPicPr>
          <p:cNvPr id="6" name="Picture 5"/>
          <p:cNvPicPr>
            <a:picLocks noChangeAspect="1"/>
          </p:cNvPicPr>
          <p:nvPr/>
        </p:nvPicPr>
        <p:blipFill>
          <a:blip r:embed="rId2"/>
          <a:stretch>
            <a:fillRect/>
          </a:stretch>
        </p:blipFill>
        <p:spPr>
          <a:xfrm>
            <a:off x="7650547" y="809897"/>
            <a:ext cx="4074003" cy="4976948"/>
          </a:xfrm>
          <a:prstGeom prst="rect">
            <a:avLst/>
          </a:prstGeom>
        </p:spPr>
      </p:pic>
    </p:spTree>
    <p:extLst>
      <p:ext uri="{BB962C8B-B14F-4D97-AF65-F5344CB8AC3E}">
        <p14:creationId xmlns:p14="http://schemas.microsoft.com/office/powerpoint/2010/main" val="3333449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883303" y="825701"/>
            <a:ext cx="6003426" cy="507483"/>
          </a:xfrm>
        </p:spPr>
        <p:txBody>
          <a:bodyPr/>
          <a:lstStyle/>
          <a:p>
            <a:r>
              <a:rPr lang="en-CA" sz="3200" dirty="0" smtClean="0"/>
              <a:t>COMPONENTS OF PLAN</a:t>
            </a:r>
            <a:endParaRPr lang="en-CA" sz="3200" dirty="0"/>
          </a:p>
        </p:txBody>
      </p:sp>
      <p:sp>
        <p:nvSpPr>
          <p:cNvPr id="4" name="Text Placeholder 3"/>
          <p:cNvSpPr>
            <a:spLocks noGrp="1"/>
          </p:cNvSpPr>
          <p:nvPr>
            <p:ph type="body" sz="quarter" idx="13"/>
          </p:nvPr>
        </p:nvSpPr>
        <p:spPr>
          <a:xfrm>
            <a:off x="470263" y="1645921"/>
            <a:ext cx="8294914" cy="4609160"/>
          </a:xfrm>
        </p:spPr>
        <p:txBody>
          <a:bodyPr>
            <a:normAutofit/>
          </a:bodyPr>
          <a:lstStyle/>
          <a:p>
            <a:pPr marL="0" indent="0" algn="just">
              <a:lnSpc>
                <a:spcPct val="107000"/>
              </a:lnSpc>
              <a:spcAft>
                <a:spcPts val="800"/>
              </a:spcAft>
              <a:buNone/>
            </a:pPr>
            <a:endParaRPr lang="en-CA" sz="1100" dirty="0">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buFont typeface="Symbol" panose="05050102010706020507" pitchFamily="18" charset="2"/>
              <a:buChar char=""/>
            </a:pPr>
            <a:r>
              <a:rPr lang="en-US" sz="3200" dirty="0" smtClean="0">
                <a:latin typeface="Arial" panose="020B0604020202020204" pitchFamily="34" charset="0"/>
                <a:cs typeface="Arial" panose="020B0604020202020204" pitchFamily="34" charset="0"/>
              </a:rPr>
              <a:t>Engage </a:t>
            </a:r>
            <a:r>
              <a:rPr lang="en-US" sz="3200" dirty="0">
                <a:latin typeface="Arial" panose="020B0604020202020204" pitchFamily="34" charset="0"/>
                <a:cs typeface="Arial" panose="020B0604020202020204" pitchFamily="34" charset="0"/>
              </a:rPr>
              <a:t>all communities, the military and churches in this endeavor.</a:t>
            </a:r>
            <a:endParaRPr lang="en-CA" sz="3200" dirty="0">
              <a:latin typeface="Arial" panose="020B0604020202020204" pitchFamily="34" charset="0"/>
              <a:cs typeface="Arial" panose="020B0604020202020204" pitchFamily="34" charset="0"/>
            </a:endParaRPr>
          </a:p>
          <a:p>
            <a:pPr marL="342900" lvl="0" indent="-342900" algn="just">
              <a:buFont typeface="Symbol" panose="05050102010706020507" pitchFamily="18" charset="2"/>
              <a:buChar char=""/>
            </a:pPr>
            <a:r>
              <a:rPr lang="en-US" sz="3200" dirty="0">
                <a:latin typeface="Arial" panose="020B0604020202020204" pitchFamily="34" charset="0"/>
                <a:cs typeface="Arial" panose="020B0604020202020204" pitchFamily="34" charset="0"/>
              </a:rPr>
              <a:t>The bell(s) would be tolled 100 times, </a:t>
            </a:r>
            <a:endParaRPr lang="en-CA" sz="3200" dirty="0">
              <a:latin typeface="Arial" panose="020B0604020202020204" pitchFamily="34" charset="0"/>
              <a:cs typeface="Arial" panose="020B0604020202020204" pitchFamily="34" charset="0"/>
            </a:endParaRPr>
          </a:p>
          <a:p>
            <a:pPr marL="342900" lvl="0" indent="-342900" algn="just">
              <a:buFont typeface="Symbol" panose="05050102010706020507" pitchFamily="18" charset="2"/>
              <a:buChar char=""/>
            </a:pPr>
            <a:r>
              <a:rPr lang="en-US" sz="3200" dirty="0">
                <a:latin typeface="Arial" panose="020B0604020202020204" pitchFamily="34" charset="0"/>
                <a:cs typeface="Arial" panose="020B0604020202020204" pitchFamily="34" charset="0"/>
              </a:rPr>
              <a:t>Each community/bell would start the ringing at</a:t>
            </a:r>
            <a:r>
              <a:rPr lang="en-GB" sz="3200" dirty="0">
                <a:latin typeface="Arial" panose="020B0604020202020204" pitchFamily="34" charset="0"/>
                <a:cs typeface="Arial" panose="020B0604020202020204" pitchFamily="34" charset="0"/>
              </a:rPr>
              <a:t> the going down of the sun on 11 Nov as per the sunset timing in their area.</a:t>
            </a:r>
            <a:endParaRPr lang="en-CA" sz="3200" dirty="0">
              <a:latin typeface="Arial" panose="020B0604020202020204" pitchFamily="34" charset="0"/>
              <a:cs typeface="Arial" panose="020B0604020202020204" pitchFamily="34" charset="0"/>
            </a:endParaRPr>
          </a:p>
          <a:p>
            <a:endParaRPr lang="en-CA" dirty="0"/>
          </a:p>
        </p:txBody>
      </p:sp>
      <p:pic>
        <p:nvPicPr>
          <p:cNvPr id="6" name="Picture 5"/>
          <p:cNvPicPr>
            <a:picLocks noChangeAspect="1"/>
          </p:cNvPicPr>
          <p:nvPr/>
        </p:nvPicPr>
        <p:blipFill>
          <a:blip r:embed="rId2"/>
          <a:stretch>
            <a:fillRect/>
          </a:stretch>
        </p:blipFill>
        <p:spPr>
          <a:xfrm>
            <a:off x="8915146" y="1645921"/>
            <a:ext cx="2754340" cy="3364800"/>
          </a:xfrm>
          <a:prstGeom prst="rect">
            <a:avLst/>
          </a:prstGeom>
        </p:spPr>
      </p:pic>
    </p:spTree>
    <p:extLst>
      <p:ext uri="{BB962C8B-B14F-4D97-AF65-F5344CB8AC3E}">
        <p14:creationId xmlns:p14="http://schemas.microsoft.com/office/powerpoint/2010/main" val="35697167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844113" y="1276203"/>
            <a:ext cx="8012504" cy="4745774"/>
          </a:xfrm>
        </p:spPr>
        <p:txBody>
          <a:bodyPr>
            <a:noAutofit/>
          </a:bodyPr>
          <a:lstStyle/>
          <a:p>
            <a:pPr marL="342900" lvl="0" indent="-342900" algn="just">
              <a:buFont typeface="Symbol" panose="05050102010706020507" pitchFamily="18" charset="2"/>
              <a:buChar char=""/>
            </a:pPr>
            <a:r>
              <a:rPr lang="en-US" sz="3200" dirty="0">
                <a:solidFill>
                  <a:prstClr val="black"/>
                </a:solidFill>
                <a:latin typeface="Arial" panose="020B0604020202020204" pitchFamily="34" charset="0"/>
                <a:cs typeface="Arial" panose="020B0604020202020204" pitchFamily="34" charset="0"/>
              </a:rPr>
              <a:t>Several communities will be asked to enhance this remembrance activity </a:t>
            </a:r>
            <a:r>
              <a:rPr lang="en-US" sz="3200" dirty="0" smtClean="0">
                <a:solidFill>
                  <a:prstClr val="black"/>
                </a:solidFill>
                <a:latin typeface="Arial" panose="020B0604020202020204" pitchFamily="34" charset="0"/>
                <a:cs typeface="Arial" panose="020B0604020202020204" pitchFamily="34" charset="0"/>
              </a:rPr>
              <a:t>by highlighting </a:t>
            </a:r>
            <a:r>
              <a:rPr lang="en-US" sz="3200" dirty="0">
                <a:solidFill>
                  <a:prstClr val="black"/>
                </a:solidFill>
                <a:latin typeface="Arial" panose="020B0604020202020204" pitchFamily="34" charset="0"/>
                <a:cs typeface="Arial" panose="020B0604020202020204" pitchFamily="34" charset="0"/>
              </a:rPr>
              <a:t>a significant historical event within the context of </a:t>
            </a:r>
            <a:r>
              <a:rPr lang="en-US" sz="3200" dirty="0" smtClean="0">
                <a:solidFill>
                  <a:prstClr val="black"/>
                </a:solidFill>
                <a:latin typeface="Arial" panose="020B0604020202020204" pitchFamily="34" charset="0"/>
                <a:cs typeface="Arial" panose="020B0604020202020204" pitchFamily="34" charset="0"/>
              </a:rPr>
              <a:t>WWI, </a:t>
            </a:r>
            <a:endParaRPr lang="en-CA" sz="3200" dirty="0">
              <a:solidFill>
                <a:prstClr val="black"/>
              </a:solidFill>
              <a:latin typeface="Arial" panose="020B0604020202020204" pitchFamily="34" charset="0"/>
              <a:cs typeface="Arial" panose="020B0604020202020204" pitchFamily="34" charset="0"/>
            </a:endParaRPr>
          </a:p>
          <a:p>
            <a:pPr marL="342900" lvl="0" indent="-342900" algn="just">
              <a:buFont typeface="Symbol" panose="05050102010706020507" pitchFamily="18" charset="2"/>
              <a:buChar char=""/>
            </a:pPr>
            <a:r>
              <a:rPr lang="en-US" sz="3200" dirty="0">
                <a:solidFill>
                  <a:prstClr val="black"/>
                </a:solidFill>
                <a:latin typeface="Arial" panose="020B0604020202020204" pitchFamily="34" charset="0"/>
                <a:cs typeface="Arial" panose="020B0604020202020204" pitchFamily="34" charset="0"/>
              </a:rPr>
              <a:t>Legion branches should lead the way in the communities where they are located</a:t>
            </a:r>
            <a:r>
              <a:rPr lang="en-US" sz="3200" dirty="0" smtClean="0">
                <a:solidFill>
                  <a:prstClr val="black"/>
                </a:solidFill>
                <a:latin typeface="Arial" panose="020B0604020202020204" pitchFamily="34" charset="0"/>
                <a:cs typeface="Arial" panose="020B0604020202020204" pitchFamily="34" charset="0"/>
              </a:rPr>
              <a:t>.</a:t>
            </a:r>
            <a:endParaRPr lang="en-CA" sz="3200" dirty="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9055053" y="1132404"/>
            <a:ext cx="2755631" cy="3365284"/>
          </a:xfrm>
          <a:prstGeom prst="rect">
            <a:avLst/>
          </a:prstGeom>
        </p:spPr>
      </p:pic>
    </p:spTree>
    <p:extLst>
      <p:ext uri="{BB962C8B-B14F-4D97-AF65-F5344CB8AC3E}">
        <p14:creationId xmlns:p14="http://schemas.microsoft.com/office/powerpoint/2010/main" val="269121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65737" y="1543777"/>
            <a:ext cx="7646743" cy="3890372"/>
          </a:xfrm>
        </p:spPr>
        <p:txBody>
          <a:bodyPr>
            <a:normAutofit fontScale="92500" lnSpcReduction="10000"/>
          </a:bodyPr>
          <a:lstStyle/>
          <a:p>
            <a:pPr marL="342900" lvl="0" indent="-342900" algn="just">
              <a:buFont typeface="Symbol" panose="05050102010706020507" pitchFamily="18" charset="2"/>
              <a:buChar char=""/>
            </a:pPr>
            <a:r>
              <a:rPr lang="en-US" sz="3200" dirty="0">
                <a:solidFill>
                  <a:prstClr val="black"/>
                </a:solidFill>
                <a:latin typeface="Arial" panose="020B0604020202020204" pitchFamily="34" charset="0"/>
                <a:cs typeface="Arial" panose="020B0604020202020204" pitchFamily="34" charset="0"/>
              </a:rPr>
              <a:t>As a prelude to this event we would like to see Canadian school children search out those that served in WWI and place a small Canadian flag on that person’s grave.</a:t>
            </a:r>
            <a:endParaRPr lang="en-CA" sz="3200" dirty="0">
              <a:solidFill>
                <a:prstClr val="black"/>
              </a:solidFill>
              <a:latin typeface="Arial" panose="020B06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3200" dirty="0">
                <a:solidFill>
                  <a:prstClr val="black"/>
                </a:solidFill>
                <a:latin typeface="Arial" panose="020B0604020202020204" pitchFamily="34" charset="0"/>
                <a:ea typeface="Arial" panose="020B0604020202020204" pitchFamily="34" charset="0"/>
                <a:cs typeface="Arial" panose="020B0604020202020204" pitchFamily="34" charset="0"/>
              </a:rPr>
              <a:t>Share your images or videos online using #100Bells or uploading to the </a:t>
            </a:r>
            <a:r>
              <a:rPr lang="en-US" sz="3200" dirty="0" err="1">
                <a:solidFill>
                  <a:prstClr val="black"/>
                </a:solidFill>
                <a:latin typeface="Arial" panose="020B0604020202020204" pitchFamily="34" charset="0"/>
                <a:ea typeface="Arial" panose="020B0604020202020204" pitchFamily="34" charset="0"/>
                <a:cs typeface="Arial" panose="020B0604020202020204" pitchFamily="34" charset="0"/>
              </a:rPr>
              <a:t>Woobox</a:t>
            </a:r>
            <a:r>
              <a:rPr lang="en-US" sz="3200" dirty="0">
                <a:solidFill>
                  <a:prstClr val="black"/>
                </a:solidFill>
                <a:latin typeface="Arial" panose="020B0604020202020204" pitchFamily="34" charset="0"/>
                <a:ea typeface="Arial" panose="020B0604020202020204" pitchFamily="34" charset="0"/>
                <a:cs typeface="Arial" panose="020B0604020202020204" pitchFamily="34" charset="0"/>
              </a:rPr>
              <a:t> campaign page.</a:t>
            </a:r>
            <a:endParaRPr lang="en-CA" sz="3200" dirty="0">
              <a:solidFill>
                <a:prstClr val="black"/>
              </a:solidFill>
              <a:latin typeface="Arial" panose="020B0604020202020204" pitchFamily="34" charset="0"/>
              <a:ea typeface="Arial" panose="020B0604020202020204" pitchFamily="34" charset="0"/>
              <a:cs typeface="Arial" panose="020B0604020202020204" pitchFamily="34" charset="0"/>
            </a:endParaRPr>
          </a:p>
          <a:p>
            <a:endParaRPr lang="en-CA" sz="4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8715419" y="1393661"/>
            <a:ext cx="2755631" cy="3365284"/>
          </a:xfrm>
          <a:prstGeom prst="rect">
            <a:avLst/>
          </a:prstGeom>
        </p:spPr>
      </p:pic>
    </p:spTree>
    <p:extLst>
      <p:ext uri="{BB962C8B-B14F-4D97-AF65-F5344CB8AC3E}">
        <p14:creationId xmlns:p14="http://schemas.microsoft.com/office/powerpoint/2010/main" val="338587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079245" y="927463"/>
            <a:ext cx="10298503" cy="5327617"/>
          </a:xfrm>
        </p:spPr>
        <p:txBody>
          <a:bodyPr>
            <a:normAutofit fontScale="92500" lnSpcReduction="20000"/>
          </a:bodyPr>
          <a:lstStyle/>
          <a:p>
            <a:pPr marL="0" indent="0" algn="ctr">
              <a:buNone/>
            </a:pPr>
            <a:r>
              <a:rPr lang="en-CA" sz="4400" b="1" dirty="0" smtClean="0"/>
              <a:t>AUTHORITY</a:t>
            </a:r>
          </a:p>
          <a:p>
            <a:r>
              <a:rPr lang="en-CA" sz="2400" b="1" dirty="0" smtClean="0">
                <a:latin typeface="Arial" panose="020B0604020202020204" pitchFamily="34" charset="0"/>
                <a:cs typeface="Arial" panose="020B0604020202020204" pitchFamily="34" charset="0"/>
              </a:rPr>
              <a:t>THE DOMINION EXECUTIVE COUNCIL, BETWEEN MEETINGS OF THE DOMINION CONVENTION, SHALL EXERCISE ANY OF THE POWERS CONFERRED ON THE DOMINION CONVENTION (GBL 409.A) INCLUDING ALL POLICIES AND DIRECTION IN REGARD TO THE POPPY TRADEMARK, POPPY CAMPAIGN AND POPPY FUND.</a:t>
            </a:r>
          </a:p>
          <a:p>
            <a:r>
              <a:rPr lang="en-CA" sz="2400" b="1" dirty="0" smtClean="0">
                <a:latin typeface="Arial" panose="020B0604020202020204" pitchFamily="34" charset="0"/>
                <a:cs typeface="Arial" panose="020B0604020202020204" pitchFamily="34" charset="0"/>
              </a:rPr>
              <a:t>THE POPPY MANUAL IS THE GOVERNING DOCUMENT APPROVED BY CONVENTION.  NO OTHER GOVERNING DOCUMENT EXISTS.</a:t>
            </a:r>
          </a:p>
          <a:p>
            <a:pPr>
              <a:lnSpc>
                <a:spcPct val="100000"/>
              </a:lnSpc>
              <a:spcBef>
                <a:spcPts val="0"/>
              </a:spcBef>
              <a:spcAft>
                <a:spcPts val="0"/>
              </a:spcAft>
            </a:pPr>
            <a:r>
              <a:rPr lang="en-CA" sz="2400" b="1" dirty="0" smtClean="0">
                <a:latin typeface="Arial" panose="020B0604020202020204" pitchFamily="34" charset="0"/>
                <a:cs typeface="Arial" panose="020B0604020202020204" pitchFamily="34" charset="0"/>
              </a:rPr>
              <a:t>THE  RESPONSIBILITY FOR ALL POPPY AND REMEMBRANCE MATTERS AND ACTIVITIES IS VESTED IN THE  NATIONAL POPPY AND REMEMBRANCE COMMITTEE WHICH INCLUDES OVERSEEING AND ENFORCING THE RULES AND REGULATIONS OUTLINED IN THE POPPY MANUAL.</a:t>
            </a:r>
          </a:p>
          <a:p>
            <a:pPr marL="0" indent="0">
              <a:lnSpc>
                <a:spcPct val="100000"/>
              </a:lnSpc>
              <a:spcBef>
                <a:spcPts val="0"/>
              </a:spcBef>
              <a:spcAft>
                <a:spcPts val="0"/>
              </a:spcAft>
              <a:buNone/>
            </a:pPr>
            <a:endParaRPr lang="en-CA" sz="2400" b="1" dirty="0" smtClean="0">
              <a:latin typeface="Arial" panose="020B0604020202020204" pitchFamily="34" charset="0"/>
              <a:cs typeface="Arial" panose="020B0604020202020204" pitchFamily="34" charset="0"/>
            </a:endParaRPr>
          </a:p>
          <a:p>
            <a:pPr>
              <a:lnSpc>
                <a:spcPct val="100000"/>
              </a:lnSpc>
              <a:spcBef>
                <a:spcPts val="0"/>
              </a:spcBef>
              <a:spcAft>
                <a:spcPts val="0"/>
              </a:spcAft>
            </a:pPr>
            <a:r>
              <a:rPr lang="en-CA" sz="2400" b="1" dirty="0" smtClean="0">
                <a:latin typeface="Arial" panose="020B0604020202020204" pitchFamily="34" charset="0"/>
                <a:cs typeface="Arial" panose="020B0604020202020204" pitchFamily="34" charset="0"/>
              </a:rPr>
              <a:t>EACH PROVINCIAL COMMAND HAS A POPPY AND REMEMBRANCE COMMITTEE WHICH FOLLOWS THE DIRECTION OF THE POPPY MANUAL AND THE NATIONAL POPPY AND REMEMBRANCE COMMITTEE.</a:t>
            </a:r>
            <a:endParaRPr lang="en-CA"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521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7360" y="1282902"/>
            <a:ext cx="6003426" cy="507483"/>
          </a:xfrm>
        </p:spPr>
        <p:txBody>
          <a:bodyPr/>
          <a:lstStyle/>
          <a:p>
            <a:pPr algn="ctr"/>
            <a:r>
              <a:rPr lang="en-CA" sz="3200" dirty="0" smtClean="0"/>
              <a:t>TIMINGS</a:t>
            </a:r>
            <a:endParaRPr lang="en-CA" sz="3200" dirty="0"/>
          </a:p>
        </p:txBody>
      </p:sp>
      <p:sp>
        <p:nvSpPr>
          <p:cNvPr id="4" name="Text Placeholder 3"/>
          <p:cNvSpPr>
            <a:spLocks noGrp="1"/>
          </p:cNvSpPr>
          <p:nvPr>
            <p:ph type="body" sz="quarter" idx="13"/>
          </p:nvPr>
        </p:nvSpPr>
        <p:spPr>
          <a:xfrm>
            <a:off x="883303" y="2196919"/>
            <a:ext cx="7516114" cy="3681367"/>
          </a:xfrm>
        </p:spPr>
        <p:txBody>
          <a:bodyPr>
            <a:normAutofit/>
          </a:bodyPr>
          <a:lstStyle/>
          <a:p>
            <a:r>
              <a:rPr lang="en-CA" sz="3200" dirty="0" smtClean="0"/>
              <a:t>Letter sent out to all branches in July 2018</a:t>
            </a:r>
          </a:p>
          <a:p>
            <a:r>
              <a:rPr lang="en-CA" sz="3200" dirty="0" smtClean="0"/>
              <a:t>Branch package with instructions by 21 September</a:t>
            </a:r>
          </a:p>
          <a:p>
            <a:r>
              <a:rPr lang="en-CA" sz="3200" dirty="0" smtClean="0"/>
              <a:t>Official launch 24 Oct 2018</a:t>
            </a:r>
          </a:p>
          <a:p>
            <a:pPr marL="0" indent="0">
              <a:buNone/>
            </a:pPr>
            <a:endParaRPr lang="en-CA" sz="2800" dirty="0"/>
          </a:p>
        </p:txBody>
      </p:sp>
      <p:pic>
        <p:nvPicPr>
          <p:cNvPr id="6" name="Picture 5"/>
          <p:cNvPicPr>
            <a:picLocks noChangeAspect="1"/>
          </p:cNvPicPr>
          <p:nvPr/>
        </p:nvPicPr>
        <p:blipFill>
          <a:blip r:embed="rId2"/>
          <a:stretch>
            <a:fillRect/>
          </a:stretch>
        </p:blipFill>
        <p:spPr>
          <a:xfrm>
            <a:off x="8492718" y="1790385"/>
            <a:ext cx="2755631" cy="3365284"/>
          </a:xfrm>
          <a:prstGeom prst="rect">
            <a:avLst/>
          </a:prstGeom>
        </p:spPr>
      </p:pic>
    </p:spTree>
    <p:extLst>
      <p:ext uri="{BB962C8B-B14F-4D97-AF65-F5344CB8AC3E}">
        <p14:creationId xmlns:p14="http://schemas.microsoft.com/office/powerpoint/2010/main" val="404616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78883" y="1698806"/>
            <a:ext cx="9084020" cy="757012"/>
          </a:xfrm>
        </p:spPr>
        <p:txBody>
          <a:bodyPr/>
          <a:lstStyle/>
          <a:p>
            <a:pPr algn="ctr"/>
            <a:r>
              <a:rPr lang="en-CA" dirty="0" smtClean="0"/>
              <a:t>QUESTIONS</a:t>
            </a:r>
          </a:p>
          <a:p>
            <a:pPr algn="ctr"/>
            <a:r>
              <a:rPr lang="en-CA" sz="3600" dirty="0" smtClean="0"/>
              <a:t>Contact dmartin@legion.ca</a:t>
            </a:r>
            <a:endParaRPr lang="en-CA" sz="3600" dirty="0"/>
          </a:p>
        </p:txBody>
      </p:sp>
      <p:pic>
        <p:nvPicPr>
          <p:cNvPr id="6" name="Picture 5"/>
          <p:cNvPicPr>
            <a:picLocks noChangeAspect="1"/>
          </p:cNvPicPr>
          <p:nvPr/>
        </p:nvPicPr>
        <p:blipFill>
          <a:blip r:embed="rId2"/>
          <a:stretch>
            <a:fillRect/>
          </a:stretch>
        </p:blipFill>
        <p:spPr>
          <a:xfrm>
            <a:off x="799328" y="3683725"/>
            <a:ext cx="1750690" cy="2138011"/>
          </a:xfrm>
          <a:prstGeom prst="rect">
            <a:avLst/>
          </a:prstGeom>
        </p:spPr>
      </p:pic>
      <p:pic>
        <p:nvPicPr>
          <p:cNvPr id="7" name="Picture 6"/>
          <p:cNvPicPr>
            <a:picLocks noChangeAspect="1"/>
          </p:cNvPicPr>
          <p:nvPr/>
        </p:nvPicPr>
        <p:blipFill>
          <a:blip r:embed="rId3"/>
          <a:stretch>
            <a:fillRect/>
          </a:stretch>
        </p:blipFill>
        <p:spPr>
          <a:xfrm>
            <a:off x="3329516" y="3683725"/>
            <a:ext cx="2091569" cy="2086199"/>
          </a:xfrm>
          <a:prstGeom prst="rect">
            <a:avLst/>
          </a:prstGeom>
        </p:spPr>
      </p:pic>
      <p:pic>
        <p:nvPicPr>
          <p:cNvPr id="8" name="Picture 7"/>
          <p:cNvPicPr>
            <a:picLocks noChangeAspect="1"/>
          </p:cNvPicPr>
          <p:nvPr/>
        </p:nvPicPr>
        <p:blipFill>
          <a:blip r:embed="rId4"/>
          <a:stretch>
            <a:fillRect/>
          </a:stretch>
        </p:blipFill>
        <p:spPr>
          <a:xfrm>
            <a:off x="5891071" y="3703694"/>
            <a:ext cx="2173339" cy="2098071"/>
          </a:xfrm>
          <a:prstGeom prst="rect">
            <a:avLst/>
          </a:prstGeom>
        </p:spPr>
      </p:pic>
      <p:pic>
        <p:nvPicPr>
          <p:cNvPr id="9" name="Picture 8"/>
          <p:cNvPicPr>
            <a:picLocks noChangeAspect="1"/>
          </p:cNvPicPr>
          <p:nvPr/>
        </p:nvPicPr>
        <p:blipFill>
          <a:blip r:embed="rId5"/>
          <a:stretch>
            <a:fillRect/>
          </a:stretch>
        </p:blipFill>
        <p:spPr>
          <a:xfrm>
            <a:off x="8534396" y="3671853"/>
            <a:ext cx="3257014" cy="2300432"/>
          </a:xfrm>
          <a:prstGeom prst="rect">
            <a:avLst/>
          </a:prstGeom>
        </p:spPr>
      </p:pic>
    </p:spTree>
    <p:extLst>
      <p:ext uri="{BB962C8B-B14F-4D97-AF65-F5344CB8AC3E}">
        <p14:creationId xmlns:p14="http://schemas.microsoft.com/office/powerpoint/2010/main" val="3391186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079245" y="783771"/>
            <a:ext cx="10363817" cy="5225143"/>
          </a:xfrm>
        </p:spPr>
        <p:txBody>
          <a:bodyPr>
            <a:normAutofit fontScale="85000" lnSpcReduction="20000"/>
          </a:bodyPr>
          <a:lstStyle/>
          <a:p>
            <a:r>
              <a:rPr lang="en-CA" sz="2400" b="1" dirty="0" smtClean="0">
                <a:latin typeface="Arial" panose="020B0604020202020204" pitchFamily="34" charset="0"/>
                <a:cs typeface="Arial" panose="020B0604020202020204" pitchFamily="34" charset="0"/>
              </a:rPr>
              <a:t>BRANCHES FOLLOW THE DIRECTION OF THE POPPY MANUAL.  IF AN INTERPRETATION IS NEEDED OR THERE IS AN AREA NOT COVERED BY THE POPPY MANUAL YOU MUST CONSULT WITH YOUR PROVINCIAL COMMAND.  YOU CANNOT INTERPRET THE MANUAL OR VEER FROM THE DIRECTION IT PROVIDES WITHOUT CONSULTING YOUR COMMAND.</a:t>
            </a:r>
          </a:p>
          <a:p>
            <a:r>
              <a:rPr lang="en-CA" sz="2400" b="1" dirty="0" smtClean="0">
                <a:latin typeface="Arial" panose="020B0604020202020204" pitchFamily="34" charset="0"/>
                <a:cs typeface="Arial" panose="020B0604020202020204" pitchFamily="34" charset="0"/>
              </a:rPr>
              <a:t>TO PROCEED WITHOUT AUTHORITY THROUGH CONSULTATION CAN RESULT IN AN EXTRODINARY AMOUNT OF PAPERWORK, LEGAL QUAGMIRES, AND A LOSS OF FACE AND GOODWILL WITHIN  YOUR COMMUNITY AND IN SOME CASES NATIONALLY.</a:t>
            </a:r>
          </a:p>
          <a:p>
            <a:r>
              <a:rPr lang="en-CA" sz="2400" b="1" dirty="0" smtClean="0">
                <a:latin typeface="Arial" panose="020B0604020202020204" pitchFamily="34" charset="0"/>
                <a:cs typeface="Arial" panose="020B0604020202020204" pitchFamily="34" charset="0"/>
              </a:rPr>
              <a:t>TO AVOID THESE PITFALLS ASK QUESTIONS FIRST.  THE OLD ADAGE OF ITS EASIER TO PROCEED AND ASK QUESTIONS LATER DOES NOT WORK WHEN IT COMES TO MATTERS CONCERNING THE POPPY MANUAL.</a:t>
            </a:r>
          </a:p>
          <a:p>
            <a:pPr lvl="1"/>
            <a:r>
              <a:rPr lang="en-CA" sz="2400" b="1" dirty="0" smtClean="0">
                <a:latin typeface="Arial" panose="020B0604020202020204" pitchFamily="34" charset="0"/>
                <a:cs typeface="Arial" panose="020B0604020202020204" pitchFamily="34" charset="0"/>
              </a:rPr>
              <a:t>READ AND CONSULT THE POPPY MANUAL.</a:t>
            </a:r>
          </a:p>
          <a:p>
            <a:pPr lvl="1"/>
            <a:r>
              <a:rPr lang="en-CA" sz="2400" b="1" dirty="0" smtClean="0">
                <a:latin typeface="Arial" panose="020B0604020202020204" pitchFamily="34" charset="0"/>
                <a:cs typeface="Arial" panose="020B0604020202020204" pitchFamily="34" charset="0"/>
              </a:rPr>
              <a:t>ASK QUESTIONS TO YOUR PROVINCIAL COMMAND</a:t>
            </a:r>
          </a:p>
          <a:p>
            <a:pPr lvl="1"/>
            <a:r>
              <a:rPr lang="en-CA" sz="2400" b="1" dirty="0" smtClean="0">
                <a:latin typeface="Arial" panose="020B0604020202020204" pitchFamily="34" charset="0"/>
                <a:cs typeface="Arial" panose="020B0604020202020204" pitchFamily="34" charset="0"/>
              </a:rPr>
              <a:t>ASK QUESTIONS TO DOMINION COMMAND </a:t>
            </a:r>
            <a:r>
              <a:rPr lang="en-CA" sz="2400" b="1" dirty="0" smtClean="0">
                <a:solidFill>
                  <a:srgbClr val="FF0000"/>
                </a:solidFill>
                <a:latin typeface="Arial" panose="020B0604020202020204" pitchFamily="34" charset="0"/>
                <a:cs typeface="Arial" panose="020B0604020202020204" pitchFamily="34" charset="0"/>
              </a:rPr>
              <a:t>T: 613-591-3335 EXT 249</a:t>
            </a:r>
          </a:p>
          <a:p>
            <a:pPr lvl="1"/>
            <a:r>
              <a:rPr lang="en-CA" sz="2400" b="1" dirty="0" smtClean="0">
                <a:solidFill>
                  <a:srgbClr val="FF0000"/>
                </a:solidFill>
                <a:latin typeface="Arial" panose="020B0604020202020204" pitchFamily="34" charset="0"/>
                <a:cs typeface="Arial" panose="020B0604020202020204" pitchFamily="34" charset="0"/>
              </a:rPr>
              <a:t>TOLL FREE: 1-888-556-6222 EXT 249</a:t>
            </a:r>
          </a:p>
          <a:p>
            <a:pPr lvl="1"/>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61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1000"/>
                                        <p:tgtEl>
                                          <p:spTgt spid="5">
                                            <p:txEl>
                                              <p:pRg st="4" end="4"/>
                                            </p:txEl>
                                          </p:spTgt>
                                        </p:tgtEl>
                                      </p:cBhvr>
                                    </p:animEffect>
                                    <p:anim calcmode="lin" valueType="num">
                                      <p:cBhvr>
                                        <p:cTn id="3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fade">
                                      <p:cBhvr>
                                        <p:cTn id="36" dur="1000"/>
                                        <p:tgtEl>
                                          <p:spTgt spid="5">
                                            <p:txEl>
                                              <p:pRg st="5" end="5"/>
                                            </p:txEl>
                                          </p:spTgt>
                                        </p:tgtEl>
                                      </p:cBhvr>
                                    </p:animEffect>
                                    <p:anim calcmode="lin" valueType="num">
                                      <p:cBhvr>
                                        <p:cTn id="3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1000"/>
                                        <p:tgtEl>
                                          <p:spTgt spid="5">
                                            <p:txEl>
                                              <p:pRg st="6" end="6"/>
                                            </p:txEl>
                                          </p:spTgt>
                                        </p:tgtEl>
                                      </p:cBhvr>
                                    </p:animEffect>
                                    <p:anim calcmode="lin" valueType="num">
                                      <p:cBhvr>
                                        <p:cTn id="4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27017" y="2643037"/>
            <a:ext cx="7667896" cy="2503681"/>
          </a:xfrm>
        </p:spPr>
        <p:txBody>
          <a:bodyPr>
            <a:normAutofit/>
          </a:bodyPr>
          <a:lstStyle/>
          <a:p>
            <a:pPr marL="0" indent="0">
              <a:buNone/>
            </a:pPr>
            <a:r>
              <a:rPr lang="en-CA" sz="4800" b="1" dirty="0" smtClean="0">
                <a:latin typeface="Arial" panose="020B0604020202020204" pitchFamily="34" charset="0"/>
                <a:cs typeface="Arial" panose="020B0604020202020204" pitchFamily="34" charset="0"/>
              </a:rPr>
              <a:t>THE POPPY TRADEMARK</a:t>
            </a:r>
          </a:p>
          <a:p>
            <a:pPr marL="0" indent="0">
              <a:buNone/>
            </a:pPr>
            <a:endParaRPr lang="en-CA"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8582296" y="1161283"/>
            <a:ext cx="2971135" cy="2963507"/>
          </a:xfrm>
          <a:prstGeom prst="rect">
            <a:avLst/>
          </a:prstGeom>
        </p:spPr>
      </p:pic>
    </p:spTree>
    <p:extLst>
      <p:ext uri="{BB962C8B-B14F-4D97-AF65-F5344CB8AC3E}">
        <p14:creationId xmlns:p14="http://schemas.microsoft.com/office/powerpoint/2010/main" val="6853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953589" y="760005"/>
            <a:ext cx="10450285" cy="4791709"/>
          </a:xfrm>
        </p:spPr>
        <p:txBody>
          <a:bodyPr>
            <a:normAutofit/>
          </a:bodyPr>
          <a:lstStyle/>
          <a:p>
            <a:pPr marL="0" indent="0">
              <a:buNone/>
            </a:pPr>
            <a:endParaRPr lang="en-CA" sz="3200" b="1" dirty="0" smtClean="0"/>
          </a:p>
          <a:p>
            <a:pPr marL="0" indent="0">
              <a:buNone/>
            </a:pPr>
            <a:r>
              <a:rPr lang="en-CA" sz="4000" b="1" dirty="0" smtClean="0"/>
              <a:t>The </a:t>
            </a:r>
            <a:r>
              <a:rPr lang="en-CA" sz="4000" b="1" dirty="0"/>
              <a:t>Poppy symbol is a registered trademark </a:t>
            </a:r>
            <a:r>
              <a:rPr lang="en-CA" sz="4000" b="1" dirty="0" smtClean="0"/>
              <a:t>of Dominion </a:t>
            </a:r>
            <a:r>
              <a:rPr lang="en-CA" sz="4000" b="1" dirty="0"/>
              <a:t>Command of The Royal </a:t>
            </a:r>
            <a:r>
              <a:rPr lang="en-CA" sz="4000" b="1" dirty="0" smtClean="0"/>
              <a:t>Canadian Legion </a:t>
            </a:r>
            <a:r>
              <a:rPr lang="en-CA" sz="4000" b="1" dirty="0"/>
              <a:t>and is owned and controlled by </a:t>
            </a:r>
            <a:r>
              <a:rPr lang="en-CA" sz="4000" b="1" dirty="0" smtClean="0"/>
              <a:t>Dominion Command</a:t>
            </a:r>
            <a:r>
              <a:rPr lang="en-CA" sz="4000" b="1" dirty="0"/>
              <a:t>. It cannot be used in any manner </a:t>
            </a:r>
            <a:r>
              <a:rPr lang="en-CA" sz="4000" b="1" dirty="0" smtClean="0"/>
              <a:t>or configuration </a:t>
            </a:r>
            <a:r>
              <a:rPr lang="en-CA" sz="4000" b="1" dirty="0"/>
              <a:t>without the specific permission </a:t>
            </a:r>
            <a:r>
              <a:rPr lang="en-CA" sz="4000" b="1" dirty="0" smtClean="0"/>
              <a:t>of Dominion </a:t>
            </a:r>
            <a:r>
              <a:rPr lang="en-CA" sz="4000" b="1" dirty="0"/>
              <a:t>Command</a:t>
            </a:r>
            <a:r>
              <a:rPr lang="en-CA" sz="4000" b="1" dirty="0" smtClean="0"/>
              <a:t>.</a:t>
            </a:r>
            <a:endParaRPr lang="en-CA" sz="4000" b="1" dirty="0"/>
          </a:p>
          <a:p>
            <a:pPr marL="0" indent="0">
              <a:buNone/>
            </a:pPr>
            <a:r>
              <a:rPr lang="en-CA" sz="3200" b="1" dirty="0" smtClean="0">
                <a:solidFill>
                  <a:srgbClr val="FF0000"/>
                </a:solidFill>
              </a:rPr>
              <a:t>THIS IS THE REGISTERED TRADEMARK</a:t>
            </a:r>
            <a:endParaRPr lang="en-CA" sz="3200" b="1" dirty="0">
              <a:solidFill>
                <a:srgbClr val="FF000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209314" y="4078686"/>
            <a:ext cx="2194560" cy="2188409"/>
          </a:xfrm>
          <a:prstGeom prst="rect">
            <a:avLst/>
          </a:prstGeom>
        </p:spPr>
      </p:pic>
      <p:sp>
        <p:nvSpPr>
          <p:cNvPr id="10" name="Right Arrow 9"/>
          <p:cNvSpPr/>
          <p:nvPr/>
        </p:nvSpPr>
        <p:spPr>
          <a:xfrm>
            <a:off x="7759338" y="506708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7091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483326" y="809897"/>
            <a:ext cx="9113519" cy="5264332"/>
          </a:xfrm>
        </p:spPr>
        <p:txBody>
          <a:bodyPr>
            <a:normAutofit fontScale="92500" lnSpcReduction="10000"/>
          </a:bodyPr>
          <a:lstStyle/>
          <a:p>
            <a:pPr marL="0" indent="0">
              <a:buNone/>
            </a:pPr>
            <a:r>
              <a:rPr lang="en-CA" sz="3000" b="1" dirty="0">
                <a:latin typeface="Arial" panose="020B0604020202020204" pitchFamily="34" charset="0"/>
                <a:cs typeface="Arial" panose="020B0604020202020204" pitchFamily="34" charset="0"/>
              </a:rPr>
              <a:t>What is required to request use of the Poppy:</a:t>
            </a:r>
          </a:p>
          <a:p>
            <a:r>
              <a:rPr lang="en-CA" sz="2600" b="1" dirty="0" smtClean="0"/>
              <a:t>Contact </a:t>
            </a:r>
            <a:r>
              <a:rPr lang="en-CA" sz="2600" b="1" dirty="0"/>
              <a:t>information for the individual or organization making the </a:t>
            </a:r>
            <a:r>
              <a:rPr lang="en-CA" sz="2600" b="1" dirty="0" smtClean="0"/>
              <a:t>request.</a:t>
            </a:r>
            <a:endParaRPr lang="en-CA" sz="2600" b="1" dirty="0"/>
          </a:p>
          <a:p>
            <a:r>
              <a:rPr lang="en-CA" sz="2600" b="1" dirty="0"/>
              <a:t>A description of how and where the Poppy will be used or displayed (attach a draft design of image placement or size, if applicable)</a:t>
            </a:r>
          </a:p>
          <a:p>
            <a:r>
              <a:rPr lang="en-CA" sz="2600" b="1" dirty="0"/>
              <a:t>An explanation of why the Poppy usage is requested</a:t>
            </a:r>
          </a:p>
          <a:p>
            <a:r>
              <a:rPr lang="en-CA" sz="2600" b="1" dirty="0"/>
              <a:t>An indication of what period of time the Poppy will be used or displayed</a:t>
            </a:r>
          </a:p>
          <a:p>
            <a:r>
              <a:rPr lang="en-CA" sz="2600" b="1" dirty="0"/>
              <a:t>A disclosure, if intended for use on a product, of the selling cost of the item and a projection of the expected profit to be made</a:t>
            </a:r>
          </a:p>
          <a:p>
            <a:r>
              <a:rPr lang="en-CA" sz="2600" b="1" dirty="0"/>
              <a:t>An indication of where the profit, if any, will be directed, whether to an organization, charity or manufacturer</a:t>
            </a:r>
          </a:p>
        </p:txBody>
      </p:sp>
      <p:pic>
        <p:nvPicPr>
          <p:cNvPr id="9" name="Picture 8"/>
          <p:cNvPicPr>
            <a:picLocks noChangeAspect="1"/>
          </p:cNvPicPr>
          <p:nvPr/>
        </p:nvPicPr>
        <p:blipFill>
          <a:blip r:embed="rId2"/>
          <a:stretch>
            <a:fillRect/>
          </a:stretch>
        </p:blipFill>
        <p:spPr>
          <a:xfrm>
            <a:off x="9779725" y="2347736"/>
            <a:ext cx="2194750" cy="2188654"/>
          </a:xfrm>
          <a:prstGeom prst="rect">
            <a:avLst/>
          </a:prstGeom>
        </p:spPr>
      </p:pic>
    </p:spTree>
    <p:extLst>
      <p:ext uri="{BB962C8B-B14F-4D97-AF65-F5344CB8AC3E}">
        <p14:creationId xmlns:p14="http://schemas.microsoft.com/office/powerpoint/2010/main" val="209504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783770" y="929822"/>
            <a:ext cx="10763795" cy="4778647"/>
          </a:xfrm>
        </p:spPr>
        <p:txBody>
          <a:bodyPr>
            <a:noAutofit/>
          </a:bodyPr>
          <a:lstStyle/>
          <a:p>
            <a:pPr marL="0" indent="0" algn="ctr">
              <a:buNone/>
            </a:pPr>
            <a:r>
              <a:rPr lang="en-CA" sz="4000" b="1" dirty="0" smtClean="0">
                <a:latin typeface="Arial" panose="020B0604020202020204" pitchFamily="34" charset="0"/>
                <a:cs typeface="Arial" panose="020B0604020202020204" pitchFamily="34" charset="0"/>
              </a:rPr>
              <a:t>WHAT DOES THE TRADEMARK MEAN?  </a:t>
            </a:r>
          </a:p>
          <a:p>
            <a:pPr marL="0" indent="0" algn="ctr">
              <a:buNone/>
            </a:pPr>
            <a:r>
              <a:rPr lang="en-CA" sz="3600" b="1" dirty="0" smtClean="0">
                <a:latin typeface="Arial" panose="020B0604020202020204" pitchFamily="34" charset="0"/>
                <a:cs typeface="Arial" panose="020B0604020202020204" pitchFamily="34" charset="0"/>
              </a:rPr>
              <a:t>IN CANADA NO SYMBOL THAT RESEMBLES THE POPPY THAT IS BEING USED IN THE CONTEXT OF REMEMBRANCE OR VETERAN SUPPORT OR USED TO ADVOCATE FOR ANOTHER CAUSE CAN BE USED WITHOUT THE AUTHORITY OF DOMINION COMMAND OF THE ROYAL CANADIAN LEGION</a:t>
            </a:r>
            <a:r>
              <a:rPr lang="en-CA" sz="4000" b="1" dirty="0" smtClean="0">
                <a:latin typeface="Arial" panose="020B0604020202020204" pitchFamily="34" charset="0"/>
                <a:cs typeface="Arial" panose="020B0604020202020204" pitchFamily="34" charset="0"/>
              </a:rPr>
              <a:t>.</a:t>
            </a:r>
            <a:endParaRPr lang="en-CA" sz="40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7603" y="5064579"/>
            <a:ext cx="1081806" cy="1078774"/>
          </a:xfrm>
          <a:prstGeom prst="rect">
            <a:avLst/>
          </a:prstGeom>
        </p:spPr>
      </p:pic>
    </p:spTree>
    <p:extLst>
      <p:ext uri="{BB962C8B-B14F-4D97-AF65-F5344CB8AC3E}">
        <p14:creationId xmlns:p14="http://schemas.microsoft.com/office/powerpoint/2010/main" val="181984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629_Legion_PPT_Template_May2018_EN_P1" id="{D3601298-411A-994D-8F55-3C95E45BC008}" vid="{2E69359C-63A7-BE42-96DB-2FA30C3FA4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748</TotalTime>
  <Words>1337</Words>
  <Application>Microsoft Office PowerPoint</Application>
  <PresentationFormat>Widescreen</PresentationFormat>
  <Paragraphs>101</Paragraphs>
  <Slides>41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Arial Black</vt:lpstr>
      <vt:lpstr>Calibri</vt:lpstr>
      <vt:lpstr>Calibri Light</vt:lpstr>
      <vt:lpstr>Open Sans</vt:lpstr>
      <vt:lpstr>Symbol</vt:lpstr>
      <vt:lpstr>Times New Roman</vt:lpstr>
      <vt:lpstr>Verdana-Bold</vt:lpstr>
      <vt:lpstr>Verdana-Italic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Ryan</dc:creator>
  <cp:lastModifiedBy>Danny Martin</cp:lastModifiedBy>
  <cp:revision>95</cp:revision>
  <cp:lastPrinted>2018-05-07T15:35:52Z</cp:lastPrinted>
  <dcterms:created xsi:type="dcterms:W3CDTF">2018-05-14T12:25:46Z</dcterms:created>
  <dcterms:modified xsi:type="dcterms:W3CDTF">2018-08-22T20:26:10Z</dcterms:modified>
</cp:coreProperties>
</file>