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15"/>
  </p:notesMasterIdLst>
  <p:sldIdLst>
    <p:sldId id="256" r:id="rId2"/>
    <p:sldId id="257" r:id="rId3"/>
    <p:sldId id="259" r:id="rId4"/>
    <p:sldId id="258" r:id="rId5"/>
    <p:sldId id="270" r:id="rId6"/>
    <p:sldId id="282" r:id="rId7"/>
    <p:sldId id="275" r:id="rId8"/>
    <p:sldId id="277" r:id="rId9"/>
    <p:sldId id="278" r:id="rId10"/>
    <p:sldId id="279" r:id="rId11"/>
    <p:sldId id="280" r:id="rId12"/>
    <p:sldId id="281" r:id="rId13"/>
    <p:sldId id="261" r:id="rId14"/>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1744" autoAdjust="0"/>
  </p:normalViewPr>
  <p:slideViewPr>
    <p:cSldViewPr snapToGrid="0">
      <p:cViewPr varScale="1">
        <p:scale>
          <a:sx n="82" d="100"/>
          <a:sy n="82" d="100"/>
        </p:scale>
        <p:origin x="2436" y="96"/>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network-drives\rcl_data\common\kharris\Membership%20Reports\Demographics%202018.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1-CDF3-4617-84A8-629577F11E8D}"/>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CDF3-4617-84A8-629577F11E8D}"/>
              </c:ext>
            </c:extLst>
          </c:dPt>
          <c:dLbls>
            <c:dLbl>
              <c:idx val="0"/>
              <c:layout>
                <c:manualLayout>
                  <c:x val="5.434782608695643E-2"/>
                  <c:y val="-5.545420741849981E-2"/>
                </c:manualLayout>
              </c:layout>
              <c:tx>
                <c:rich>
                  <a:bodyPr/>
                  <a:lstStyle/>
                  <a:p>
                    <a:fld id="{103860F5-27BA-4F3E-8FBF-5A1975D2A891}" type="CELLRANGE">
                      <a:rPr lang="en-US" baseline="0"/>
                      <a:pPr/>
                      <a:t>[CELLRANGE]</a:t>
                    </a:fld>
                    <a:r>
                      <a:rPr lang="en-US" baseline="0"/>
                      <a:t>
</a:t>
                    </a:r>
                    <a:fld id="{8D4ED7E1-8F49-479C-BFE3-6BA007CF0251}" type="CATEGORYNAME">
                      <a:rPr lang="en-US" baseline="0"/>
                      <a:pPr/>
                      <a:t>[CATEGORY NAME]</a:t>
                    </a:fld>
                    <a:r>
                      <a:rPr lang="en-US" baseline="0"/>
                      <a:t>
</a:t>
                    </a:r>
                    <a:fld id="{44D040AA-88FD-4270-B5EE-8F1FD05BADF9}"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CDF3-4617-84A8-629577F11E8D}"/>
                </c:ext>
              </c:extLst>
            </c:dLbl>
            <c:dLbl>
              <c:idx val="1"/>
              <c:layout>
                <c:manualLayout>
                  <c:x val="-4.5893719806763288E-2"/>
                  <c:y val="3.7942352444236695E-2"/>
                </c:manualLayout>
              </c:layout>
              <c:tx>
                <c:rich>
                  <a:bodyPr/>
                  <a:lstStyle/>
                  <a:p>
                    <a:fld id="{588C64A7-31DD-41B3-B1C1-22D00DFAA46B}" type="CELLRANGE">
                      <a:rPr lang="en-US" baseline="0"/>
                      <a:pPr/>
                      <a:t>[CELLRANGE]</a:t>
                    </a:fld>
                    <a:r>
                      <a:rPr lang="en-US" baseline="0"/>
                      <a:t>
</a:t>
                    </a:r>
                    <a:fld id="{7B92679C-5134-469C-A5B6-14D1A1EC01AA}" type="CATEGORYNAME">
                      <a:rPr lang="en-US" baseline="0"/>
                      <a:pPr/>
                      <a:t>[CATEGORY NAME]</a:t>
                    </a:fld>
                    <a:r>
                      <a:rPr lang="en-US" baseline="0"/>
                      <a:t>
</a:t>
                    </a:r>
                    <a:fld id="{5DFB482E-FBB1-430F-8062-B9B72355C03E}"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CDF3-4617-84A8-629577F11E8D}"/>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DataLabelsRange val="1"/>
              </c:ext>
            </c:extLst>
          </c:dLbls>
          <c:cat>
            <c:strRef>
              <c:f>'Sheet4 (2)'!$H$2:$I$2</c:f>
              <c:strCache>
                <c:ptCount val="2"/>
                <c:pt idx="0">
                  <c:v>Female</c:v>
                </c:pt>
                <c:pt idx="1">
                  <c:v>Male</c:v>
                </c:pt>
              </c:strCache>
            </c:strRef>
          </c:cat>
          <c:val>
            <c:numRef>
              <c:f>'Sheet4 (2)'!$H$15:$I$15</c:f>
              <c:numCache>
                <c:formatCode>General</c:formatCode>
                <c:ptCount val="2"/>
                <c:pt idx="0">
                  <c:v>65240</c:v>
                </c:pt>
                <c:pt idx="1">
                  <c:v>134443</c:v>
                </c:pt>
              </c:numCache>
            </c:numRef>
          </c:val>
          <c:extLst>
            <c:ext xmlns:c15="http://schemas.microsoft.com/office/drawing/2012/chart" uri="{02D57815-91ED-43cb-92C2-25804820EDAC}">
              <c15:datalabelsRange>
                <c15:f>'Sheet4 (2)'!$H$15:$I$15</c15:f>
                <c15:dlblRangeCache>
                  <c:ptCount val="2"/>
                  <c:pt idx="0">
                    <c:v>65240</c:v>
                  </c:pt>
                  <c:pt idx="1">
                    <c:v>134443</c:v>
                  </c:pt>
                </c15:dlblRangeCache>
              </c15:datalabelsRange>
            </c:ext>
            <c:ext xmlns:c16="http://schemas.microsoft.com/office/drawing/2014/chart" uri="{C3380CC4-5D6E-409C-BE32-E72D297353CC}">
              <c16:uniqueId val="{00000004-CDF3-4617-84A8-629577F11E8D}"/>
            </c:ext>
          </c:extLst>
        </c:ser>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15585414365491"/>
          <c:y val="4.1910009182736456E-2"/>
          <c:w val="0.86405697687720673"/>
          <c:h val="0.75971309371452533"/>
        </c:manualLayout>
      </c:layout>
      <c:barChart>
        <c:barDir val="col"/>
        <c:grouping val="clustered"/>
        <c:varyColors val="0"/>
        <c:ser>
          <c:idx val="0"/>
          <c:order val="0"/>
          <c:tx>
            <c:strRef>
              <c:f>Sheet1!$B$1</c:f>
              <c:strCache>
                <c:ptCount val="1"/>
                <c:pt idx="0">
                  <c:v>Female</c:v>
                </c:pt>
              </c:strCache>
            </c:strRef>
          </c:tx>
          <c:spPr>
            <a:solidFill>
              <a:schemeClr val="accent2">
                <a:lumMod val="60000"/>
                <a:lumOff val="40000"/>
              </a:schemeClr>
            </a:solidFill>
            <a:ln>
              <a:noFill/>
            </a:ln>
            <a:effectLst/>
          </c:spPr>
          <c:invertIfNegative val="0"/>
          <c:cat>
            <c:strRef>
              <c:f>Sheet1!$A$2:$A$13</c:f>
              <c:strCache>
                <c:ptCount val="12"/>
                <c:pt idx="0">
                  <c:v>AB</c:v>
                </c:pt>
                <c:pt idx="1">
                  <c:v>BC</c:v>
                </c:pt>
                <c:pt idx="2">
                  <c:v>MB</c:v>
                </c:pt>
                <c:pt idx="3">
                  <c:v>NB</c:v>
                </c:pt>
                <c:pt idx="4">
                  <c:v>NL</c:v>
                </c:pt>
                <c:pt idx="5">
                  <c:v>NS</c:v>
                </c:pt>
                <c:pt idx="6">
                  <c:v>NT</c:v>
                </c:pt>
                <c:pt idx="7">
                  <c:v>NU</c:v>
                </c:pt>
                <c:pt idx="8">
                  <c:v>ON</c:v>
                </c:pt>
                <c:pt idx="9">
                  <c:v>QC</c:v>
                </c:pt>
                <c:pt idx="10">
                  <c:v>PE</c:v>
                </c:pt>
                <c:pt idx="11">
                  <c:v>SK</c:v>
                </c:pt>
              </c:strCache>
            </c:strRef>
          </c:cat>
          <c:val>
            <c:numRef>
              <c:f>Sheet1!$B$2:$B$13</c:f>
              <c:numCache>
                <c:formatCode>General</c:formatCode>
                <c:ptCount val="12"/>
                <c:pt idx="0">
                  <c:v>10586</c:v>
                </c:pt>
                <c:pt idx="1">
                  <c:v>12483</c:v>
                </c:pt>
                <c:pt idx="2">
                  <c:v>4942</c:v>
                </c:pt>
                <c:pt idx="3">
                  <c:v>1465</c:v>
                </c:pt>
                <c:pt idx="4">
                  <c:v>862</c:v>
                </c:pt>
                <c:pt idx="5">
                  <c:v>4283</c:v>
                </c:pt>
                <c:pt idx="6">
                  <c:v>488</c:v>
                </c:pt>
                <c:pt idx="7">
                  <c:v>478</c:v>
                </c:pt>
                <c:pt idx="8">
                  <c:v>24066</c:v>
                </c:pt>
                <c:pt idx="9">
                  <c:v>2587</c:v>
                </c:pt>
                <c:pt idx="10">
                  <c:v>342</c:v>
                </c:pt>
                <c:pt idx="11">
                  <c:v>2658</c:v>
                </c:pt>
              </c:numCache>
            </c:numRef>
          </c:val>
          <c:extLst>
            <c:ext xmlns:c16="http://schemas.microsoft.com/office/drawing/2014/chart" uri="{C3380CC4-5D6E-409C-BE32-E72D297353CC}">
              <c16:uniqueId val="{00000000-649F-4F98-A3AB-7232A2253FE8}"/>
            </c:ext>
          </c:extLst>
        </c:ser>
        <c:ser>
          <c:idx val="1"/>
          <c:order val="1"/>
          <c:tx>
            <c:strRef>
              <c:f>Sheet1!$C$1</c:f>
              <c:strCache>
                <c:ptCount val="1"/>
                <c:pt idx="0">
                  <c:v>Male</c:v>
                </c:pt>
              </c:strCache>
            </c:strRef>
          </c:tx>
          <c:spPr>
            <a:solidFill>
              <a:schemeClr val="tx2"/>
            </a:solidFill>
            <a:ln>
              <a:noFill/>
            </a:ln>
            <a:effectLst/>
          </c:spPr>
          <c:invertIfNegative val="0"/>
          <c:cat>
            <c:strRef>
              <c:f>Sheet1!$A$2:$A$13</c:f>
              <c:strCache>
                <c:ptCount val="12"/>
                <c:pt idx="0">
                  <c:v>AB</c:v>
                </c:pt>
                <c:pt idx="1">
                  <c:v>BC</c:v>
                </c:pt>
                <c:pt idx="2">
                  <c:v>MB</c:v>
                </c:pt>
                <c:pt idx="3">
                  <c:v>NB</c:v>
                </c:pt>
                <c:pt idx="4">
                  <c:v>NL</c:v>
                </c:pt>
                <c:pt idx="5">
                  <c:v>NS</c:v>
                </c:pt>
                <c:pt idx="6">
                  <c:v>NT</c:v>
                </c:pt>
                <c:pt idx="7">
                  <c:v>NU</c:v>
                </c:pt>
                <c:pt idx="8">
                  <c:v>ON</c:v>
                </c:pt>
                <c:pt idx="9">
                  <c:v>QC</c:v>
                </c:pt>
                <c:pt idx="10">
                  <c:v>PE</c:v>
                </c:pt>
                <c:pt idx="11">
                  <c:v>SK</c:v>
                </c:pt>
              </c:strCache>
            </c:strRef>
          </c:cat>
          <c:val>
            <c:numRef>
              <c:f>Sheet1!$C$2:$C$13</c:f>
              <c:numCache>
                <c:formatCode>General</c:formatCode>
                <c:ptCount val="12"/>
                <c:pt idx="0">
                  <c:v>19954</c:v>
                </c:pt>
                <c:pt idx="1">
                  <c:v>23834</c:v>
                </c:pt>
                <c:pt idx="2">
                  <c:v>8209</c:v>
                </c:pt>
                <c:pt idx="3">
                  <c:v>4115</c:v>
                </c:pt>
                <c:pt idx="4">
                  <c:v>2065</c:v>
                </c:pt>
                <c:pt idx="5">
                  <c:v>9550</c:v>
                </c:pt>
                <c:pt idx="6">
                  <c:v>536</c:v>
                </c:pt>
                <c:pt idx="7">
                  <c:v>590</c:v>
                </c:pt>
                <c:pt idx="8">
                  <c:v>53599</c:v>
                </c:pt>
                <c:pt idx="9">
                  <c:v>6550</c:v>
                </c:pt>
                <c:pt idx="10">
                  <c:v>862</c:v>
                </c:pt>
                <c:pt idx="11">
                  <c:v>4579</c:v>
                </c:pt>
              </c:numCache>
            </c:numRef>
          </c:val>
          <c:extLst>
            <c:ext xmlns:c16="http://schemas.microsoft.com/office/drawing/2014/chart" uri="{C3380CC4-5D6E-409C-BE32-E72D297353CC}">
              <c16:uniqueId val="{00000001-649F-4F98-A3AB-7232A2253FE8}"/>
            </c:ext>
          </c:extLst>
        </c:ser>
        <c:dLbls>
          <c:showLegendKey val="0"/>
          <c:showVal val="0"/>
          <c:showCatName val="0"/>
          <c:showSerName val="0"/>
          <c:showPercent val="0"/>
          <c:showBubbleSize val="0"/>
        </c:dLbls>
        <c:gapWidth val="150"/>
        <c:axId val="756471472"/>
        <c:axId val="756470816"/>
      </c:barChart>
      <c:catAx>
        <c:axId val="756471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56470816"/>
        <c:crosses val="autoZero"/>
        <c:auto val="1"/>
        <c:lblAlgn val="ctr"/>
        <c:lblOffset val="100"/>
        <c:noMultiLvlLbl val="0"/>
      </c:catAx>
      <c:valAx>
        <c:axId val="7564708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Number of Members</a:t>
                </a:r>
                <a:endParaRPr lang="en-US" dirty="0"/>
              </a:p>
            </c:rich>
          </c:tx>
          <c:layout>
            <c:manualLayout>
              <c:xMode val="edge"/>
              <c:yMode val="edge"/>
              <c:x val="1.0075566750629723E-2"/>
              <c:y val="0.15545808840010703"/>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5647147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5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69970315423418"/>
          <c:y val="4.282239099141958E-2"/>
          <c:w val="0.85582842446961127"/>
          <c:h val="0.82792571648573154"/>
        </c:manualLayout>
      </c:layout>
      <c:barChart>
        <c:barDir val="col"/>
        <c:grouping val="clustered"/>
        <c:varyColors val="0"/>
        <c:ser>
          <c:idx val="0"/>
          <c:order val="0"/>
          <c:tx>
            <c:strRef>
              <c:f>Sheet3!$O$22</c:f>
              <c:strCache>
                <c:ptCount val="1"/>
                <c:pt idx="0">
                  <c:v>Totals</c:v>
                </c:pt>
              </c:strCache>
            </c:strRef>
          </c:tx>
          <c:spPr>
            <a:solidFill>
              <a:schemeClr val="accent1"/>
            </a:solidFill>
            <a:ln>
              <a:noFill/>
            </a:ln>
            <a:effectLst/>
          </c:spPr>
          <c:invertIfNegative val="0"/>
          <c:cat>
            <c:strRef>
              <c:f>Sheet3!$A$23:$A$31</c:f>
              <c:strCache>
                <c:ptCount val="9"/>
                <c:pt idx="0">
                  <c:v>18-24</c:v>
                </c:pt>
                <c:pt idx="1">
                  <c:v>25-34</c:v>
                </c:pt>
                <c:pt idx="2">
                  <c:v>35-44</c:v>
                </c:pt>
                <c:pt idx="3">
                  <c:v>45-54</c:v>
                </c:pt>
                <c:pt idx="4">
                  <c:v>55-64</c:v>
                </c:pt>
                <c:pt idx="5">
                  <c:v>65-74</c:v>
                </c:pt>
                <c:pt idx="6">
                  <c:v>75-84</c:v>
                </c:pt>
                <c:pt idx="7">
                  <c:v>85-94</c:v>
                </c:pt>
                <c:pt idx="8">
                  <c:v>95+</c:v>
                </c:pt>
              </c:strCache>
            </c:strRef>
          </c:cat>
          <c:val>
            <c:numRef>
              <c:f>Sheet3!$O$23:$O$31</c:f>
              <c:numCache>
                <c:formatCode>General</c:formatCode>
                <c:ptCount val="9"/>
                <c:pt idx="0">
                  <c:v>1228</c:v>
                </c:pt>
                <c:pt idx="1">
                  <c:v>5278</c:v>
                </c:pt>
                <c:pt idx="2">
                  <c:v>9155</c:v>
                </c:pt>
                <c:pt idx="3">
                  <c:v>20218</c:v>
                </c:pt>
                <c:pt idx="4">
                  <c:v>46100</c:v>
                </c:pt>
                <c:pt idx="5">
                  <c:v>61438</c:v>
                </c:pt>
                <c:pt idx="6">
                  <c:v>39116</c:v>
                </c:pt>
                <c:pt idx="7">
                  <c:v>14713</c:v>
                </c:pt>
                <c:pt idx="8">
                  <c:v>2801</c:v>
                </c:pt>
              </c:numCache>
            </c:numRef>
          </c:val>
          <c:extLst>
            <c:ext xmlns:c16="http://schemas.microsoft.com/office/drawing/2014/chart" uri="{C3380CC4-5D6E-409C-BE32-E72D297353CC}">
              <c16:uniqueId val="{00000000-262F-4B4E-AFEA-86C8DDCE3439}"/>
            </c:ext>
          </c:extLst>
        </c:ser>
        <c:dLbls>
          <c:showLegendKey val="0"/>
          <c:showVal val="0"/>
          <c:showCatName val="0"/>
          <c:showSerName val="0"/>
          <c:showPercent val="0"/>
          <c:showBubbleSize val="0"/>
        </c:dLbls>
        <c:gapWidth val="150"/>
        <c:axId val="1063910016"/>
        <c:axId val="1063908048"/>
      </c:barChart>
      <c:catAx>
        <c:axId val="1063910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3908048"/>
        <c:crosses val="autoZero"/>
        <c:auto val="1"/>
        <c:lblAlgn val="ctr"/>
        <c:lblOffset val="100"/>
        <c:noMultiLvlLbl val="0"/>
      </c:catAx>
      <c:valAx>
        <c:axId val="1063908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smtClean="0"/>
                  <a:t>Number of Members</a:t>
                </a:r>
                <a:endParaRPr lang="en-US" dirty="0"/>
              </a:p>
            </c:rich>
          </c:tx>
          <c:layout>
            <c:manualLayout>
              <c:xMode val="edge"/>
              <c:yMode val="edge"/>
              <c:x val="2.8547439126784216E-2"/>
              <c:y val="0.2827706240236985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391001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5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Membership Totals based on Age, Gender, Life Expectancy, and Non-Renewals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Main!$AK$1</c:f>
              <c:strCache>
                <c:ptCount val="1"/>
                <c:pt idx="0">
                  <c:v>Female Below Life Expectancy</c:v>
                </c:pt>
              </c:strCache>
            </c:strRef>
          </c:tx>
          <c:spPr>
            <a:solidFill>
              <a:schemeClr val="accent2">
                <a:lumMod val="50000"/>
              </a:schemeClr>
            </a:solidFill>
            <a:ln>
              <a:noFill/>
            </a:ln>
            <a:effectLst/>
          </c:spPr>
          <c:invertIfNegative val="0"/>
          <c:cat>
            <c:numRef>
              <c:f>Main!$AJ$2:$AJ$32</c:f>
              <c:numCache>
                <c:formatCode>General</c:formatCode>
                <c:ptCount val="31"/>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pt idx="24">
                  <c:v>2041</c:v>
                </c:pt>
                <c:pt idx="25">
                  <c:v>2042</c:v>
                </c:pt>
                <c:pt idx="26">
                  <c:v>2043</c:v>
                </c:pt>
                <c:pt idx="27">
                  <c:v>2044</c:v>
                </c:pt>
                <c:pt idx="28">
                  <c:v>2045</c:v>
                </c:pt>
                <c:pt idx="29">
                  <c:v>2046</c:v>
                </c:pt>
                <c:pt idx="30">
                  <c:v>2047</c:v>
                </c:pt>
              </c:numCache>
            </c:numRef>
          </c:cat>
          <c:val>
            <c:numRef>
              <c:f>Main!$AK$2:$AK$32</c:f>
              <c:numCache>
                <c:formatCode>General</c:formatCode>
                <c:ptCount val="31"/>
                <c:pt idx="0">
                  <c:v>67010</c:v>
                </c:pt>
                <c:pt idx="1">
                  <c:v>60658</c:v>
                </c:pt>
                <c:pt idx="2">
                  <c:v>54194</c:v>
                </c:pt>
                <c:pt idx="3">
                  <c:v>47651</c:v>
                </c:pt>
                <c:pt idx="4">
                  <c:v>41013</c:v>
                </c:pt>
                <c:pt idx="5">
                  <c:v>34297</c:v>
                </c:pt>
                <c:pt idx="6">
                  <c:v>27486</c:v>
                </c:pt>
                <c:pt idx="7">
                  <c:v>20547</c:v>
                </c:pt>
                <c:pt idx="8">
                  <c:v>13462</c:v>
                </c:pt>
                <c:pt idx="9">
                  <c:v>6268</c:v>
                </c:pt>
                <c:pt idx="10">
                  <c:v>-941</c:v>
                </c:pt>
                <c:pt idx="11">
                  <c:v>-8132</c:v>
                </c:pt>
                <c:pt idx="12">
                  <c:v>-15345</c:v>
                </c:pt>
                <c:pt idx="13">
                  <c:v>-23039</c:v>
                </c:pt>
                <c:pt idx="14">
                  <c:v>-31083</c:v>
                </c:pt>
                <c:pt idx="15">
                  <c:v>-38930</c:v>
                </c:pt>
                <c:pt idx="16">
                  <c:v>-46742</c:v>
                </c:pt>
                <c:pt idx="17">
                  <c:v>-54521</c:v>
                </c:pt>
                <c:pt idx="18">
                  <c:v>-62251</c:v>
                </c:pt>
                <c:pt idx="19">
                  <c:v>-69934</c:v>
                </c:pt>
                <c:pt idx="20">
                  <c:v>-77670</c:v>
                </c:pt>
                <c:pt idx="21">
                  <c:v>-85341</c:v>
                </c:pt>
                <c:pt idx="22">
                  <c:v>-92917</c:v>
                </c:pt>
                <c:pt idx="23">
                  <c:v>-100477</c:v>
                </c:pt>
                <c:pt idx="24">
                  <c:v>-107910</c:v>
                </c:pt>
                <c:pt idx="25">
                  <c:v>-115410</c:v>
                </c:pt>
                <c:pt idx="26">
                  <c:v>-122767</c:v>
                </c:pt>
                <c:pt idx="27">
                  <c:v>-130073</c:v>
                </c:pt>
                <c:pt idx="28">
                  <c:v>-137275</c:v>
                </c:pt>
                <c:pt idx="29">
                  <c:v>-144453</c:v>
                </c:pt>
                <c:pt idx="30">
                  <c:v>-151504</c:v>
                </c:pt>
              </c:numCache>
            </c:numRef>
          </c:val>
          <c:extLst>
            <c:ext xmlns:c16="http://schemas.microsoft.com/office/drawing/2014/chart" uri="{C3380CC4-5D6E-409C-BE32-E72D297353CC}">
              <c16:uniqueId val="{00000000-AA26-4BFE-B00A-4A245D981482}"/>
            </c:ext>
          </c:extLst>
        </c:ser>
        <c:ser>
          <c:idx val="1"/>
          <c:order val="1"/>
          <c:tx>
            <c:strRef>
              <c:f>Main!$AL$1</c:f>
              <c:strCache>
                <c:ptCount val="1"/>
                <c:pt idx="0">
                  <c:v>Male Below Life Expectancy</c:v>
                </c:pt>
              </c:strCache>
            </c:strRef>
          </c:tx>
          <c:spPr>
            <a:solidFill>
              <a:schemeClr val="accent1">
                <a:lumMod val="50000"/>
              </a:schemeClr>
            </a:solidFill>
            <a:ln>
              <a:noFill/>
            </a:ln>
            <a:effectLst/>
          </c:spPr>
          <c:invertIfNegative val="0"/>
          <c:cat>
            <c:numRef>
              <c:f>Main!$AJ$2:$AJ$32</c:f>
              <c:numCache>
                <c:formatCode>General</c:formatCode>
                <c:ptCount val="31"/>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pt idx="24">
                  <c:v>2041</c:v>
                </c:pt>
                <c:pt idx="25">
                  <c:v>2042</c:v>
                </c:pt>
                <c:pt idx="26">
                  <c:v>2043</c:v>
                </c:pt>
                <c:pt idx="27">
                  <c:v>2044</c:v>
                </c:pt>
                <c:pt idx="28">
                  <c:v>2045</c:v>
                </c:pt>
                <c:pt idx="29">
                  <c:v>2046</c:v>
                </c:pt>
                <c:pt idx="30">
                  <c:v>2047</c:v>
                </c:pt>
              </c:numCache>
            </c:numRef>
          </c:cat>
          <c:val>
            <c:numRef>
              <c:f>Main!$AL$2:$AL$32</c:f>
              <c:numCache>
                <c:formatCode>General</c:formatCode>
                <c:ptCount val="31"/>
                <c:pt idx="0">
                  <c:v>125592</c:v>
                </c:pt>
                <c:pt idx="1">
                  <c:v>120624</c:v>
                </c:pt>
                <c:pt idx="2">
                  <c:v>115588</c:v>
                </c:pt>
                <c:pt idx="3">
                  <c:v>110290</c:v>
                </c:pt>
                <c:pt idx="4">
                  <c:v>104736</c:v>
                </c:pt>
                <c:pt idx="5">
                  <c:v>98753</c:v>
                </c:pt>
                <c:pt idx="6">
                  <c:v>92627</c:v>
                </c:pt>
                <c:pt idx="7">
                  <c:v>86683</c:v>
                </c:pt>
                <c:pt idx="8">
                  <c:v>80791</c:v>
                </c:pt>
                <c:pt idx="9">
                  <c:v>73850</c:v>
                </c:pt>
                <c:pt idx="10">
                  <c:v>66523</c:v>
                </c:pt>
                <c:pt idx="11">
                  <c:v>59670</c:v>
                </c:pt>
                <c:pt idx="12">
                  <c:v>52953</c:v>
                </c:pt>
                <c:pt idx="13">
                  <c:v>46437</c:v>
                </c:pt>
                <c:pt idx="14">
                  <c:v>40074</c:v>
                </c:pt>
                <c:pt idx="15">
                  <c:v>33879</c:v>
                </c:pt>
                <c:pt idx="16">
                  <c:v>27791</c:v>
                </c:pt>
                <c:pt idx="17">
                  <c:v>21807</c:v>
                </c:pt>
                <c:pt idx="18">
                  <c:v>15996</c:v>
                </c:pt>
                <c:pt idx="19">
                  <c:v>10326</c:v>
                </c:pt>
                <c:pt idx="20">
                  <c:v>4872</c:v>
                </c:pt>
                <c:pt idx="21">
                  <c:v>-290</c:v>
                </c:pt>
                <c:pt idx="22">
                  <c:v>-5414</c:v>
                </c:pt>
                <c:pt idx="23">
                  <c:v>-10163</c:v>
                </c:pt>
                <c:pt idx="24">
                  <c:v>-14737</c:v>
                </c:pt>
                <c:pt idx="25">
                  <c:v>-19254</c:v>
                </c:pt>
                <c:pt idx="26">
                  <c:v>-23461</c:v>
                </c:pt>
                <c:pt idx="27">
                  <c:v>-27592</c:v>
                </c:pt>
                <c:pt idx="28">
                  <c:v>-31373</c:v>
                </c:pt>
                <c:pt idx="29">
                  <c:v>-34941</c:v>
                </c:pt>
                <c:pt idx="30">
                  <c:v>-38345</c:v>
                </c:pt>
              </c:numCache>
            </c:numRef>
          </c:val>
          <c:extLst>
            <c:ext xmlns:c16="http://schemas.microsoft.com/office/drawing/2014/chart" uri="{C3380CC4-5D6E-409C-BE32-E72D297353CC}">
              <c16:uniqueId val="{00000001-AA26-4BFE-B00A-4A245D981482}"/>
            </c:ext>
          </c:extLst>
        </c:ser>
        <c:ser>
          <c:idx val="2"/>
          <c:order val="2"/>
          <c:tx>
            <c:strRef>
              <c:f>Main!$AM$1</c:f>
              <c:strCache>
                <c:ptCount val="1"/>
                <c:pt idx="0">
                  <c:v>Female Above Life Expectancy</c:v>
                </c:pt>
              </c:strCache>
            </c:strRef>
          </c:tx>
          <c:spPr>
            <a:solidFill>
              <a:schemeClr val="accent2">
                <a:lumMod val="20000"/>
                <a:lumOff val="80000"/>
              </a:schemeClr>
            </a:solidFill>
            <a:ln>
              <a:solidFill>
                <a:schemeClr val="accent1"/>
              </a:solidFill>
            </a:ln>
            <a:effectLst/>
          </c:spPr>
          <c:invertIfNegative val="0"/>
          <c:cat>
            <c:numRef>
              <c:f>Main!$AJ$2:$AJ$32</c:f>
              <c:numCache>
                <c:formatCode>General</c:formatCode>
                <c:ptCount val="31"/>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pt idx="24">
                  <c:v>2041</c:v>
                </c:pt>
                <c:pt idx="25">
                  <c:v>2042</c:v>
                </c:pt>
                <c:pt idx="26">
                  <c:v>2043</c:v>
                </c:pt>
                <c:pt idx="27">
                  <c:v>2044</c:v>
                </c:pt>
                <c:pt idx="28">
                  <c:v>2045</c:v>
                </c:pt>
                <c:pt idx="29">
                  <c:v>2046</c:v>
                </c:pt>
                <c:pt idx="30">
                  <c:v>2047</c:v>
                </c:pt>
              </c:numCache>
            </c:numRef>
          </c:cat>
          <c:val>
            <c:numRef>
              <c:f>Main!$AM$2:$AM$32</c:f>
              <c:numCache>
                <c:formatCode>General</c:formatCode>
                <c:ptCount val="31"/>
                <c:pt idx="0">
                  <c:v>5895</c:v>
                </c:pt>
                <c:pt idx="1">
                  <c:v>5617</c:v>
                </c:pt>
                <c:pt idx="2">
                  <c:v>5451</c:v>
                </c:pt>
                <c:pt idx="3">
                  <c:v>5364</c:v>
                </c:pt>
                <c:pt idx="4">
                  <c:v>5372</c:v>
                </c:pt>
                <c:pt idx="5">
                  <c:v>5458</c:v>
                </c:pt>
                <c:pt idx="6">
                  <c:v>5639</c:v>
                </c:pt>
                <c:pt idx="7">
                  <c:v>5948</c:v>
                </c:pt>
                <c:pt idx="8">
                  <c:v>6403</c:v>
                </c:pt>
                <c:pt idx="9">
                  <c:v>6967</c:v>
                </c:pt>
                <c:pt idx="10">
                  <c:v>7546</c:v>
                </c:pt>
                <c:pt idx="11">
                  <c:v>8107</c:v>
                </c:pt>
                <c:pt idx="12">
                  <c:v>8690</c:v>
                </c:pt>
                <c:pt idx="13">
                  <c:v>9754</c:v>
                </c:pt>
                <c:pt idx="14">
                  <c:v>11168</c:v>
                </c:pt>
                <c:pt idx="15">
                  <c:v>12385</c:v>
                </c:pt>
                <c:pt idx="16">
                  <c:v>13567</c:v>
                </c:pt>
                <c:pt idx="17">
                  <c:v>14716</c:v>
                </c:pt>
                <c:pt idx="18">
                  <c:v>15816</c:v>
                </c:pt>
                <c:pt idx="19">
                  <c:v>16869</c:v>
                </c:pt>
                <c:pt idx="20">
                  <c:v>17975</c:v>
                </c:pt>
                <c:pt idx="21">
                  <c:v>19016</c:v>
                </c:pt>
                <c:pt idx="22">
                  <c:v>19962</c:v>
                </c:pt>
                <c:pt idx="23">
                  <c:v>20892</c:v>
                </c:pt>
                <c:pt idx="24">
                  <c:v>21695</c:v>
                </c:pt>
                <c:pt idx="25">
                  <c:v>22565</c:v>
                </c:pt>
                <c:pt idx="26">
                  <c:v>23292</c:v>
                </c:pt>
                <c:pt idx="27">
                  <c:v>23968</c:v>
                </c:pt>
                <c:pt idx="28">
                  <c:v>24540</c:v>
                </c:pt>
                <c:pt idx="29">
                  <c:v>25088</c:v>
                </c:pt>
                <c:pt idx="30">
                  <c:v>25509</c:v>
                </c:pt>
              </c:numCache>
            </c:numRef>
          </c:val>
          <c:extLst>
            <c:ext xmlns:c16="http://schemas.microsoft.com/office/drawing/2014/chart" uri="{C3380CC4-5D6E-409C-BE32-E72D297353CC}">
              <c16:uniqueId val="{00000002-AA26-4BFE-B00A-4A245D981482}"/>
            </c:ext>
          </c:extLst>
        </c:ser>
        <c:ser>
          <c:idx val="3"/>
          <c:order val="3"/>
          <c:tx>
            <c:strRef>
              <c:f>Main!$AN$1</c:f>
              <c:strCache>
                <c:ptCount val="1"/>
                <c:pt idx="0">
                  <c:v>Male Above Life Expectancy</c:v>
                </c:pt>
              </c:strCache>
            </c:strRef>
          </c:tx>
          <c:spPr>
            <a:solidFill>
              <a:schemeClr val="accent1">
                <a:lumMod val="20000"/>
                <a:lumOff val="80000"/>
              </a:schemeClr>
            </a:solidFill>
            <a:ln>
              <a:solidFill>
                <a:schemeClr val="accent1"/>
              </a:solidFill>
            </a:ln>
            <a:effectLst/>
          </c:spPr>
          <c:invertIfNegative val="0"/>
          <c:cat>
            <c:numRef>
              <c:f>Main!$AJ$2:$AJ$32</c:f>
              <c:numCache>
                <c:formatCode>General</c:formatCode>
                <c:ptCount val="31"/>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pt idx="24">
                  <c:v>2041</c:v>
                </c:pt>
                <c:pt idx="25">
                  <c:v>2042</c:v>
                </c:pt>
                <c:pt idx="26">
                  <c:v>2043</c:v>
                </c:pt>
                <c:pt idx="27">
                  <c:v>2044</c:v>
                </c:pt>
                <c:pt idx="28">
                  <c:v>2045</c:v>
                </c:pt>
                <c:pt idx="29">
                  <c:v>2046</c:v>
                </c:pt>
                <c:pt idx="30">
                  <c:v>2047</c:v>
                </c:pt>
              </c:numCache>
            </c:numRef>
          </c:cat>
          <c:val>
            <c:numRef>
              <c:f>Main!$AN$2:$AN$32</c:f>
              <c:numCache>
                <c:formatCode>General</c:formatCode>
                <c:ptCount val="31"/>
                <c:pt idx="0">
                  <c:v>26494</c:v>
                </c:pt>
                <c:pt idx="1">
                  <c:v>25142</c:v>
                </c:pt>
                <c:pt idx="2">
                  <c:v>23858</c:v>
                </c:pt>
                <c:pt idx="3">
                  <c:v>22836</c:v>
                </c:pt>
                <c:pt idx="4">
                  <c:v>22070</c:v>
                </c:pt>
                <c:pt idx="5">
                  <c:v>21733</c:v>
                </c:pt>
                <c:pt idx="6">
                  <c:v>21539</c:v>
                </c:pt>
                <c:pt idx="7">
                  <c:v>21163</c:v>
                </c:pt>
                <c:pt idx="8">
                  <c:v>20735</c:v>
                </c:pt>
                <c:pt idx="9">
                  <c:v>21356</c:v>
                </c:pt>
                <c:pt idx="10">
                  <c:v>22363</c:v>
                </c:pt>
                <c:pt idx="11">
                  <c:v>22896</c:v>
                </c:pt>
                <c:pt idx="12">
                  <c:v>23293</c:v>
                </c:pt>
                <c:pt idx="13">
                  <c:v>23489</c:v>
                </c:pt>
                <c:pt idx="14">
                  <c:v>23532</c:v>
                </c:pt>
                <c:pt idx="15">
                  <c:v>23407</c:v>
                </c:pt>
                <c:pt idx="16">
                  <c:v>23175</c:v>
                </c:pt>
                <c:pt idx="17">
                  <c:v>22839</c:v>
                </c:pt>
                <c:pt idx="18">
                  <c:v>22330</c:v>
                </c:pt>
                <c:pt idx="19">
                  <c:v>21680</c:v>
                </c:pt>
                <c:pt idx="20">
                  <c:v>20814</c:v>
                </c:pt>
                <c:pt idx="21">
                  <c:v>19656</c:v>
                </c:pt>
                <c:pt idx="22">
                  <c:v>18460</c:v>
                </c:pt>
                <c:pt idx="23">
                  <c:v>16889</c:v>
                </c:pt>
                <c:pt idx="24">
                  <c:v>15143</c:v>
                </c:pt>
                <c:pt idx="25">
                  <c:v>13340</c:v>
                </c:pt>
                <c:pt idx="26">
                  <c:v>11227</c:v>
                </c:pt>
                <c:pt idx="27">
                  <c:v>9038</c:v>
                </c:pt>
                <c:pt idx="28">
                  <c:v>6499</c:v>
                </c:pt>
                <c:pt idx="29">
                  <c:v>3747</c:v>
                </c:pt>
                <c:pt idx="30">
                  <c:v>831</c:v>
                </c:pt>
              </c:numCache>
            </c:numRef>
          </c:val>
          <c:extLst>
            <c:ext xmlns:c16="http://schemas.microsoft.com/office/drawing/2014/chart" uri="{C3380CC4-5D6E-409C-BE32-E72D297353CC}">
              <c16:uniqueId val="{00000003-AA26-4BFE-B00A-4A245D981482}"/>
            </c:ext>
          </c:extLst>
        </c:ser>
        <c:ser>
          <c:idx val="4"/>
          <c:order val="4"/>
          <c:tx>
            <c:strRef>
              <c:f>Main!$AO$1</c:f>
              <c:strCache>
                <c:ptCount val="1"/>
                <c:pt idx="0">
                  <c:v>Other Members without Age/Gender</c:v>
                </c:pt>
              </c:strCache>
            </c:strRef>
          </c:tx>
          <c:spPr>
            <a:solidFill>
              <a:schemeClr val="bg1">
                <a:lumMod val="85000"/>
              </a:schemeClr>
            </a:solidFill>
            <a:ln>
              <a:solidFill>
                <a:schemeClr val="accent1"/>
              </a:solidFill>
            </a:ln>
            <a:effectLst/>
          </c:spPr>
          <c:invertIfNegative val="0"/>
          <c:cat>
            <c:numRef>
              <c:f>Main!$AJ$2:$AJ$32</c:f>
              <c:numCache>
                <c:formatCode>General</c:formatCode>
                <c:ptCount val="31"/>
                <c:pt idx="0">
                  <c:v>2017</c:v>
                </c:pt>
                <c:pt idx="1">
                  <c:v>2018</c:v>
                </c:pt>
                <c:pt idx="2">
                  <c:v>2019</c:v>
                </c:pt>
                <c:pt idx="3">
                  <c:v>2020</c:v>
                </c:pt>
                <c:pt idx="4">
                  <c:v>2021</c:v>
                </c:pt>
                <c:pt idx="5">
                  <c:v>2022</c:v>
                </c:pt>
                <c:pt idx="6">
                  <c:v>2023</c:v>
                </c:pt>
                <c:pt idx="7">
                  <c:v>2024</c:v>
                </c:pt>
                <c:pt idx="8">
                  <c:v>2025</c:v>
                </c:pt>
                <c:pt idx="9">
                  <c:v>2026</c:v>
                </c:pt>
                <c:pt idx="10">
                  <c:v>2027</c:v>
                </c:pt>
                <c:pt idx="11">
                  <c:v>2028</c:v>
                </c:pt>
                <c:pt idx="12">
                  <c:v>2029</c:v>
                </c:pt>
                <c:pt idx="13">
                  <c:v>2030</c:v>
                </c:pt>
                <c:pt idx="14">
                  <c:v>2031</c:v>
                </c:pt>
                <c:pt idx="15">
                  <c:v>2032</c:v>
                </c:pt>
                <c:pt idx="16">
                  <c:v>2033</c:v>
                </c:pt>
                <c:pt idx="17">
                  <c:v>2034</c:v>
                </c:pt>
                <c:pt idx="18">
                  <c:v>2035</c:v>
                </c:pt>
                <c:pt idx="19">
                  <c:v>2036</c:v>
                </c:pt>
                <c:pt idx="20">
                  <c:v>2037</c:v>
                </c:pt>
                <c:pt idx="21">
                  <c:v>2038</c:v>
                </c:pt>
                <c:pt idx="22">
                  <c:v>2039</c:v>
                </c:pt>
                <c:pt idx="23">
                  <c:v>2040</c:v>
                </c:pt>
                <c:pt idx="24">
                  <c:v>2041</c:v>
                </c:pt>
                <c:pt idx="25">
                  <c:v>2042</c:v>
                </c:pt>
                <c:pt idx="26">
                  <c:v>2043</c:v>
                </c:pt>
                <c:pt idx="27">
                  <c:v>2044</c:v>
                </c:pt>
                <c:pt idx="28">
                  <c:v>2045</c:v>
                </c:pt>
                <c:pt idx="29">
                  <c:v>2046</c:v>
                </c:pt>
                <c:pt idx="30">
                  <c:v>2047</c:v>
                </c:pt>
              </c:numCache>
            </c:numRef>
          </c:cat>
          <c:val>
            <c:numRef>
              <c:f>Main!$AO$2:$AO$32</c:f>
              <c:numCache>
                <c:formatCode>0</c:formatCode>
                <c:ptCount val="31"/>
                <c:pt idx="0" formatCode="General">
                  <c:v>45361</c:v>
                </c:pt>
                <c:pt idx="1">
                  <c:v>44907.39</c:v>
                </c:pt>
                <c:pt idx="2">
                  <c:v>44453.78</c:v>
                </c:pt>
                <c:pt idx="3">
                  <c:v>44000.17</c:v>
                </c:pt>
                <c:pt idx="4">
                  <c:v>43546.559999999998</c:v>
                </c:pt>
                <c:pt idx="5">
                  <c:v>43092.95</c:v>
                </c:pt>
                <c:pt idx="6">
                  <c:v>42639.34</c:v>
                </c:pt>
                <c:pt idx="7">
                  <c:v>42185.73</c:v>
                </c:pt>
                <c:pt idx="8">
                  <c:v>41732.120000000003</c:v>
                </c:pt>
                <c:pt idx="9">
                  <c:v>41278.51</c:v>
                </c:pt>
                <c:pt idx="10">
                  <c:v>40824.9</c:v>
                </c:pt>
                <c:pt idx="11">
                  <c:v>40371.29</c:v>
                </c:pt>
                <c:pt idx="12">
                  <c:v>39917.68</c:v>
                </c:pt>
                <c:pt idx="13">
                  <c:v>39464.07</c:v>
                </c:pt>
                <c:pt idx="14">
                  <c:v>39010.46</c:v>
                </c:pt>
                <c:pt idx="15">
                  <c:v>38556.85</c:v>
                </c:pt>
                <c:pt idx="16">
                  <c:v>38103.24</c:v>
                </c:pt>
                <c:pt idx="17">
                  <c:v>37649.629999999997</c:v>
                </c:pt>
                <c:pt idx="18">
                  <c:v>37196.019999999997</c:v>
                </c:pt>
                <c:pt idx="19">
                  <c:v>36742.410000000003</c:v>
                </c:pt>
                <c:pt idx="20">
                  <c:v>36288.800000000003</c:v>
                </c:pt>
                <c:pt idx="21">
                  <c:v>35835.19</c:v>
                </c:pt>
                <c:pt idx="22">
                  <c:v>35381.58</c:v>
                </c:pt>
                <c:pt idx="23">
                  <c:v>34927.97</c:v>
                </c:pt>
                <c:pt idx="24">
                  <c:v>34474.36</c:v>
                </c:pt>
                <c:pt idx="25">
                  <c:v>34020.75</c:v>
                </c:pt>
                <c:pt idx="26">
                  <c:v>33567.14</c:v>
                </c:pt>
                <c:pt idx="27">
                  <c:v>33113.53</c:v>
                </c:pt>
                <c:pt idx="28">
                  <c:v>32659.919999999998</c:v>
                </c:pt>
                <c:pt idx="29">
                  <c:v>32206.309999999998</c:v>
                </c:pt>
                <c:pt idx="30">
                  <c:v>31752.699999999997</c:v>
                </c:pt>
              </c:numCache>
            </c:numRef>
          </c:val>
          <c:extLst>
            <c:ext xmlns:c16="http://schemas.microsoft.com/office/drawing/2014/chart" uri="{C3380CC4-5D6E-409C-BE32-E72D297353CC}">
              <c16:uniqueId val="{00000004-AA26-4BFE-B00A-4A245D981482}"/>
            </c:ext>
          </c:extLst>
        </c:ser>
        <c:dLbls>
          <c:showLegendKey val="0"/>
          <c:showVal val="0"/>
          <c:showCatName val="0"/>
          <c:showSerName val="0"/>
          <c:showPercent val="0"/>
          <c:showBubbleSize val="0"/>
        </c:dLbls>
        <c:gapWidth val="150"/>
        <c:overlap val="100"/>
        <c:axId val="1126411224"/>
        <c:axId val="1126413848"/>
      </c:barChart>
      <c:catAx>
        <c:axId val="1126411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6413848"/>
        <c:crosses val="autoZero"/>
        <c:auto val="1"/>
        <c:lblAlgn val="ctr"/>
        <c:lblOffset val="100"/>
        <c:noMultiLvlLbl val="0"/>
      </c:catAx>
      <c:valAx>
        <c:axId val="1126413848"/>
        <c:scaling>
          <c:orientation val="minMax"/>
          <c:max val="285000"/>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bg2"/>
              </a:solidFill>
              <a:round/>
            </a:ln>
            <a:effectLst/>
          </c:spPr>
        </c:minorGridlines>
        <c:numFmt formatCode="General" sourceLinked="1"/>
        <c:majorTickMark val="none"/>
        <c:minorTickMark val="in"/>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6411224"/>
        <c:crosses val="autoZero"/>
        <c:crossBetween val="between"/>
        <c:majorUnit val="20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1F3A6F44-6233-4A66-B6D7-64509D0C9B83}" type="datetimeFigureOut">
              <a:rPr lang="en-US" smtClean="0"/>
              <a:t>9/12/2018</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7ADE7DC1-258D-4A4E-B901-32279B07E3CE}" type="slidenum">
              <a:rPr lang="en-US" smtClean="0"/>
              <a:t>‹#›</a:t>
            </a:fld>
            <a:endParaRPr lang="en-US"/>
          </a:p>
        </p:txBody>
      </p:sp>
    </p:spTree>
    <p:extLst>
      <p:ext uri="{BB962C8B-B14F-4D97-AF65-F5344CB8AC3E}">
        <p14:creationId xmlns:p14="http://schemas.microsoft.com/office/powerpoint/2010/main" val="3626985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INTRODUCTION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COMRADES, YOU HEARD COMRADE LARRY AND ME AT THE START OF THIS CONVENTION TALKING ABOUT THE MOST IMPORTANT FACTOR IN THE FUTURE OF THE LEGION.  THAT IS MEMBERSHIP.  OVER THE PAST YEARS, WE HAVE TAKEN MEASURES TO IMPROVE OUR MEMBERSHIP NUMBERS.  RECENT CHANGES HAVE SEEN A VAST IMPROVEMENT IN MEMBERSHIP PROCESSING AND MEMBERS’ ACCESS TO THE SYSTEM.  THAT HAS RESULTED IN A SLOW DOWN OF MEMBERSHIP LOSS BUT NOW IT IS TIME TO FOCUS ON THE REAL ISSUE OF HOW TO RECRUIT, RENEW AND RETAIN OUR MEMBERS SO THAT WE SEE MEMBERSHIP GROWTH!  THE OPERATIONAL REVIEW CONDUCTED BY STRATEGY CORPS LAST YEAR CLEARLY MADE THIS POINT.  MEMBERSHIP IS THE MOST IMPORTANT CHALLENGE THAT WE NEED TO ADDRESS.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 STATED THAT WE FOCUS ON THE ISSUES THAT ARE NOT ESSENTIAL AND MINOR IN COMPARISON TO THE OVERALL ISSUE OF OUR MEMBERSHIP.  THIS HAS TO STOP.  YES, IT IS EASIER TO TALK BUTTONS AND BOWS BUT THE REAL WORK NOW HAS TO BEGIN TO ADDRESS OUR MEMBERSHIP ISSUE ACTIVELY.  TO BE CLEAR, THIS ISSUE IS OF MAJOR IMPORTANCE TO ALL VOLUNTEER AND COMMUNITY BASED ORGANIZATIONS AS WE ALL FACE THE SAME SITUATION.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 BEGIN WITH, I WANT TO THANK THE GOING FORWARD COMMITTEE FOR THEIR ACTIVE ENGAGEMENT ON THIS ISSUE.  I ALSO WANT TO THANK THOSE COMMITTEES AND MEMBERS WHO HAVE ADDRESSED THIS ISSUE BEFORE.  MEMBERSHIP IS AND HAS TO REMAIN AT THE FOREFRONT OF OUR THINKING AND ACTIONS.  IT IS EVERYONE’S BUSINESS.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WITH THAT INTRODUCTION, I WOULD NOW LIKE TO HIGHLIGHT A FEW FACTS TO YOU AND THEN PRESENT TO YOU OUR PROPOSED PLAN FOR THE FUTURE.  WE MUST ALL BE ENGAGED IN THIS, AS WE ARE STRONGER TOGETHER INSTEAD OF GOING OFF ON OUR OWN TO ADDRESS THIS SITUATION INDIVIDUALLY.</a:t>
            </a:r>
          </a:p>
          <a:p>
            <a:r>
              <a:rPr lang="en-US" sz="1200" kern="1200" dirty="0" smtClean="0">
                <a:solidFill>
                  <a:schemeClr val="tx1"/>
                </a:solidFill>
                <a:effectLst/>
                <a:latin typeface="+mn-lt"/>
                <a:ea typeface="+mn-ea"/>
                <a:cs typeface="+mn-cs"/>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ADE7DC1-258D-4A4E-B901-32279B07E3CE}" type="slidenum">
              <a:rPr lang="en-US" smtClean="0"/>
              <a:t>1</a:t>
            </a:fld>
            <a:endParaRPr lang="en-US"/>
          </a:p>
        </p:txBody>
      </p:sp>
    </p:spTree>
    <p:extLst>
      <p:ext uri="{BB962C8B-B14F-4D97-AF65-F5344CB8AC3E}">
        <p14:creationId xmlns:p14="http://schemas.microsoft.com/office/powerpoint/2010/main" val="1098365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MANY BRANCHES ARE LIVING IN OLD BUILDINGS AND NOW WITH REDUCED MEMBERSHIPS HAVE DIFFICULTY IN MAINTAINING THEIR CURRENT INFRASTRUCTURE.  IT IS TIME TO LOOK AT WHAT OUR SPACE REQUIREMENTS REALLY ARE AND MAKE SOME HARD DECISIONS THAT MAY RESULT IN THE SELLING OF PROPERTY, DOWNSIZING AND RELOCATION.  THESE DECISIONS ARE NECESSARY AND ALL LEVELS OF THE LEGION NEED TO BE ABLE TO ASSIST WHERE POSSIBLE.  IT IS ALSO TIME TO LOOK AT HOW WE CAN REFRESH OUR FACILITIES TO MAKE THEM MORE ATTRACTIVE TO NEWER MEMBERS.</a:t>
            </a:r>
          </a:p>
          <a:p>
            <a:r>
              <a:rPr lang="en-US" sz="1200" kern="1200" dirty="0" smtClean="0">
                <a:solidFill>
                  <a:schemeClr val="tx1"/>
                </a:solidFill>
                <a:effectLst/>
                <a:latin typeface="+mn-lt"/>
                <a:ea typeface="+mn-ea"/>
                <a:cs typeface="+mn-cs"/>
              </a:rPr>
              <a:t> </a:t>
            </a:r>
          </a:p>
          <a:p>
            <a:endParaRPr lang="en-US" dirty="0" smtClean="0"/>
          </a:p>
        </p:txBody>
      </p:sp>
      <p:sp>
        <p:nvSpPr>
          <p:cNvPr id="4" name="Slide Number Placeholder 3"/>
          <p:cNvSpPr>
            <a:spLocks noGrp="1"/>
          </p:cNvSpPr>
          <p:nvPr>
            <p:ph type="sldNum" sz="quarter" idx="10"/>
          </p:nvPr>
        </p:nvSpPr>
        <p:spPr/>
        <p:txBody>
          <a:bodyPr/>
          <a:lstStyle/>
          <a:p>
            <a:fld id="{7ADE7DC1-258D-4A4E-B901-32279B07E3CE}" type="slidenum">
              <a:rPr lang="en-US" smtClean="0"/>
              <a:t>11</a:t>
            </a:fld>
            <a:endParaRPr lang="en-US"/>
          </a:p>
        </p:txBody>
      </p:sp>
    </p:spTree>
    <p:extLst>
      <p:ext uri="{BB962C8B-B14F-4D97-AF65-F5344CB8AC3E}">
        <p14:creationId xmlns:p14="http://schemas.microsoft.com/office/powerpoint/2010/main" val="1472666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OVER THE YEARS, DEC HAS ALREADY MADE DECISIONS ON REFINING THE GOVERNANCE STRUCTURE AND THESE NEEDS TO CONTINUE.  WE ALSO NEED TO KEEP TRACK OF OUR PERFORMANCE AND ENSURE THAT WE ARE MEETING OUR MISSION TASKS.</a:t>
            </a:r>
          </a:p>
          <a:p>
            <a:endParaRPr lang="en-US" dirty="0" smtClean="0"/>
          </a:p>
        </p:txBody>
      </p:sp>
      <p:sp>
        <p:nvSpPr>
          <p:cNvPr id="4" name="Slide Number Placeholder 3"/>
          <p:cNvSpPr>
            <a:spLocks noGrp="1"/>
          </p:cNvSpPr>
          <p:nvPr>
            <p:ph type="sldNum" sz="quarter" idx="10"/>
          </p:nvPr>
        </p:nvSpPr>
        <p:spPr/>
        <p:txBody>
          <a:bodyPr/>
          <a:lstStyle/>
          <a:p>
            <a:fld id="{7ADE7DC1-258D-4A4E-B901-32279B07E3CE}" type="slidenum">
              <a:rPr lang="en-US" smtClean="0"/>
              <a:t>12</a:t>
            </a:fld>
            <a:endParaRPr lang="en-US"/>
          </a:p>
        </p:txBody>
      </p:sp>
    </p:spTree>
    <p:extLst>
      <p:ext uri="{BB962C8B-B14F-4D97-AF65-F5344CB8AC3E}">
        <p14:creationId xmlns:p14="http://schemas.microsoft.com/office/powerpoint/2010/main" val="1428936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CONCLUSION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COMRADES, THIS IS A LOT OF INFORMATION TO CRAM INTO A SHORT PRESENTATION.  MUCH WORK HAS ALREADY BEEN PUT INTO THIS AND THERE IS SO MUCH MORE WORK THAT HAS TO BE DONE AT ALL LEVELS OF THE LEGION.  MOST OF ALL IS THAT WE ALL HAVE TO RECOGNIZE THAT THESE ISSUES NEED TO BE PAID ATTENTION TO AND WE ALL HAVE TO WORK </a:t>
            </a:r>
            <a:r>
              <a:rPr lang="en-US" sz="1200" b="1" kern="1200" dirty="0" smtClean="0">
                <a:solidFill>
                  <a:schemeClr val="tx1"/>
                </a:solidFill>
                <a:effectLst/>
                <a:latin typeface="+mn-lt"/>
                <a:ea typeface="+mn-ea"/>
                <a:cs typeface="+mn-cs"/>
              </a:rPr>
              <a:t>TOGETHER</a:t>
            </a:r>
            <a:r>
              <a:rPr lang="en-US" sz="1200" kern="1200" dirty="0" smtClean="0">
                <a:solidFill>
                  <a:schemeClr val="tx1"/>
                </a:solidFill>
                <a:effectLst/>
                <a:latin typeface="+mn-lt"/>
                <a:ea typeface="+mn-ea"/>
                <a:cs typeface="+mn-cs"/>
              </a:rPr>
              <a:t> TO OVERCOME THEM.  IF WE CAN ACHIEVE THAT, THEN THE LEGION WILL REMAIN A CANADIAN ICON FOR YEARS TO COME.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THANK YOU FOR YOUR UNDIVIDED ATTENTION THROUGHOUT THIS PRESENTATION AND I WOULD NOW LIKE TO INVITE YOUR QUESTIONS.</a:t>
            </a:r>
          </a:p>
          <a:p>
            <a:endParaRPr lang="en-US" dirty="0"/>
          </a:p>
        </p:txBody>
      </p:sp>
      <p:sp>
        <p:nvSpPr>
          <p:cNvPr id="4" name="Slide Number Placeholder 3"/>
          <p:cNvSpPr>
            <a:spLocks noGrp="1"/>
          </p:cNvSpPr>
          <p:nvPr>
            <p:ph type="sldNum" sz="quarter" idx="10"/>
          </p:nvPr>
        </p:nvSpPr>
        <p:spPr/>
        <p:txBody>
          <a:bodyPr/>
          <a:lstStyle/>
          <a:p>
            <a:fld id="{7ADE7DC1-258D-4A4E-B901-32279B07E3CE}" type="slidenum">
              <a:rPr lang="en-US" smtClean="0"/>
              <a:t>13</a:t>
            </a:fld>
            <a:endParaRPr lang="en-US"/>
          </a:p>
        </p:txBody>
      </p:sp>
    </p:spTree>
    <p:extLst>
      <p:ext uri="{BB962C8B-B14F-4D97-AF65-F5344CB8AC3E}">
        <p14:creationId xmlns:p14="http://schemas.microsoft.com/office/powerpoint/2010/main" val="151936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COMRADES, TAKE A MOMENT AND LOOK AROUND THE ROOM.  OKAY, SO WHO ARE WE?  BY GENDER, THE LEGION IS 67% MALE AND 33% FEMALE.  MALES HAVE AN AVERAGE LIFE SPAN OF 81 YEARS WHILE FEMALES HAVE AN AVERAGE LIFE SPAN OF 84 YEARS.  FACT.</a:t>
            </a:r>
          </a:p>
          <a:p>
            <a:endParaRPr lang="en-US" dirty="0"/>
          </a:p>
        </p:txBody>
      </p:sp>
      <p:sp>
        <p:nvSpPr>
          <p:cNvPr id="4" name="Slide Number Placeholder 3"/>
          <p:cNvSpPr>
            <a:spLocks noGrp="1"/>
          </p:cNvSpPr>
          <p:nvPr>
            <p:ph type="sldNum" sz="quarter" idx="10"/>
          </p:nvPr>
        </p:nvSpPr>
        <p:spPr/>
        <p:txBody>
          <a:bodyPr/>
          <a:lstStyle/>
          <a:p>
            <a:fld id="{7ADE7DC1-258D-4A4E-B901-32279B07E3CE}" type="slidenum">
              <a:rPr lang="en-US" smtClean="0"/>
              <a:t>2</a:t>
            </a:fld>
            <a:endParaRPr lang="en-US"/>
          </a:p>
        </p:txBody>
      </p:sp>
    </p:spTree>
    <p:extLst>
      <p:ext uri="{BB962C8B-B14F-4D97-AF65-F5344CB8AC3E}">
        <p14:creationId xmlns:p14="http://schemas.microsoft.com/office/powerpoint/2010/main" val="1480038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SLIDE DEMONSTRATES THAT MALES ARE THE PREDOMINATE GENDER IN ALL PROVINCES.  THEREFORE, THIS IS NATIONAL IN SCOPE AND NOT CONFINED TO ANY ONE PARTICULAR COMMAND.</a:t>
            </a:r>
          </a:p>
          <a:p>
            <a:endParaRPr lang="en-US" dirty="0"/>
          </a:p>
        </p:txBody>
      </p:sp>
      <p:sp>
        <p:nvSpPr>
          <p:cNvPr id="4" name="Slide Number Placeholder 3"/>
          <p:cNvSpPr>
            <a:spLocks noGrp="1"/>
          </p:cNvSpPr>
          <p:nvPr>
            <p:ph type="sldNum" sz="quarter" idx="10"/>
          </p:nvPr>
        </p:nvSpPr>
        <p:spPr/>
        <p:txBody>
          <a:bodyPr/>
          <a:lstStyle/>
          <a:p>
            <a:fld id="{7ADE7DC1-258D-4A4E-B901-32279B07E3CE}" type="slidenum">
              <a:rPr lang="en-US" smtClean="0"/>
              <a:t>3</a:t>
            </a:fld>
            <a:endParaRPr lang="en-US"/>
          </a:p>
        </p:txBody>
      </p:sp>
    </p:spTree>
    <p:extLst>
      <p:ext uri="{BB962C8B-B14F-4D97-AF65-F5344CB8AC3E}">
        <p14:creationId xmlns:p14="http://schemas.microsoft.com/office/powerpoint/2010/main" val="3492447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HOW ABOUT OUR AGE DEMOGRAPHICS?  HAVE A LOOK AT THIS SLIDE.  THE BULK OF OUR MEMBERSHIP IS BETWEEN AGES 55 AND 84.  NOW IT IS TIME FOR A LITTLE EXERCISE SO GO ALONG WITH ME.  WHEN I MENTION AN AGE CATEGORY, PLEASE STAND, LOOK AROUND AND THEN SIT:</a:t>
            </a:r>
          </a:p>
          <a:p>
            <a:pPr lvl="0"/>
            <a:r>
              <a:rPr lang="en-US" sz="1200" kern="1200" dirty="0" smtClean="0">
                <a:solidFill>
                  <a:schemeClr val="tx1"/>
                </a:solidFill>
                <a:effectLst/>
                <a:latin typeface="+mn-lt"/>
                <a:ea typeface="+mn-ea"/>
                <a:cs typeface="+mn-cs"/>
              </a:rPr>
              <a:t>18 TO 24</a:t>
            </a:r>
          </a:p>
          <a:p>
            <a:pPr lvl="0"/>
            <a:r>
              <a:rPr lang="en-US" sz="1200" kern="1200" dirty="0" smtClean="0">
                <a:solidFill>
                  <a:schemeClr val="tx1"/>
                </a:solidFill>
                <a:effectLst/>
                <a:latin typeface="+mn-lt"/>
                <a:ea typeface="+mn-ea"/>
                <a:cs typeface="+mn-cs"/>
              </a:rPr>
              <a:t>25 TO 34</a:t>
            </a:r>
          </a:p>
          <a:p>
            <a:pPr lvl="0"/>
            <a:r>
              <a:rPr lang="en-US" sz="1200" kern="1200" dirty="0" smtClean="0">
                <a:solidFill>
                  <a:schemeClr val="tx1"/>
                </a:solidFill>
                <a:effectLst/>
                <a:latin typeface="+mn-lt"/>
                <a:ea typeface="+mn-ea"/>
                <a:cs typeface="+mn-cs"/>
              </a:rPr>
              <a:t>35 TO 44</a:t>
            </a:r>
          </a:p>
          <a:p>
            <a:pPr lvl="0"/>
            <a:r>
              <a:rPr lang="en-US" sz="1200" kern="1200" dirty="0" smtClean="0">
                <a:solidFill>
                  <a:schemeClr val="tx1"/>
                </a:solidFill>
                <a:effectLst/>
                <a:latin typeface="+mn-lt"/>
                <a:ea typeface="+mn-ea"/>
                <a:cs typeface="+mn-cs"/>
              </a:rPr>
              <a:t>45 TO 54</a:t>
            </a:r>
          </a:p>
          <a:p>
            <a:pPr lvl="0"/>
            <a:r>
              <a:rPr lang="en-US" sz="1200" kern="1200" dirty="0" smtClean="0">
                <a:solidFill>
                  <a:schemeClr val="tx1"/>
                </a:solidFill>
                <a:effectLst/>
                <a:latin typeface="+mn-lt"/>
                <a:ea typeface="+mn-ea"/>
                <a:cs typeface="+mn-cs"/>
              </a:rPr>
              <a:t>55 TO 64</a:t>
            </a:r>
          </a:p>
          <a:p>
            <a:pPr lvl="0"/>
            <a:r>
              <a:rPr lang="en-US" sz="1200" kern="1200" dirty="0" smtClean="0">
                <a:solidFill>
                  <a:schemeClr val="tx1"/>
                </a:solidFill>
                <a:effectLst/>
                <a:latin typeface="+mn-lt"/>
                <a:ea typeface="+mn-ea"/>
                <a:cs typeface="+mn-cs"/>
              </a:rPr>
              <a:t>65 TO 74</a:t>
            </a:r>
          </a:p>
          <a:p>
            <a:pPr lvl="0"/>
            <a:r>
              <a:rPr lang="en-US" sz="1200" kern="1200" dirty="0" smtClean="0">
                <a:solidFill>
                  <a:schemeClr val="tx1"/>
                </a:solidFill>
                <a:effectLst/>
                <a:latin typeface="+mn-lt"/>
                <a:ea typeface="+mn-ea"/>
                <a:cs typeface="+mn-cs"/>
              </a:rPr>
              <a:t>75 TO 84</a:t>
            </a:r>
          </a:p>
          <a:p>
            <a:pPr lvl="0"/>
            <a:r>
              <a:rPr lang="en-US" sz="1200" kern="1200" dirty="0" smtClean="0">
                <a:solidFill>
                  <a:schemeClr val="tx1"/>
                </a:solidFill>
                <a:effectLst/>
                <a:latin typeface="+mn-lt"/>
                <a:ea typeface="+mn-ea"/>
                <a:cs typeface="+mn-cs"/>
              </a:rPr>
              <a:t>85 TO 94</a:t>
            </a:r>
          </a:p>
          <a:p>
            <a:pPr lvl="0"/>
            <a:r>
              <a:rPr lang="en-US" sz="1200" kern="1200" dirty="0" smtClean="0">
                <a:solidFill>
                  <a:schemeClr val="tx1"/>
                </a:solidFill>
                <a:effectLst/>
                <a:latin typeface="+mn-lt"/>
                <a:ea typeface="+mn-ea"/>
                <a:cs typeface="+mn-cs"/>
              </a:rPr>
              <a:t>AND FINALLY, 95+ (GOD BLESS YOU!)</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OKAY, SO THAT IS ENOUGH EXERCISE BUT IS THIS GROUP OF DELEGATES’ REPRESENTATIVE OF OUR OVERALL DEMOGRAPHICS?  YES OR NO?</a:t>
            </a:r>
          </a:p>
          <a:p>
            <a:endParaRPr lang="en-US" dirty="0"/>
          </a:p>
        </p:txBody>
      </p:sp>
      <p:sp>
        <p:nvSpPr>
          <p:cNvPr id="4" name="Slide Number Placeholder 3"/>
          <p:cNvSpPr>
            <a:spLocks noGrp="1"/>
          </p:cNvSpPr>
          <p:nvPr>
            <p:ph type="sldNum" sz="quarter" idx="10"/>
          </p:nvPr>
        </p:nvSpPr>
        <p:spPr/>
        <p:txBody>
          <a:bodyPr/>
          <a:lstStyle/>
          <a:p>
            <a:fld id="{7ADE7DC1-258D-4A4E-B901-32279B07E3CE}" type="slidenum">
              <a:rPr lang="en-US" smtClean="0"/>
              <a:t>4</a:t>
            </a:fld>
            <a:endParaRPr lang="en-US"/>
          </a:p>
        </p:txBody>
      </p:sp>
    </p:spTree>
    <p:extLst>
      <p:ext uri="{BB962C8B-B14F-4D97-AF65-F5344CB8AC3E}">
        <p14:creationId xmlns:p14="http://schemas.microsoft.com/office/powerpoint/2010/main" val="4079042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DE7DC1-258D-4A4E-B901-32279B07E3CE}" type="slidenum">
              <a:rPr lang="en-US" smtClean="0"/>
              <a:t>6</a:t>
            </a:fld>
            <a:endParaRPr lang="en-US"/>
          </a:p>
        </p:txBody>
      </p:sp>
    </p:spTree>
    <p:extLst>
      <p:ext uri="{BB962C8B-B14F-4D97-AF65-F5344CB8AC3E}">
        <p14:creationId xmlns:p14="http://schemas.microsoft.com/office/powerpoint/2010/main" val="1742562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PART OF THIS OBJECTIVE IS ALREADY IN PLAY AND THE MEMBERSHIP PROCESSING AS REQUESTED BY THE LAST CONVENTION IS BEING MODERNIZED VIA TECHNOLOGY.  TO DATE, THE BRANCH ENGAGEMENT HAS BEEN GOOD BUT WE STILL NEED TO INCREASE THE NUMBER OF BRANCHES PARTICIPATING.  MEMBERS ARE ASKING FOR AN EASY WAY TO RENEW AND THROUGH THE NEW MEMBERSHIP PORTAL THAT IS ACHIEVABLE.  IT ALSO REDUCES THE MEMBERSHIP ADMINISTRATION AT THE BRANCH LEVEL.</a:t>
            </a:r>
          </a:p>
          <a:p>
            <a:endParaRPr lang="en-US" dirty="0" smtClean="0"/>
          </a:p>
        </p:txBody>
      </p:sp>
      <p:sp>
        <p:nvSpPr>
          <p:cNvPr id="4" name="Slide Number Placeholder 3"/>
          <p:cNvSpPr>
            <a:spLocks noGrp="1"/>
          </p:cNvSpPr>
          <p:nvPr>
            <p:ph type="sldNum" sz="quarter" idx="10"/>
          </p:nvPr>
        </p:nvSpPr>
        <p:spPr/>
        <p:txBody>
          <a:bodyPr/>
          <a:lstStyle/>
          <a:p>
            <a:fld id="{7ADE7DC1-258D-4A4E-B901-32279B07E3CE}" type="slidenum">
              <a:rPr lang="en-US" smtClean="0"/>
              <a:t>7</a:t>
            </a:fld>
            <a:endParaRPr lang="en-US"/>
          </a:p>
        </p:txBody>
      </p:sp>
    </p:spTree>
    <p:extLst>
      <p:ext uri="{BB962C8B-B14F-4D97-AF65-F5344CB8AC3E}">
        <p14:creationId xmlns:p14="http://schemas.microsoft.com/office/powerpoint/2010/main" val="1600827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PART OF THIS OBJECTIVE IS ALREADY IN PLAY AND THE MEMBERSHIP PROCESSING AS REQUESTED BY THE LAST CONVENTION IS BEING MODERNIZED VIA TECHNOLOGY.  TO DATE, THE BRANCH ENGAGEMENT HAS BEEN GOOD BUT WE STILL NEED TO INCREASE THE NUMBER OF BRANCHES PARTICIPATING.  MEMBERS ARE ASKING FOR AN EASY WAY TO RENEW AND THROUGH THE NEW MEMBERSHIP PORTAL THAT IS ACHIEVABLE.  IT ALSO REDUCES THE MEMBERSHIP ADMINISTRATION AT THE BRANCH LEVEL.</a:t>
            </a:r>
          </a:p>
          <a:p>
            <a:endParaRPr lang="en-US" dirty="0" smtClean="0"/>
          </a:p>
        </p:txBody>
      </p:sp>
      <p:sp>
        <p:nvSpPr>
          <p:cNvPr id="4" name="Slide Number Placeholder 3"/>
          <p:cNvSpPr>
            <a:spLocks noGrp="1"/>
          </p:cNvSpPr>
          <p:nvPr>
            <p:ph type="sldNum" sz="quarter" idx="10"/>
          </p:nvPr>
        </p:nvSpPr>
        <p:spPr/>
        <p:txBody>
          <a:bodyPr/>
          <a:lstStyle/>
          <a:p>
            <a:fld id="{7ADE7DC1-258D-4A4E-B901-32279B07E3CE}" type="slidenum">
              <a:rPr lang="en-US" smtClean="0"/>
              <a:t>8</a:t>
            </a:fld>
            <a:endParaRPr lang="en-US"/>
          </a:p>
        </p:txBody>
      </p:sp>
    </p:spTree>
    <p:extLst>
      <p:ext uri="{BB962C8B-B14F-4D97-AF65-F5344CB8AC3E}">
        <p14:creationId xmlns:p14="http://schemas.microsoft.com/office/powerpoint/2010/main" val="558132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TOO OFTEN, WE HEAR OF ISSUES AT LEGION BRANCHES WHERE MEMBERS AND NON-MEMBERS HAVE NOT BEEN MADE TO FEEL WELCOME.  THIS HAS TO STOP AND BASED ON OUR COMMUNITY NATURE, WE NEED TO PROJECT A WELCOMING ATMOSPHERE TO THOSE WHO WOULD LIKE TO JOIN US.  THE BRANCH HOSPITALITY PROGRAM IS DESIGNED TO START THE PROCESS BUT WE ALSO HAVE TO LOOK LONG AND HARD AT WHAT WE PROJECT TO NEW COMERS.  IN SOME CASES, A CULTURAL MAKEOVER IS NECESSARY.</a:t>
            </a:r>
          </a:p>
          <a:p>
            <a:endParaRPr lang="en-US" dirty="0" smtClean="0"/>
          </a:p>
        </p:txBody>
      </p:sp>
      <p:sp>
        <p:nvSpPr>
          <p:cNvPr id="4" name="Slide Number Placeholder 3"/>
          <p:cNvSpPr>
            <a:spLocks noGrp="1"/>
          </p:cNvSpPr>
          <p:nvPr>
            <p:ph type="sldNum" sz="quarter" idx="10"/>
          </p:nvPr>
        </p:nvSpPr>
        <p:spPr/>
        <p:txBody>
          <a:bodyPr/>
          <a:lstStyle/>
          <a:p>
            <a:fld id="{7ADE7DC1-258D-4A4E-B901-32279B07E3CE}" type="slidenum">
              <a:rPr lang="en-US" smtClean="0"/>
              <a:t>9</a:t>
            </a:fld>
            <a:endParaRPr lang="en-US"/>
          </a:p>
        </p:txBody>
      </p:sp>
    </p:spTree>
    <p:extLst>
      <p:ext uri="{BB962C8B-B14F-4D97-AF65-F5344CB8AC3E}">
        <p14:creationId xmlns:p14="http://schemas.microsoft.com/office/powerpoint/2010/main" val="309227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LEGION IS ONE OF THE LARGEST VOLUNTEER ORGANIZATIONS IN CANADA.  IN TODAY’S WORLD, VOLUNTEERING IS BECOMING A RARE THING AND VOLUNTEERS ARE SCARCE.  VOLUNTEERS NEED TO BE RECOGNIZED FOR THEIR WORK AND IT FILLS THAT APPRECIATION GAP.  THE IMPACT OF GIVING A CERTIFICATE OF APPRECIATION CANNOT BE UNDERSTATED AND IS WELL APPRECIATED.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WE WANT TO KEEP OUR VOLUNTEERS, WE NEED TO PROVIDE THEM WITH THAT APPRECIATION.</a:t>
            </a:r>
          </a:p>
          <a:p>
            <a:endParaRPr lang="en-US" dirty="0" smtClean="0"/>
          </a:p>
        </p:txBody>
      </p:sp>
      <p:sp>
        <p:nvSpPr>
          <p:cNvPr id="4" name="Slide Number Placeholder 3"/>
          <p:cNvSpPr>
            <a:spLocks noGrp="1"/>
          </p:cNvSpPr>
          <p:nvPr>
            <p:ph type="sldNum" sz="quarter" idx="10"/>
          </p:nvPr>
        </p:nvSpPr>
        <p:spPr/>
        <p:txBody>
          <a:bodyPr/>
          <a:lstStyle/>
          <a:p>
            <a:fld id="{7ADE7DC1-258D-4A4E-B901-32279B07E3CE}" type="slidenum">
              <a:rPr lang="en-US" smtClean="0"/>
              <a:t>10</a:t>
            </a:fld>
            <a:endParaRPr lang="en-US"/>
          </a:p>
        </p:txBody>
      </p:sp>
    </p:spTree>
    <p:extLst>
      <p:ext uri="{BB962C8B-B14F-4D97-AF65-F5344CB8AC3E}">
        <p14:creationId xmlns:p14="http://schemas.microsoft.com/office/powerpoint/2010/main" val="23092248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0" y="2426768"/>
            <a:ext cx="9144000" cy="1470025"/>
          </a:xfrm>
          <a:prstGeom prst="rect">
            <a:avLst/>
          </a:prstGeom>
        </p:spPr>
        <p:txBody>
          <a:bodyPr>
            <a:normAutofit/>
          </a:bodyPr>
          <a:lstStyle>
            <a:lvl1pPr algn="ctr">
              <a:defRPr sz="3600" b="0" i="1">
                <a:solidFill>
                  <a:schemeClr val="bg1"/>
                </a:solidFill>
                <a:latin typeface="Georgia"/>
                <a:cs typeface="Georgia"/>
              </a:defRPr>
            </a:lvl1pPr>
          </a:lstStyle>
          <a:p>
            <a:r>
              <a:rPr lang="en-US" smtClean="0"/>
              <a:t>Click to edit Master title style</a:t>
            </a:r>
            <a:endParaRPr lang="en-US" dirty="0"/>
          </a:p>
        </p:txBody>
      </p:sp>
    </p:spTree>
    <p:extLst>
      <p:ext uri="{BB962C8B-B14F-4D97-AF65-F5344CB8AC3E}">
        <p14:creationId xmlns:p14="http://schemas.microsoft.com/office/powerpoint/2010/main" val="3095988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9461" y="597963"/>
            <a:ext cx="7772400" cy="1470025"/>
          </a:xfrm>
          <a:prstGeom prst="rect">
            <a:avLst/>
          </a:prstGeom>
        </p:spPr>
        <p:txBody>
          <a:bodyPr>
            <a:normAutofit/>
          </a:bodyPr>
          <a:lstStyle>
            <a:lvl1pPr algn="l">
              <a:defRPr sz="4400" b="1">
                <a:solidFill>
                  <a:srgbClr val="D8002A"/>
                </a:solidFill>
                <a:latin typeface="Sense Medium" panose="020B0606040000000000" pitchFamily="34" charset="0"/>
                <a:cs typeface="Sense Medium" panose="020B0606040000000000"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07999" y="2192864"/>
            <a:ext cx="6400800" cy="1752600"/>
          </a:xfrm>
          <a:prstGeom prst="rect">
            <a:avLst/>
          </a:prstGeom>
        </p:spPr>
        <p:txBody>
          <a:bodyPr>
            <a:normAutofit/>
          </a:bodyPr>
          <a:lstStyle>
            <a:lvl1pPr marL="0" indent="0" algn="l">
              <a:buNone/>
              <a:defRPr sz="3200">
                <a:solidFill>
                  <a:schemeClr val="tx1"/>
                </a:solidFill>
                <a:latin typeface="Sense Medium" panose="020B0606040000000000" pitchFamily="34" charset="0"/>
                <a:cs typeface="Sense Medium" panose="020B0606040000000000"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730665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8409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8564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9461" y="597963"/>
            <a:ext cx="4280075" cy="4534869"/>
          </a:xfrm>
        </p:spPr>
        <p:txBody>
          <a:bodyPr>
            <a:normAutofit/>
          </a:bodyPr>
          <a:lstStyle/>
          <a:p>
            <a:pPr algn="ctr"/>
            <a:r>
              <a:rPr lang="en-US" sz="5400" b="1" dirty="0">
                <a:latin typeface="Sense ExtraBold" panose="02000806040000020004" pitchFamily="50" charset="0"/>
              </a:rPr>
              <a:t>GOING FORWARD COMMITTEE </a:t>
            </a:r>
            <a:r>
              <a:rPr lang="en-US" sz="5400" b="1" dirty="0" smtClean="0">
                <a:latin typeface="Sense ExtraBold" panose="02000806040000020004" pitchFamily="50" charset="0"/>
              </a:rPr>
              <a:t/>
            </a:r>
            <a:br>
              <a:rPr lang="en-US" sz="5400" b="1" dirty="0" smtClean="0">
                <a:latin typeface="Sense ExtraBold" panose="02000806040000020004" pitchFamily="50" charset="0"/>
              </a:rPr>
            </a:br>
            <a:r>
              <a:rPr lang="en-US" sz="5400" b="1" dirty="0" smtClean="0">
                <a:latin typeface="Sense ExtraBold" panose="02000806040000020004" pitchFamily="50" charset="0"/>
              </a:rPr>
              <a:t>REPORT </a:t>
            </a:r>
            <a:r>
              <a:rPr lang="en-US" sz="5400" b="1" dirty="0">
                <a:latin typeface="Sense ExtraBold" panose="02000806040000020004" pitchFamily="50" charset="0"/>
              </a:rPr>
              <a:t>TO CONVENTION</a:t>
            </a:r>
            <a:endParaRPr lang="en-US" sz="5400" dirty="0">
              <a:latin typeface="Sense ExtraBold" panose="02000806040000020004" pitchFamily="50" charset="0"/>
            </a:endParaRPr>
          </a:p>
        </p:txBody>
      </p:sp>
      <p:sp>
        <p:nvSpPr>
          <p:cNvPr id="3" name="Subtitle 2"/>
          <p:cNvSpPr>
            <a:spLocks noGrp="1"/>
          </p:cNvSpPr>
          <p:nvPr>
            <p:ph type="subTitle" idx="1"/>
          </p:nvPr>
        </p:nvSpPr>
        <p:spPr>
          <a:xfrm>
            <a:off x="4865034" y="1368300"/>
            <a:ext cx="3974166" cy="1752600"/>
          </a:xfrm>
        </p:spPr>
        <p:txBody>
          <a:bodyPr>
            <a:normAutofit/>
          </a:bodyPr>
          <a:lstStyle/>
          <a:p>
            <a:r>
              <a:rPr lang="en-US" sz="2800" dirty="0" smtClean="0">
                <a:latin typeface="Sense Medium" panose="020B0606040000000000" pitchFamily="34" charset="0"/>
              </a:rPr>
              <a:t>Presented by:</a:t>
            </a:r>
          </a:p>
          <a:p>
            <a:r>
              <a:rPr lang="en-US" sz="2800" dirty="0" smtClean="0">
                <a:latin typeface="Sense Medium" panose="020B0606040000000000" pitchFamily="34" charset="0"/>
              </a:rPr>
              <a:t>Comrade Dave Flannigan</a:t>
            </a:r>
            <a:endParaRPr lang="en-US" sz="2800" dirty="0">
              <a:latin typeface="Sense Medium" panose="020B0606040000000000" pitchFamily="34" charset="0"/>
            </a:endParaRPr>
          </a:p>
        </p:txBody>
      </p:sp>
      <p:cxnSp>
        <p:nvCxnSpPr>
          <p:cNvPr id="5" name="Straight Connector 4"/>
          <p:cNvCxnSpPr/>
          <p:nvPr/>
        </p:nvCxnSpPr>
        <p:spPr>
          <a:xfrm>
            <a:off x="4669536" y="1368300"/>
            <a:ext cx="0" cy="1094484"/>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34905284"/>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Strategic Objective #4:</a:t>
            </a:r>
            <a:r>
              <a:rPr lang="en-US" dirty="0"/>
              <a:t/>
            </a:r>
            <a:br>
              <a:rPr lang="en-US" dirty="0"/>
            </a:br>
            <a:r>
              <a:rPr lang="en-US" dirty="0"/>
              <a:t>Increase recognition and value</a:t>
            </a:r>
          </a:p>
        </p:txBody>
      </p:sp>
      <p:sp>
        <p:nvSpPr>
          <p:cNvPr id="3" name="Subtitle 2"/>
          <p:cNvSpPr>
            <a:spLocks noGrp="1"/>
          </p:cNvSpPr>
          <p:nvPr>
            <p:ph type="subTitle" idx="1"/>
          </p:nvPr>
        </p:nvSpPr>
        <p:spPr>
          <a:xfrm>
            <a:off x="507999" y="2192864"/>
            <a:ext cx="8242462" cy="2080198"/>
          </a:xfrm>
        </p:spPr>
        <p:txBody>
          <a:bodyPr>
            <a:normAutofit/>
          </a:bodyPr>
          <a:lstStyle/>
          <a:p>
            <a:r>
              <a:rPr lang="en-US" dirty="0" smtClean="0"/>
              <a:t>Together we will recognize and celebrate our members, their families, our volunteers and our supporters in fulfilling our mission and vision.</a:t>
            </a:r>
            <a:endParaRPr lang="en-US" dirty="0"/>
          </a:p>
        </p:txBody>
      </p:sp>
    </p:spTree>
    <p:extLst>
      <p:ext uri="{BB962C8B-B14F-4D97-AF65-F5344CB8AC3E}">
        <p14:creationId xmlns:p14="http://schemas.microsoft.com/office/powerpoint/2010/main" val="3894337127"/>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Strategic Objective #5:</a:t>
            </a:r>
            <a:r>
              <a:rPr lang="en-US" dirty="0"/>
              <a:t/>
            </a:r>
            <a:br>
              <a:rPr lang="en-US" dirty="0"/>
            </a:br>
            <a:r>
              <a:rPr lang="en-US" dirty="0"/>
              <a:t>Modernize infrastructure</a:t>
            </a:r>
          </a:p>
        </p:txBody>
      </p:sp>
      <p:sp>
        <p:nvSpPr>
          <p:cNvPr id="3" name="Subtitle 2"/>
          <p:cNvSpPr>
            <a:spLocks noGrp="1"/>
          </p:cNvSpPr>
          <p:nvPr>
            <p:ph type="subTitle" idx="1"/>
          </p:nvPr>
        </p:nvSpPr>
        <p:spPr>
          <a:xfrm>
            <a:off x="507998" y="2227385"/>
            <a:ext cx="8230887" cy="2538045"/>
          </a:xfrm>
        </p:spPr>
        <p:txBody>
          <a:bodyPr>
            <a:normAutofit/>
          </a:bodyPr>
          <a:lstStyle/>
          <a:p>
            <a:r>
              <a:rPr lang="en-US" dirty="0" smtClean="0"/>
              <a:t>Together we will assist, wherever possible, in modernizing and redeveloping branches to reduce costs and to make the legion more attractive and valuable to members, their families and the public.</a:t>
            </a:r>
            <a:endParaRPr lang="en-US" dirty="0"/>
          </a:p>
        </p:txBody>
      </p:sp>
    </p:spTree>
    <p:extLst>
      <p:ext uri="{BB962C8B-B14F-4D97-AF65-F5344CB8AC3E}">
        <p14:creationId xmlns:p14="http://schemas.microsoft.com/office/powerpoint/2010/main" val="3599125155"/>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Strategic Objective #6:</a:t>
            </a:r>
            <a:br>
              <a:rPr lang="en-US" dirty="0"/>
            </a:br>
            <a:r>
              <a:rPr lang="en-US" dirty="0"/>
              <a:t>Improve governance effectiveness and performance measurement</a:t>
            </a:r>
          </a:p>
        </p:txBody>
      </p:sp>
      <p:sp>
        <p:nvSpPr>
          <p:cNvPr id="3" name="Subtitle 2"/>
          <p:cNvSpPr>
            <a:spLocks noGrp="1"/>
          </p:cNvSpPr>
          <p:nvPr>
            <p:ph type="subTitle" idx="1"/>
          </p:nvPr>
        </p:nvSpPr>
        <p:spPr>
          <a:xfrm>
            <a:off x="507999" y="2614894"/>
            <a:ext cx="8010968" cy="2640011"/>
          </a:xfrm>
        </p:spPr>
        <p:txBody>
          <a:bodyPr>
            <a:noAutofit/>
          </a:bodyPr>
          <a:lstStyle/>
          <a:p>
            <a:r>
              <a:rPr lang="en-US" dirty="0" smtClean="0"/>
              <a:t>Together we will review committees, senior staff roles, and responsibilities to build a more effective, and responsive governance structure. As well, we will evaluate and measure results.</a:t>
            </a:r>
            <a:endParaRPr lang="en-US" dirty="0"/>
          </a:p>
        </p:txBody>
      </p:sp>
    </p:spTree>
    <p:extLst>
      <p:ext uri="{BB962C8B-B14F-4D97-AF65-F5344CB8AC3E}">
        <p14:creationId xmlns:p14="http://schemas.microsoft.com/office/powerpoint/2010/main" val="966638123"/>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emographicsTou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385564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b="1" dirty="0" smtClean="0">
                <a:latin typeface="Sense Medium" panose="020B0606040000000000" pitchFamily="34" charset="0"/>
              </a:rPr>
              <a:t>Gender</a:t>
            </a:r>
            <a:endParaRPr lang="en-US" sz="4400" b="1" dirty="0">
              <a:latin typeface="Sense Medium" panose="020B0606040000000000" pitchFamily="34" charset="0"/>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762940091"/>
              </p:ext>
            </p:extLst>
          </p:nvPr>
        </p:nvGraphicFramePr>
        <p:xfrm>
          <a:off x="278296" y="1407380"/>
          <a:ext cx="7680960" cy="40752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614031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b="1" dirty="0">
                <a:latin typeface="Sense Medium" panose="020B0606040000000000" pitchFamily="34" charset="0"/>
              </a:rPr>
              <a:t>Gender</a:t>
            </a:r>
            <a:r>
              <a:rPr lang="en-US" dirty="0" smtClean="0"/>
              <a:t> </a:t>
            </a:r>
            <a:r>
              <a:rPr lang="en-US" sz="4400" b="1" dirty="0">
                <a:latin typeface="Sense Medium" panose="020B0606040000000000" pitchFamily="34" charset="0"/>
              </a:rPr>
              <a:t>by</a:t>
            </a:r>
            <a:r>
              <a:rPr lang="en-US" dirty="0" smtClean="0"/>
              <a:t> </a:t>
            </a:r>
            <a:r>
              <a:rPr lang="en-US" sz="4400" b="1" dirty="0">
                <a:latin typeface="Sense Medium" panose="020B0606040000000000" pitchFamily="34" charset="0"/>
              </a:rPr>
              <a:t>Province</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830915950"/>
              </p:ext>
            </p:extLst>
          </p:nvPr>
        </p:nvGraphicFramePr>
        <p:xfrm>
          <a:off x="389461" y="1332975"/>
          <a:ext cx="8321832" cy="34575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80710330"/>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b="1" dirty="0">
                <a:latin typeface="Sense Medium" panose="020B0606040000000000" pitchFamily="34" charset="0"/>
              </a:rPr>
              <a:t>Current</a:t>
            </a:r>
            <a:r>
              <a:rPr lang="en-US" dirty="0" smtClean="0"/>
              <a:t> </a:t>
            </a:r>
            <a:r>
              <a:rPr lang="en-US" sz="4400" b="1" dirty="0">
                <a:latin typeface="Sense Medium" panose="020B0606040000000000" pitchFamily="34" charset="0"/>
              </a:rPr>
              <a:t>Members</a:t>
            </a:r>
            <a:r>
              <a:rPr lang="en-US" dirty="0" smtClean="0"/>
              <a:t> </a:t>
            </a:r>
            <a:r>
              <a:rPr lang="en-US" sz="4400" b="1" dirty="0">
                <a:latin typeface="Sense Medium" panose="020B0606040000000000" pitchFamily="34" charset="0"/>
              </a:rPr>
              <a:t>Age</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556863718"/>
              </p:ext>
            </p:extLst>
          </p:nvPr>
        </p:nvGraphicFramePr>
        <p:xfrm>
          <a:off x="599011" y="1552963"/>
          <a:ext cx="7562850" cy="32623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15315252"/>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b="1" dirty="0">
                <a:latin typeface="Sense Medium" panose="020B0606040000000000" pitchFamily="34" charset="0"/>
              </a:rPr>
              <a:t>Projections</a:t>
            </a:r>
          </a:p>
        </p:txBody>
      </p:sp>
      <p:graphicFrame>
        <p:nvGraphicFramePr>
          <p:cNvPr id="4" name="Chart 3"/>
          <p:cNvGraphicFramePr>
            <a:graphicFrameLocks/>
          </p:cNvGraphicFramePr>
          <p:nvPr>
            <p:extLst>
              <p:ext uri="{D42A27DB-BD31-4B8C-83A1-F6EECF244321}">
                <p14:modId xmlns:p14="http://schemas.microsoft.com/office/powerpoint/2010/main" val="3210210305"/>
              </p:ext>
            </p:extLst>
          </p:nvPr>
        </p:nvGraphicFramePr>
        <p:xfrm>
          <a:off x="185354" y="1221313"/>
          <a:ext cx="8542268" cy="42317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8781004"/>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43"/>
          <p:cNvSpPr/>
          <p:nvPr/>
        </p:nvSpPr>
        <p:spPr>
          <a:xfrm rot="21060606">
            <a:off x="2076454" y="353973"/>
            <a:ext cx="2809000" cy="2060898"/>
          </a:xfrm>
          <a:custGeom>
            <a:avLst/>
            <a:gdLst>
              <a:gd name="connsiteX0" fmla="*/ 0 w 801914"/>
              <a:gd name="connsiteY0" fmla="*/ 268514 h 602343"/>
              <a:gd name="connsiteX1" fmla="*/ 674914 w 801914"/>
              <a:gd name="connsiteY1" fmla="*/ 0 h 602343"/>
              <a:gd name="connsiteX2" fmla="*/ 801914 w 801914"/>
              <a:gd name="connsiteY2" fmla="*/ 250372 h 602343"/>
              <a:gd name="connsiteX3" fmla="*/ 664029 w 801914"/>
              <a:gd name="connsiteY3" fmla="*/ 475343 h 602343"/>
              <a:gd name="connsiteX4" fmla="*/ 337457 w 801914"/>
              <a:gd name="connsiteY4" fmla="*/ 602343 h 602343"/>
              <a:gd name="connsiteX5" fmla="*/ 283029 w 801914"/>
              <a:gd name="connsiteY5" fmla="*/ 351972 h 602343"/>
              <a:gd name="connsiteX6" fmla="*/ 0 w 801914"/>
              <a:gd name="connsiteY6" fmla="*/ 268514 h 602343"/>
              <a:gd name="connsiteX0" fmla="*/ 0 w 801914"/>
              <a:gd name="connsiteY0" fmla="*/ 268514 h 602343"/>
              <a:gd name="connsiteX1" fmla="*/ 674914 w 801914"/>
              <a:gd name="connsiteY1" fmla="*/ 0 h 602343"/>
              <a:gd name="connsiteX2" fmla="*/ 801914 w 801914"/>
              <a:gd name="connsiteY2" fmla="*/ 250372 h 602343"/>
              <a:gd name="connsiteX3" fmla="*/ 664029 w 801914"/>
              <a:gd name="connsiteY3" fmla="*/ 475343 h 602343"/>
              <a:gd name="connsiteX4" fmla="*/ 337457 w 801914"/>
              <a:gd name="connsiteY4" fmla="*/ 602343 h 602343"/>
              <a:gd name="connsiteX5" fmla="*/ 283029 w 801914"/>
              <a:gd name="connsiteY5" fmla="*/ 351972 h 602343"/>
              <a:gd name="connsiteX6" fmla="*/ 0 w 801914"/>
              <a:gd name="connsiteY6" fmla="*/ 268514 h 602343"/>
              <a:gd name="connsiteX0" fmla="*/ 0 w 801914"/>
              <a:gd name="connsiteY0" fmla="*/ 277792 h 611621"/>
              <a:gd name="connsiteX1" fmla="*/ 674914 w 801914"/>
              <a:gd name="connsiteY1" fmla="*/ 9278 h 611621"/>
              <a:gd name="connsiteX2" fmla="*/ 801914 w 801914"/>
              <a:gd name="connsiteY2" fmla="*/ 259650 h 611621"/>
              <a:gd name="connsiteX3" fmla="*/ 664029 w 801914"/>
              <a:gd name="connsiteY3" fmla="*/ 484621 h 611621"/>
              <a:gd name="connsiteX4" fmla="*/ 337457 w 801914"/>
              <a:gd name="connsiteY4" fmla="*/ 611621 h 611621"/>
              <a:gd name="connsiteX5" fmla="*/ 283029 w 801914"/>
              <a:gd name="connsiteY5" fmla="*/ 361250 h 611621"/>
              <a:gd name="connsiteX6" fmla="*/ 0 w 801914"/>
              <a:gd name="connsiteY6" fmla="*/ 277792 h 611621"/>
              <a:gd name="connsiteX0" fmla="*/ 0 w 801914"/>
              <a:gd name="connsiteY0" fmla="*/ 277792 h 611621"/>
              <a:gd name="connsiteX1" fmla="*/ 674914 w 801914"/>
              <a:gd name="connsiteY1" fmla="*/ 9278 h 611621"/>
              <a:gd name="connsiteX2" fmla="*/ 801914 w 801914"/>
              <a:gd name="connsiteY2" fmla="*/ 259650 h 611621"/>
              <a:gd name="connsiteX3" fmla="*/ 664029 w 801914"/>
              <a:gd name="connsiteY3" fmla="*/ 484621 h 611621"/>
              <a:gd name="connsiteX4" fmla="*/ 337457 w 801914"/>
              <a:gd name="connsiteY4" fmla="*/ 611621 h 611621"/>
              <a:gd name="connsiteX5" fmla="*/ 283029 w 801914"/>
              <a:gd name="connsiteY5" fmla="*/ 361250 h 611621"/>
              <a:gd name="connsiteX6" fmla="*/ 0 w 801914"/>
              <a:gd name="connsiteY6" fmla="*/ 277792 h 611621"/>
              <a:gd name="connsiteX0" fmla="*/ 0 w 801914"/>
              <a:gd name="connsiteY0" fmla="*/ 277792 h 611621"/>
              <a:gd name="connsiteX1" fmla="*/ 674914 w 801914"/>
              <a:gd name="connsiteY1" fmla="*/ 9278 h 611621"/>
              <a:gd name="connsiteX2" fmla="*/ 801914 w 801914"/>
              <a:gd name="connsiteY2" fmla="*/ 259650 h 611621"/>
              <a:gd name="connsiteX3" fmla="*/ 664029 w 801914"/>
              <a:gd name="connsiteY3" fmla="*/ 484621 h 611621"/>
              <a:gd name="connsiteX4" fmla="*/ 337457 w 801914"/>
              <a:gd name="connsiteY4" fmla="*/ 611621 h 611621"/>
              <a:gd name="connsiteX5" fmla="*/ 283029 w 801914"/>
              <a:gd name="connsiteY5" fmla="*/ 361250 h 611621"/>
              <a:gd name="connsiteX6" fmla="*/ 0 w 801914"/>
              <a:gd name="connsiteY6" fmla="*/ 277792 h 611621"/>
              <a:gd name="connsiteX0" fmla="*/ 0 w 801914"/>
              <a:gd name="connsiteY0" fmla="*/ 277792 h 611621"/>
              <a:gd name="connsiteX1" fmla="*/ 674914 w 801914"/>
              <a:gd name="connsiteY1" fmla="*/ 9278 h 611621"/>
              <a:gd name="connsiteX2" fmla="*/ 801914 w 801914"/>
              <a:gd name="connsiteY2" fmla="*/ 259650 h 611621"/>
              <a:gd name="connsiteX3" fmla="*/ 664029 w 801914"/>
              <a:gd name="connsiteY3" fmla="*/ 484621 h 611621"/>
              <a:gd name="connsiteX4" fmla="*/ 337457 w 801914"/>
              <a:gd name="connsiteY4" fmla="*/ 611621 h 611621"/>
              <a:gd name="connsiteX5" fmla="*/ 283029 w 801914"/>
              <a:gd name="connsiteY5" fmla="*/ 361250 h 611621"/>
              <a:gd name="connsiteX6" fmla="*/ 0 w 801914"/>
              <a:gd name="connsiteY6" fmla="*/ 277792 h 611621"/>
              <a:gd name="connsiteX0" fmla="*/ 0 w 801914"/>
              <a:gd name="connsiteY0" fmla="*/ 277792 h 622795"/>
              <a:gd name="connsiteX1" fmla="*/ 674914 w 801914"/>
              <a:gd name="connsiteY1" fmla="*/ 9278 h 622795"/>
              <a:gd name="connsiteX2" fmla="*/ 801914 w 801914"/>
              <a:gd name="connsiteY2" fmla="*/ 259650 h 622795"/>
              <a:gd name="connsiteX3" fmla="*/ 664029 w 801914"/>
              <a:gd name="connsiteY3" fmla="*/ 484621 h 622795"/>
              <a:gd name="connsiteX4" fmla="*/ 340069 w 801914"/>
              <a:gd name="connsiteY4" fmla="*/ 622795 h 622795"/>
              <a:gd name="connsiteX5" fmla="*/ 283029 w 801914"/>
              <a:gd name="connsiteY5" fmla="*/ 361250 h 622795"/>
              <a:gd name="connsiteX6" fmla="*/ 0 w 801914"/>
              <a:gd name="connsiteY6" fmla="*/ 277792 h 622795"/>
              <a:gd name="connsiteX0" fmla="*/ 0 w 893579"/>
              <a:gd name="connsiteY0" fmla="*/ 277792 h 622795"/>
              <a:gd name="connsiteX1" fmla="*/ 674914 w 893579"/>
              <a:gd name="connsiteY1" fmla="*/ 9278 h 622795"/>
              <a:gd name="connsiteX2" fmla="*/ 893579 w 893579"/>
              <a:gd name="connsiteY2" fmla="*/ 253537 h 622795"/>
              <a:gd name="connsiteX3" fmla="*/ 664029 w 893579"/>
              <a:gd name="connsiteY3" fmla="*/ 484621 h 622795"/>
              <a:gd name="connsiteX4" fmla="*/ 340069 w 893579"/>
              <a:gd name="connsiteY4" fmla="*/ 622795 h 622795"/>
              <a:gd name="connsiteX5" fmla="*/ 283029 w 893579"/>
              <a:gd name="connsiteY5" fmla="*/ 361250 h 622795"/>
              <a:gd name="connsiteX6" fmla="*/ 0 w 893579"/>
              <a:gd name="connsiteY6" fmla="*/ 277792 h 622795"/>
              <a:gd name="connsiteX0" fmla="*/ 0 w 893579"/>
              <a:gd name="connsiteY0" fmla="*/ 277792 h 622795"/>
              <a:gd name="connsiteX1" fmla="*/ 674914 w 893579"/>
              <a:gd name="connsiteY1" fmla="*/ 9278 h 622795"/>
              <a:gd name="connsiteX2" fmla="*/ 893579 w 893579"/>
              <a:gd name="connsiteY2" fmla="*/ 253537 h 622795"/>
              <a:gd name="connsiteX3" fmla="*/ 734014 w 893579"/>
              <a:gd name="connsiteY3" fmla="*/ 476508 h 622795"/>
              <a:gd name="connsiteX4" fmla="*/ 340069 w 893579"/>
              <a:gd name="connsiteY4" fmla="*/ 622795 h 622795"/>
              <a:gd name="connsiteX5" fmla="*/ 283029 w 893579"/>
              <a:gd name="connsiteY5" fmla="*/ 361250 h 622795"/>
              <a:gd name="connsiteX6" fmla="*/ 0 w 893579"/>
              <a:gd name="connsiteY6" fmla="*/ 277792 h 622795"/>
              <a:gd name="connsiteX0" fmla="*/ 0 w 893579"/>
              <a:gd name="connsiteY0" fmla="*/ 279290 h 624293"/>
              <a:gd name="connsiteX1" fmla="*/ 777085 w 893579"/>
              <a:gd name="connsiteY1" fmla="*/ 9278 h 624293"/>
              <a:gd name="connsiteX2" fmla="*/ 893579 w 893579"/>
              <a:gd name="connsiteY2" fmla="*/ 255035 h 624293"/>
              <a:gd name="connsiteX3" fmla="*/ 734014 w 893579"/>
              <a:gd name="connsiteY3" fmla="*/ 478006 h 624293"/>
              <a:gd name="connsiteX4" fmla="*/ 340069 w 893579"/>
              <a:gd name="connsiteY4" fmla="*/ 624293 h 624293"/>
              <a:gd name="connsiteX5" fmla="*/ 283029 w 893579"/>
              <a:gd name="connsiteY5" fmla="*/ 362748 h 624293"/>
              <a:gd name="connsiteX6" fmla="*/ 0 w 893579"/>
              <a:gd name="connsiteY6" fmla="*/ 279290 h 624293"/>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1003388"/>
              <a:gd name="connsiteY0" fmla="*/ 379321 h 657202"/>
              <a:gd name="connsiteX1" fmla="*/ 886894 w 1003388"/>
              <a:gd name="connsiteY1" fmla="*/ 42187 h 657202"/>
              <a:gd name="connsiteX2" fmla="*/ 1003388 w 1003388"/>
              <a:gd name="connsiteY2" fmla="*/ 287944 h 657202"/>
              <a:gd name="connsiteX3" fmla="*/ 843823 w 1003388"/>
              <a:gd name="connsiteY3" fmla="*/ 510915 h 657202"/>
              <a:gd name="connsiteX4" fmla="*/ 449878 w 1003388"/>
              <a:gd name="connsiteY4" fmla="*/ 657202 h 657202"/>
              <a:gd name="connsiteX5" fmla="*/ 392838 w 1003388"/>
              <a:gd name="connsiteY5" fmla="*/ 395657 h 657202"/>
              <a:gd name="connsiteX6" fmla="*/ 0 w 1003388"/>
              <a:gd name="connsiteY6" fmla="*/ 379321 h 657202"/>
              <a:gd name="connsiteX0" fmla="*/ 0 w 1003388"/>
              <a:gd name="connsiteY0" fmla="*/ 379321 h 657202"/>
              <a:gd name="connsiteX1" fmla="*/ 886894 w 1003388"/>
              <a:gd name="connsiteY1" fmla="*/ 42187 h 657202"/>
              <a:gd name="connsiteX2" fmla="*/ 1003388 w 1003388"/>
              <a:gd name="connsiteY2" fmla="*/ 287944 h 657202"/>
              <a:gd name="connsiteX3" fmla="*/ 843823 w 1003388"/>
              <a:gd name="connsiteY3" fmla="*/ 510915 h 657202"/>
              <a:gd name="connsiteX4" fmla="*/ 449878 w 1003388"/>
              <a:gd name="connsiteY4" fmla="*/ 657202 h 657202"/>
              <a:gd name="connsiteX5" fmla="*/ 290399 w 1003388"/>
              <a:gd name="connsiteY5" fmla="*/ 416188 h 657202"/>
              <a:gd name="connsiteX6" fmla="*/ 0 w 1003388"/>
              <a:gd name="connsiteY6" fmla="*/ 379321 h 657202"/>
              <a:gd name="connsiteX0" fmla="*/ 0 w 1003388"/>
              <a:gd name="connsiteY0" fmla="*/ 379321 h 673967"/>
              <a:gd name="connsiteX1" fmla="*/ 886894 w 1003388"/>
              <a:gd name="connsiteY1" fmla="*/ 42187 h 673967"/>
              <a:gd name="connsiteX2" fmla="*/ 1003388 w 1003388"/>
              <a:gd name="connsiteY2" fmla="*/ 287944 h 673967"/>
              <a:gd name="connsiteX3" fmla="*/ 843823 w 1003388"/>
              <a:gd name="connsiteY3" fmla="*/ 510915 h 673967"/>
              <a:gd name="connsiteX4" fmla="*/ 370078 w 1003388"/>
              <a:gd name="connsiteY4" fmla="*/ 673967 h 673967"/>
              <a:gd name="connsiteX5" fmla="*/ 290399 w 1003388"/>
              <a:gd name="connsiteY5" fmla="*/ 416188 h 673967"/>
              <a:gd name="connsiteX6" fmla="*/ 0 w 1003388"/>
              <a:gd name="connsiteY6" fmla="*/ 379321 h 673967"/>
              <a:gd name="connsiteX0" fmla="*/ 0 w 1003388"/>
              <a:gd name="connsiteY0" fmla="*/ 420798 h 715444"/>
              <a:gd name="connsiteX1" fmla="*/ 886894 w 1003388"/>
              <a:gd name="connsiteY1" fmla="*/ 83664 h 715444"/>
              <a:gd name="connsiteX2" fmla="*/ 1003388 w 1003388"/>
              <a:gd name="connsiteY2" fmla="*/ 329421 h 715444"/>
              <a:gd name="connsiteX3" fmla="*/ 843823 w 1003388"/>
              <a:gd name="connsiteY3" fmla="*/ 552392 h 715444"/>
              <a:gd name="connsiteX4" fmla="*/ 370078 w 1003388"/>
              <a:gd name="connsiteY4" fmla="*/ 715444 h 715444"/>
              <a:gd name="connsiteX5" fmla="*/ 290399 w 1003388"/>
              <a:gd name="connsiteY5" fmla="*/ 457665 h 715444"/>
              <a:gd name="connsiteX6" fmla="*/ 0 w 1003388"/>
              <a:gd name="connsiteY6" fmla="*/ 420798 h 715444"/>
              <a:gd name="connsiteX0" fmla="*/ 0 w 1003388"/>
              <a:gd name="connsiteY0" fmla="*/ 420798 h 715444"/>
              <a:gd name="connsiteX1" fmla="*/ 886894 w 1003388"/>
              <a:gd name="connsiteY1" fmla="*/ 83664 h 715444"/>
              <a:gd name="connsiteX2" fmla="*/ 1003388 w 1003388"/>
              <a:gd name="connsiteY2" fmla="*/ 329421 h 715444"/>
              <a:gd name="connsiteX3" fmla="*/ 843823 w 1003388"/>
              <a:gd name="connsiteY3" fmla="*/ 552392 h 715444"/>
              <a:gd name="connsiteX4" fmla="*/ 370078 w 1003388"/>
              <a:gd name="connsiteY4" fmla="*/ 715444 h 715444"/>
              <a:gd name="connsiteX5" fmla="*/ 290399 w 1003388"/>
              <a:gd name="connsiteY5" fmla="*/ 457665 h 715444"/>
              <a:gd name="connsiteX6" fmla="*/ 0 w 1003388"/>
              <a:gd name="connsiteY6" fmla="*/ 420798 h 715444"/>
              <a:gd name="connsiteX0" fmla="*/ 0 w 1003388"/>
              <a:gd name="connsiteY0" fmla="*/ 420798 h 715444"/>
              <a:gd name="connsiteX1" fmla="*/ 886894 w 1003388"/>
              <a:gd name="connsiteY1" fmla="*/ 83664 h 715444"/>
              <a:gd name="connsiteX2" fmla="*/ 1003388 w 1003388"/>
              <a:gd name="connsiteY2" fmla="*/ 329421 h 715444"/>
              <a:gd name="connsiteX3" fmla="*/ 843823 w 1003388"/>
              <a:gd name="connsiteY3" fmla="*/ 552392 h 715444"/>
              <a:gd name="connsiteX4" fmla="*/ 370078 w 1003388"/>
              <a:gd name="connsiteY4" fmla="*/ 715444 h 715444"/>
              <a:gd name="connsiteX5" fmla="*/ 290399 w 1003388"/>
              <a:gd name="connsiteY5" fmla="*/ 457665 h 715444"/>
              <a:gd name="connsiteX6" fmla="*/ 0 w 1003388"/>
              <a:gd name="connsiteY6" fmla="*/ 420798 h 715444"/>
              <a:gd name="connsiteX0" fmla="*/ 0 w 1003388"/>
              <a:gd name="connsiteY0" fmla="*/ 392717 h 687363"/>
              <a:gd name="connsiteX1" fmla="*/ 886894 w 1003388"/>
              <a:gd name="connsiteY1" fmla="*/ 55583 h 687363"/>
              <a:gd name="connsiteX2" fmla="*/ 1003388 w 1003388"/>
              <a:gd name="connsiteY2" fmla="*/ 301340 h 687363"/>
              <a:gd name="connsiteX3" fmla="*/ 843823 w 1003388"/>
              <a:gd name="connsiteY3" fmla="*/ 524311 h 687363"/>
              <a:gd name="connsiteX4" fmla="*/ 370078 w 1003388"/>
              <a:gd name="connsiteY4" fmla="*/ 687363 h 687363"/>
              <a:gd name="connsiteX5" fmla="*/ 290399 w 1003388"/>
              <a:gd name="connsiteY5" fmla="*/ 429584 h 687363"/>
              <a:gd name="connsiteX6" fmla="*/ 0 w 1003388"/>
              <a:gd name="connsiteY6" fmla="*/ 392717 h 687363"/>
              <a:gd name="connsiteX0" fmla="*/ 0 w 1003388"/>
              <a:gd name="connsiteY0" fmla="*/ 392252 h 686898"/>
              <a:gd name="connsiteX1" fmla="*/ 886894 w 1003388"/>
              <a:gd name="connsiteY1" fmla="*/ 55118 h 686898"/>
              <a:gd name="connsiteX2" fmla="*/ 1003388 w 1003388"/>
              <a:gd name="connsiteY2" fmla="*/ 300875 h 686898"/>
              <a:gd name="connsiteX3" fmla="*/ 843823 w 1003388"/>
              <a:gd name="connsiteY3" fmla="*/ 523846 h 686898"/>
              <a:gd name="connsiteX4" fmla="*/ 370078 w 1003388"/>
              <a:gd name="connsiteY4" fmla="*/ 686898 h 686898"/>
              <a:gd name="connsiteX5" fmla="*/ 290399 w 1003388"/>
              <a:gd name="connsiteY5" fmla="*/ 429119 h 686898"/>
              <a:gd name="connsiteX6" fmla="*/ 0 w 1003388"/>
              <a:gd name="connsiteY6" fmla="*/ 392252 h 686898"/>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88" h="702754">
                <a:moveTo>
                  <a:pt x="0" y="408108"/>
                </a:moveTo>
                <a:cubicBezTo>
                  <a:pt x="152314" y="175885"/>
                  <a:pt x="579788" y="0"/>
                  <a:pt x="886894" y="70974"/>
                </a:cubicBezTo>
                <a:lnTo>
                  <a:pt x="1003388" y="316731"/>
                </a:lnTo>
                <a:lnTo>
                  <a:pt x="843823" y="539702"/>
                </a:lnTo>
                <a:cubicBezTo>
                  <a:pt x="688621" y="504763"/>
                  <a:pt x="473878" y="571458"/>
                  <a:pt x="370078" y="702754"/>
                </a:cubicBezTo>
                <a:lnTo>
                  <a:pt x="290399" y="444975"/>
                </a:lnTo>
                <a:lnTo>
                  <a:pt x="0" y="4081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Freeform 44"/>
          <p:cNvSpPr/>
          <p:nvPr/>
        </p:nvSpPr>
        <p:spPr>
          <a:xfrm rot="3040685">
            <a:off x="4167546" y="403350"/>
            <a:ext cx="2942538" cy="2034494"/>
          </a:xfrm>
          <a:custGeom>
            <a:avLst/>
            <a:gdLst>
              <a:gd name="connsiteX0" fmla="*/ 0 w 801914"/>
              <a:gd name="connsiteY0" fmla="*/ 268514 h 602343"/>
              <a:gd name="connsiteX1" fmla="*/ 674914 w 801914"/>
              <a:gd name="connsiteY1" fmla="*/ 0 h 602343"/>
              <a:gd name="connsiteX2" fmla="*/ 801914 w 801914"/>
              <a:gd name="connsiteY2" fmla="*/ 250372 h 602343"/>
              <a:gd name="connsiteX3" fmla="*/ 664029 w 801914"/>
              <a:gd name="connsiteY3" fmla="*/ 475343 h 602343"/>
              <a:gd name="connsiteX4" fmla="*/ 337457 w 801914"/>
              <a:gd name="connsiteY4" fmla="*/ 602343 h 602343"/>
              <a:gd name="connsiteX5" fmla="*/ 283029 w 801914"/>
              <a:gd name="connsiteY5" fmla="*/ 351972 h 602343"/>
              <a:gd name="connsiteX6" fmla="*/ 0 w 801914"/>
              <a:gd name="connsiteY6" fmla="*/ 268514 h 602343"/>
              <a:gd name="connsiteX0" fmla="*/ 0 w 801914"/>
              <a:gd name="connsiteY0" fmla="*/ 268514 h 602343"/>
              <a:gd name="connsiteX1" fmla="*/ 674914 w 801914"/>
              <a:gd name="connsiteY1" fmla="*/ 0 h 602343"/>
              <a:gd name="connsiteX2" fmla="*/ 801914 w 801914"/>
              <a:gd name="connsiteY2" fmla="*/ 250372 h 602343"/>
              <a:gd name="connsiteX3" fmla="*/ 664029 w 801914"/>
              <a:gd name="connsiteY3" fmla="*/ 475343 h 602343"/>
              <a:gd name="connsiteX4" fmla="*/ 337457 w 801914"/>
              <a:gd name="connsiteY4" fmla="*/ 602343 h 602343"/>
              <a:gd name="connsiteX5" fmla="*/ 283029 w 801914"/>
              <a:gd name="connsiteY5" fmla="*/ 351972 h 602343"/>
              <a:gd name="connsiteX6" fmla="*/ 0 w 801914"/>
              <a:gd name="connsiteY6" fmla="*/ 268514 h 602343"/>
              <a:gd name="connsiteX0" fmla="*/ 0 w 801914"/>
              <a:gd name="connsiteY0" fmla="*/ 277792 h 611621"/>
              <a:gd name="connsiteX1" fmla="*/ 674914 w 801914"/>
              <a:gd name="connsiteY1" fmla="*/ 9278 h 611621"/>
              <a:gd name="connsiteX2" fmla="*/ 801914 w 801914"/>
              <a:gd name="connsiteY2" fmla="*/ 259650 h 611621"/>
              <a:gd name="connsiteX3" fmla="*/ 664029 w 801914"/>
              <a:gd name="connsiteY3" fmla="*/ 484621 h 611621"/>
              <a:gd name="connsiteX4" fmla="*/ 337457 w 801914"/>
              <a:gd name="connsiteY4" fmla="*/ 611621 h 611621"/>
              <a:gd name="connsiteX5" fmla="*/ 283029 w 801914"/>
              <a:gd name="connsiteY5" fmla="*/ 361250 h 611621"/>
              <a:gd name="connsiteX6" fmla="*/ 0 w 801914"/>
              <a:gd name="connsiteY6" fmla="*/ 277792 h 611621"/>
              <a:gd name="connsiteX0" fmla="*/ 0 w 801914"/>
              <a:gd name="connsiteY0" fmla="*/ 277792 h 611621"/>
              <a:gd name="connsiteX1" fmla="*/ 674914 w 801914"/>
              <a:gd name="connsiteY1" fmla="*/ 9278 h 611621"/>
              <a:gd name="connsiteX2" fmla="*/ 801914 w 801914"/>
              <a:gd name="connsiteY2" fmla="*/ 259650 h 611621"/>
              <a:gd name="connsiteX3" fmla="*/ 664029 w 801914"/>
              <a:gd name="connsiteY3" fmla="*/ 484621 h 611621"/>
              <a:gd name="connsiteX4" fmla="*/ 337457 w 801914"/>
              <a:gd name="connsiteY4" fmla="*/ 611621 h 611621"/>
              <a:gd name="connsiteX5" fmla="*/ 283029 w 801914"/>
              <a:gd name="connsiteY5" fmla="*/ 361250 h 611621"/>
              <a:gd name="connsiteX6" fmla="*/ 0 w 801914"/>
              <a:gd name="connsiteY6" fmla="*/ 277792 h 611621"/>
              <a:gd name="connsiteX0" fmla="*/ 0 w 801914"/>
              <a:gd name="connsiteY0" fmla="*/ 277792 h 611621"/>
              <a:gd name="connsiteX1" fmla="*/ 674914 w 801914"/>
              <a:gd name="connsiteY1" fmla="*/ 9278 h 611621"/>
              <a:gd name="connsiteX2" fmla="*/ 801914 w 801914"/>
              <a:gd name="connsiteY2" fmla="*/ 259650 h 611621"/>
              <a:gd name="connsiteX3" fmla="*/ 664029 w 801914"/>
              <a:gd name="connsiteY3" fmla="*/ 484621 h 611621"/>
              <a:gd name="connsiteX4" fmla="*/ 337457 w 801914"/>
              <a:gd name="connsiteY4" fmla="*/ 611621 h 611621"/>
              <a:gd name="connsiteX5" fmla="*/ 283029 w 801914"/>
              <a:gd name="connsiteY5" fmla="*/ 361250 h 611621"/>
              <a:gd name="connsiteX6" fmla="*/ 0 w 801914"/>
              <a:gd name="connsiteY6" fmla="*/ 277792 h 611621"/>
              <a:gd name="connsiteX0" fmla="*/ 0 w 801914"/>
              <a:gd name="connsiteY0" fmla="*/ 277792 h 611621"/>
              <a:gd name="connsiteX1" fmla="*/ 674914 w 801914"/>
              <a:gd name="connsiteY1" fmla="*/ 9278 h 611621"/>
              <a:gd name="connsiteX2" fmla="*/ 801914 w 801914"/>
              <a:gd name="connsiteY2" fmla="*/ 259650 h 611621"/>
              <a:gd name="connsiteX3" fmla="*/ 664029 w 801914"/>
              <a:gd name="connsiteY3" fmla="*/ 484621 h 611621"/>
              <a:gd name="connsiteX4" fmla="*/ 337457 w 801914"/>
              <a:gd name="connsiteY4" fmla="*/ 611621 h 611621"/>
              <a:gd name="connsiteX5" fmla="*/ 283029 w 801914"/>
              <a:gd name="connsiteY5" fmla="*/ 361250 h 611621"/>
              <a:gd name="connsiteX6" fmla="*/ 0 w 801914"/>
              <a:gd name="connsiteY6" fmla="*/ 277792 h 611621"/>
              <a:gd name="connsiteX0" fmla="*/ 0 w 801914"/>
              <a:gd name="connsiteY0" fmla="*/ 277792 h 622795"/>
              <a:gd name="connsiteX1" fmla="*/ 674914 w 801914"/>
              <a:gd name="connsiteY1" fmla="*/ 9278 h 622795"/>
              <a:gd name="connsiteX2" fmla="*/ 801914 w 801914"/>
              <a:gd name="connsiteY2" fmla="*/ 259650 h 622795"/>
              <a:gd name="connsiteX3" fmla="*/ 664029 w 801914"/>
              <a:gd name="connsiteY3" fmla="*/ 484621 h 622795"/>
              <a:gd name="connsiteX4" fmla="*/ 340069 w 801914"/>
              <a:gd name="connsiteY4" fmla="*/ 622795 h 622795"/>
              <a:gd name="connsiteX5" fmla="*/ 283029 w 801914"/>
              <a:gd name="connsiteY5" fmla="*/ 361250 h 622795"/>
              <a:gd name="connsiteX6" fmla="*/ 0 w 801914"/>
              <a:gd name="connsiteY6" fmla="*/ 277792 h 622795"/>
              <a:gd name="connsiteX0" fmla="*/ 0 w 893579"/>
              <a:gd name="connsiteY0" fmla="*/ 277792 h 622795"/>
              <a:gd name="connsiteX1" fmla="*/ 674914 w 893579"/>
              <a:gd name="connsiteY1" fmla="*/ 9278 h 622795"/>
              <a:gd name="connsiteX2" fmla="*/ 893579 w 893579"/>
              <a:gd name="connsiteY2" fmla="*/ 253537 h 622795"/>
              <a:gd name="connsiteX3" fmla="*/ 664029 w 893579"/>
              <a:gd name="connsiteY3" fmla="*/ 484621 h 622795"/>
              <a:gd name="connsiteX4" fmla="*/ 340069 w 893579"/>
              <a:gd name="connsiteY4" fmla="*/ 622795 h 622795"/>
              <a:gd name="connsiteX5" fmla="*/ 283029 w 893579"/>
              <a:gd name="connsiteY5" fmla="*/ 361250 h 622795"/>
              <a:gd name="connsiteX6" fmla="*/ 0 w 893579"/>
              <a:gd name="connsiteY6" fmla="*/ 277792 h 622795"/>
              <a:gd name="connsiteX0" fmla="*/ 0 w 893579"/>
              <a:gd name="connsiteY0" fmla="*/ 277792 h 622795"/>
              <a:gd name="connsiteX1" fmla="*/ 674914 w 893579"/>
              <a:gd name="connsiteY1" fmla="*/ 9278 h 622795"/>
              <a:gd name="connsiteX2" fmla="*/ 893579 w 893579"/>
              <a:gd name="connsiteY2" fmla="*/ 253537 h 622795"/>
              <a:gd name="connsiteX3" fmla="*/ 734014 w 893579"/>
              <a:gd name="connsiteY3" fmla="*/ 476508 h 622795"/>
              <a:gd name="connsiteX4" fmla="*/ 340069 w 893579"/>
              <a:gd name="connsiteY4" fmla="*/ 622795 h 622795"/>
              <a:gd name="connsiteX5" fmla="*/ 283029 w 893579"/>
              <a:gd name="connsiteY5" fmla="*/ 361250 h 622795"/>
              <a:gd name="connsiteX6" fmla="*/ 0 w 893579"/>
              <a:gd name="connsiteY6" fmla="*/ 277792 h 622795"/>
              <a:gd name="connsiteX0" fmla="*/ 0 w 893579"/>
              <a:gd name="connsiteY0" fmla="*/ 279290 h 624293"/>
              <a:gd name="connsiteX1" fmla="*/ 777085 w 893579"/>
              <a:gd name="connsiteY1" fmla="*/ 9278 h 624293"/>
              <a:gd name="connsiteX2" fmla="*/ 893579 w 893579"/>
              <a:gd name="connsiteY2" fmla="*/ 255035 h 624293"/>
              <a:gd name="connsiteX3" fmla="*/ 734014 w 893579"/>
              <a:gd name="connsiteY3" fmla="*/ 478006 h 624293"/>
              <a:gd name="connsiteX4" fmla="*/ 340069 w 893579"/>
              <a:gd name="connsiteY4" fmla="*/ 624293 h 624293"/>
              <a:gd name="connsiteX5" fmla="*/ 283029 w 893579"/>
              <a:gd name="connsiteY5" fmla="*/ 362748 h 624293"/>
              <a:gd name="connsiteX6" fmla="*/ 0 w 893579"/>
              <a:gd name="connsiteY6" fmla="*/ 279290 h 624293"/>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1003388"/>
              <a:gd name="connsiteY0" fmla="*/ 379321 h 657202"/>
              <a:gd name="connsiteX1" fmla="*/ 886894 w 1003388"/>
              <a:gd name="connsiteY1" fmla="*/ 42187 h 657202"/>
              <a:gd name="connsiteX2" fmla="*/ 1003388 w 1003388"/>
              <a:gd name="connsiteY2" fmla="*/ 287944 h 657202"/>
              <a:gd name="connsiteX3" fmla="*/ 843823 w 1003388"/>
              <a:gd name="connsiteY3" fmla="*/ 510915 h 657202"/>
              <a:gd name="connsiteX4" fmla="*/ 449878 w 1003388"/>
              <a:gd name="connsiteY4" fmla="*/ 657202 h 657202"/>
              <a:gd name="connsiteX5" fmla="*/ 392838 w 1003388"/>
              <a:gd name="connsiteY5" fmla="*/ 395657 h 657202"/>
              <a:gd name="connsiteX6" fmla="*/ 0 w 1003388"/>
              <a:gd name="connsiteY6" fmla="*/ 379321 h 657202"/>
              <a:gd name="connsiteX0" fmla="*/ 0 w 1003388"/>
              <a:gd name="connsiteY0" fmla="*/ 379321 h 657202"/>
              <a:gd name="connsiteX1" fmla="*/ 886894 w 1003388"/>
              <a:gd name="connsiteY1" fmla="*/ 42187 h 657202"/>
              <a:gd name="connsiteX2" fmla="*/ 1003388 w 1003388"/>
              <a:gd name="connsiteY2" fmla="*/ 287944 h 657202"/>
              <a:gd name="connsiteX3" fmla="*/ 843823 w 1003388"/>
              <a:gd name="connsiteY3" fmla="*/ 510915 h 657202"/>
              <a:gd name="connsiteX4" fmla="*/ 449878 w 1003388"/>
              <a:gd name="connsiteY4" fmla="*/ 657202 h 657202"/>
              <a:gd name="connsiteX5" fmla="*/ 290399 w 1003388"/>
              <a:gd name="connsiteY5" fmla="*/ 416188 h 657202"/>
              <a:gd name="connsiteX6" fmla="*/ 0 w 1003388"/>
              <a:gd name="connsiteY6" fmla="*/ 379321 h 657202"/>
              <a:gd name="connsiteX0" fmla="*/ 0 w 1003388"/>
              <a:gd name="connsiteY0" fmla="*/ 379321 h 673967"/>
              <a:gd name="connsiteX1" fmla="*/ 886894 w 1003388"/>
              <a:gd name="connsiteY1" fmla="*/ 42187 h 673967"/>
              <a:gd name="connsiteX2" fmla="*/ 1003388 w 1003388"/>
              <a:gd name="connsiteY2" fmla="*/ 287944 h 673967"/>
              <a:gd name="connsiteX3" fmla="*/ 843823 w 1003388"/>
              <a:gd name="connsiteY3" fmla="*/ 510915 h 673967"/>
              <a:gd name="connsiteX4" fmla="*/ 370078 w 1003388"/>
              <a:gd name="connsiteY4" fmla="*/ 673967 h 673967"/>
              <a:gd name="connsiteX5" fmla="*/ 290399 w 1003388"/>
              <a:gd name="connsiteY5" fmla="*/ 416188 h 673967"/>
              <a:gd name="connsiteX6" fmla="*/ 0 w 1003388"/>
              <a:gd name="connsiteY6" fmla="*/ 379321 h 673967"/>
              <a:gd name="connsiteX0" fmla="*/ 0 w 1003388"/>
              <a:gd name="connsiteY0" fmla="*/ 420798 h 715444"/>
              <a:gd name="connsiteX1" fmla="*/ 886894 w 1003388"/>
              <a:gd name="connsiteY1" fmla="*/ 83664 h 715444"/>
              <a:gd name="connsiteX2" fmla="*/ 1003388 w 1003388"/>
              <a:gd name="connsiteY2" fmla="*/ 329421 h 715444"/>
              <a:gd name="connsiteX3" fmla="*/ 843823 w 1003388"/>
              <a:gd name="connsiteY3" fmla="*/ 552392 h 715444"/>
              <a:gd name="connsiteX4" fmla="*/ 370078 w 1003388"/>
              <a:gd name="connsiteY4" fmla="*/ 715444 h 715444"/>
              <a:gd name="connsiteX5" fmla="*/ 290399 w 1003388"/>
              <a:gd name="connsiteY5" fmla="*/ 457665 h 715444"/>
              <a:gd name="connsiteX6" fmla="*/ 0 w 1003388"/>
              <a:gd name="connsiteY6" fmla="*/ 420798 h 715444"/>
              <a:gd name="connsiteX0" fmla="*/ 0 w 1003388"/>
              <a:gd name="connsiteY0" fmla="*/ 420798 h 715444"/>
              <a:gd name="connsiteX1" fmla="*/ 886894 w 1003388"/>
              <a:gd name="connsiteY1" fmla="*/ 83664 h 715444"/>
              <a:gd name="connsiteX2" fmla="*/ 1003388 w 1003388"/>
              <a:gd name="connsiteY2" fmla="*/ 329421 h 715444"/>
              <a:gd name="connsiteX3" fmla="*/ 843823 w 1003388"/>
              <a:gd name="connsiteY3" fmla="*/ 552392 h 715444"/>
              <a:gd name="connsiteX4" fmla="*/ 370078 w 1003388"/>
              <a:gd name="connsiteY4" fmla="*/ 715444 h 715444"/>
              <a:gd name="connsiteX5" fmla="*/ 290399 w 1003388"/>
              <a:gd name="connsiteY5" fmla="*/ 457665 h 715444"/>
              <a:gd name="connsiteX6" fmla="*/ 0 w 1003388"/>
              <a:gd name="connsiteY6" fmla="*/ 420798 h 715444"/>
              <a:gd name="connsiteX0" fmla="*/ 0 w 1003388"/>
              <a:gd name="connsiteY0" fmla="*/ 420798 h 715444"/>
              <a:gd name="connsiteX1" fmla="*/ 886894 w 1003388"/>
              <a:gd name="connsiteY1" fmla="*/ 83664 h 715444"/>
              <a:gd name="connsiteX2" fmla="*/ 1003388 w 1003388"/>
              <a:gd name="connsiteY2" fmla="*/ 329421 h 715444"/>
              <a:gd name="connsiteX3" fmla="*/ 843823 w 1003388"/>
              <a:gd name="connsiteY3" fmla="*/ 552392 h 715444"/>
              <a:gd name="connsiteX4" fmla="*/ 370078 w 1003388"/>
              <a:gd name="connsiteY4" fmla="*/ 715444 h 715444"/>
              <a:gd name="connsiteX5" fmla="*/ 290399 w 1003388"/>
              <a:gd name="connsiteY5" fmla="*/ 457665 h 715444"/>
              <a:gd name="connsiteX6" fmla="*/ 0 w 1003388"/>
              <a:gd name="connsiteY6" fmla="*/ 420798 h 715444"/>
              <a:gd name="connsiteX0" fmla="*/ 0 w 1003388"/>
              <a:gd name="connsiteY0" fmla="*/ 392717 h 687363"/>
              <a:gd name="connsiteX1" fmla="*/ 886894 w 1003388"/>
              <a:gd name="connsiteY1" fmla="*/ 55583 h 687363"/>
              <a:gd name="connsiteX2" fmla="*/ 1003388 w 1003388"/>
              <a:gd name="connsiteY2" fmla="*/ 301340 h 687363"/>
              <a:gd name="connsiteX3" fmla="*/ 843823 w 1003388"/>
              <a:gd name="connsiteY3" fmla="*/ 524311 h 687363"/>
              <a:gd name="connsiteX4" fmla="*/ 370078 w 1003388"/>
              <a:gd name="connsiteY4" fmla="*/ 687363 h 687363"/>
              <a:gd name="connsiteX5" fmla="*/ 290399 w 1003388"/>
              <a:gd name="connsiteY5" fmla="*/ 429584 h 687363"/>
              <a:gd name="connsiteX6" fmla="*/ 0 w 1003388"/>
              <a:gd name="connsiteY6" fmla="*/ 392717 h 687363"/>
              <a:gd name="connsiteX0" fmla="*/ 0 w 1003388"/>
              <a:gd name="connsiteY0" fmla="*/ 392252 h 686898"/>
              <a:gd name="connsiteX1" fmla="*/ 886894 w 1003388"/>
              <a:gd name="connsiteY1" fmla="*/ 55118 h 686898"/>
              <a:gd name="connsiteX2" fmla="*/ 1003388 w 1003388"/>
              <a:gd name="connsiteY2" fmla="*/ 300875 h 686898"/>
              <a:gd name="connsiteX3" fmla="*/ 843823 w 1003388"/>
              <a:gd name="connsiteY3" fmla="*/ 523846 h 686898"/>
              <a:gd name="connsiteX4" fmla="*/ 370078 w 1003388"/>
              <a:gd name="connsiteY4" fmla="*/ 686898 h 686898"/>
              <a:gd name="connsiteX5" fmla="*/ 290399 w 1003388"/>
              <a:gd name="connsiteY5" fmla="*/ 429119 h 686898"/>
              <a:gd name="connsiteX6" fmla="*/ 0 w 1003388"/>
              <a:gd name="connsiteY6" fmla="*/ 392252 h 686898"/>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88" h="702754">
                <a:moveTo>
                  <a:pt x="0" y="408108"/>
                </a:moveTo>
                <a:cubicBezTo>
                  <a:pt x="152314" y="175885"/>
                  <a:pt x="579788" y="0"/>
                  <a:pt x="886894" y="70974"/>
                </a:cubicBezTo>
                <a:lnTo>
                  <a:pt x="1003388" y="316731"/>
                </a:lnTo>
                <a:lnTo>
                  <a:pt x="843823" y="539702"/>
                </a:lnTo>
                <a:cubicBezTo>
                  <a:pt x="688621" y="504763"/>
                  <a:pt x="473878" y="571458"/>
                  <a:pt x="370078" y="702754"/>
                </a:cubicBezTo>
                <a:lnTo>
                  <a:pt x="290399" y="444975"/>
                </a:lnTo>
                <a:lnTo>
                  <a:pt x="0" y="4081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Freeform 45"/>
          <p:cNvSpPr/>
          <p:nvPr/>
        </p:nvSpPr>
        <p:spPr>
          <a:xfrm rot="6624934">
            <a:off x="5222027" y="2296168"/>
            <a:ext cx="2942538" cy="2012543"/>
          </a:xfrm>
          <a:custGeom>
            <a:avLst/>
            <a:gdLst>
              <a:gd name="connsiteX0" fmla="*/ 0 w 801914"/>
              <a:gd name="connsiteY0" fmla="*/ 268514 h 602343"/>
              <a:gd name="connsiteX1" fmla="*/ 674914 w 801914"/>
              <a:gd name="connsiteY1" fmla="*/ 0 h 602343"/>
              <a:gd name="connsiteX2" fmla="*/ 801914 w 801914"/>
              <a:gd name="connsiteY2" fmla="*/ 250372 h 602343"/>
              <a:gd name="connsiteX3" fmla="*/ 664029 w 801914"/>
              <a:gd name="connsiteY3" fmla="*/ 475343 h 602343"/>
              <a:gd name="connsiteX4" fmla="*/ 337457 w 801914"/>
              <a:gd name="connsiteY4" fmla="*/ 602343 h 602343"/>
              <a:gd name="connsiteX5" fmla="*/ 283029 w 801914"/>
              <a:gd name="connsiteY5" fmla="*/ 351972 h 602343"/>
              <a:gd name="connsiteX6" fmla="*/ 0 w 801914"/>
              <a:gd name="connsiteY6" fmla="*/ 268514 h 602343"/>
              <a:gd name="connsiteX0" fmla="*/ 0 w 801914"/>
              <a:gd name="connsiteY0" fmla="*/ 268514 h 602343"/>
              <a:gd name="connsiteX1" fmla="*/ 674914 w 801914"/>
              <a:gd name="connsiteY1" fmla="*/ 0 h 602343"/>
              <a:gd name="connsiteX2" fmla="*/ 801914 w 801914"/>
              <a:gd name="connsiteY2" fmla="*/ 250372 h 602343"/>
              <a:gd name="connsiteX3" fmla="*/ 664029 w 801914"/>
              <a:gd name="connsiteY3" fmla="*/ 475343 h 602343"/>
              <a:gd name="connsiteX4" fmla="*/ 337457 w 801914"/>
              <a:gd name="connsiteY4" fmla="*/ 602343 h 602343"/>
              <a:gd name="connsiteX5" fmla="*/ 283029 w 801914"/>
              <a:gd name="connsiteY5" fmla="*/ 351972 h 602343"/>
              <a:gd name="connsiteX6" fmla="*/ 0 w 801914"/>
              <a:gd name="connsiteY6" fmla="*/ 268514 h 602343"/>
              <a:gd name="connsiteX0" fmla="*/ 0 w 801914"/>
              <a:gd name="connsiteY0" fmla="*/ 277792 h 611621"/>
              <a:gd name="connsiteX1" fmla="*/ 674914 w 801914"/>
              <a:gd name="connsiteY1" fmla="*/ 9278 h 611621"/>
              <a:gd name="connsiteX2" fmla="*/ 801914 w 801914"/>
              <a:gd name="connsiteY2" fmla="*/ 259650 h 611621"/>
              <a:gd name="connsiteX3" fmla="*/ 664029 w 801914"/>
              <a:gd name="connsiteY3" fmla="*/ 484621 h 611621"/>
              <a:gd name="connsiteX4" fmla="*/ 337457 w 801914"/>
              <a:gd name="connsiteY4" fmla="*/ 611621 h 611621"/>
              <a:gd name="connsiteX5" fmla="*/ 283029 w 801914"/>
              <a:gd name="connsiteY5" fmla="*/ 361250 h 611621"/>
              <a:gd name="connsiteX6" fmla="*/ 0 w 801914"/>
              <a:gd name="connsiteY6" fmla="*/ 277792 h 611621"/>
              <a:gd name="connsiteX0" fmla="*/ 0 w 801914"/>
              <a:gd name="connsiteY0" fmla="*/ 277792 h 611621"/>
              <a:gd name="connsiteX1" fmla="*/ 674914 w 801914"/>
              <a:gd name="connsiteY1" fmla="*/ 9278 h 611621"/>
              <a:gd name="connsiteX2" fmla="*/ 801914 w 801914"/>
              <a:gd name="connsiteY2" fmla="*/ 259650 h 611621"/>
              <a:gd name="connsiteX3" fmla="*/ 664029 w 801914"/>
              <a:gd name="connsiteY3" fmla="*/ 484621 h 611621"/>
              <a:gd name="connsiteX4" fmla="*/ 337457 w 801914"/>
              <a:gd name="connsiteY4" fmla="*/ 611621 h 611621"/>
              <a:gd name="connsiteX5" fmla="*/ 283029 w 801914"/>
              <a:gd name="connsiteY5" fmla="*/ 361250 h 611621"/>
              <a:gd name="connsiteX6" fmla="*/ 0 w 801914"/>
              <a:gd name="connsiteY6" fmla="*/ 277792 h 611621"/>
              <a:gd name="connsiteX0" fmla="*/ 0 w 801914"/>
              <a:gd name="connsiteY0" fmla="*/ 277792 h 611621"/>
              <a:gd name="connsiteX1" fmla="*/ 674914 w 801914"/>
              <a:gd name="connsiteY1" fmla="*/ 9278 h 611621"/>
              <a:gd name="connsiteX2" fmla="*/ 801914 w 801914"/>
              <a:gd name="connsiteY2" fmla="*/ 259650 h 611621"/>
              <a:gd name="connsiteX3" fmla="*/ 664029 w 801914"/>
              <a:gd name="connsiteY3" fmla="*/ 484621 h 611621"/>
              <a:gd name="connsiteX4" fmla="*/ 337457 w 801914"/>
              <a:gd name="connsiteY4" fmla="*/ 611621 h 611621"/>
              <a:gd name="connsiteX5" fmla="*/ 283029 w 801914"/>
              <a:gd name="connsiteY5" fmla="*/ 361250 h 611621"/>
              <a:gd name="connsiteX6" fmla="*/ 0 w 801914"/>
              <a:gd name="connsiteY6" fmla="*/ 277792 h 611621"/>
              <a:gd name="connsiteX0" fmla="*/ 0 w 801914"/>
              <a:gd name="connsiteY0" fmla="*/ 277792 h 611621"/>
              <a:gd name="connsiteX1" fmla="*/ 674914 w 801914"/>
              <a:gd name="connsiteY1" fmla="*/ 9278 h 611621"/>
              <a:gd name="connsiteX2" fmla="*/ 801914 w 801914"/>
              <a:gd name="connsiteY2" fmla="*/ 259650 h 611621"/>
              <a:gd name="connsiteX3" fmla="*/ 664029 w 801914"/>
              <a:gd name="connsiteY3" fmla="*/ 484621 h 611621"/>
              <a:gd name="connsiteX4" fmla="*/ 337457 w 801914"/>
              <a:gd name="connsiteY4" fmla="*/ 611621 h 611621"/>
              <a:gd name="connsiteX5" fmla="*/ 283029 w 801914"/>
              <a:gd name="connsiteY5" fmla="*/ 361250 h 611621"/>
              <a:gd name="connsiteX6" fmla="*/ 0 w 801914"/>
              <a:gd name="connsiteY6" fmla="*/ 277792 h 611621"/>
              <a:gd name="connsiteX0" fmla="*/ 0 w 801914"/>
              <a:gd name="connsiteY0" fmla="*/ 277792 h 622795"/>
              <a:gd name="connsiteX1" fmla="*/ 674914 w 801914"/>
              <a:gd name="connsiteY1" fmla="*/ 9278 h 622795"/>
              <a:gd name="connsiteX2" fmla="*/ 801914 w 801914"/>
              <a:gd name="connsiteY2" fmla="*/ 259650 h 622795"/>
              <a:gd name="connsiteX3" fmla="*/ 664029 w 801914"/>
              <a:gd name="connsiteY3" fmla="*/ 484621 h 622795"/>
              <a:gd name="connsiteX4" fmla="*/ 340069 w 801914"/>
              <a:gd name="connsiteY4" fmla="*/ 622795 h 622795"/>
              <a:gd name="connsiteX5" fmla="*/ 283029 w 801914"/>
              <a:gd name="connsiteY5" fmla="*/ 361250 h 622795"/>
              <a:gd name="connsiteX6" fmla="*/ 0 w 801914"/>
              <a:gd name="connsiteY6" fmla="*/ 277792 h 622795"/>
              <a:gd name="connsiteX0" fmla="*/ 0 w 893579"/>
              <a:gd name="connsiteY0" fmla="*/ 277792 h 622795"/>
              <a:gd name="connsiteX1" fmla="*/ 674914 w 893579"/>
              <a:gd name="connsiteY1" fmla="*/ 9278 h 622795"/>
              <a:gd name="connsiteX2" fmla="*/ 893579 w 893579"/>
              <a:gd name="connsiteY2" fmla="*/ 253537 h 622795"/>
              <a:gd name="connsiteX3" fmla="*/ 664029 w 893579"/>
              <a:gd name="connsiteY3" fmla="*/ 484621 h 622795"/>
              <a:gd name="connsiteX4" fmla="*/ 340069 w 893579"/>
              <a:gd name="connsiteY4" fmla="*/ 622795 h 622795"/>
              <a:gd name="connsiteX5" fmla="*/ 283029 w 893579"/>
              <a:gd name="connsiteY5" fmla="*/ 361250 h 622795"/>
              <a:gd name="connsiteX6" fmla="*/ 0 w 893579"/>
              <a:gd name="connsiteY6" fmla="*/ 277792 h 622795"/>
              <a:gd name="connsiteX0" fmla="*/ 0 w 893579"/>
              <a:gd name="connsiteY0" fmla="*/ 277792 h 622795"/>
              <a:gd name="connsiteX1" fmla="*/ 674914 w 893579"/>
              <a:gd name="connsiteY1" fmla="*/ 9278 h 622795"/>
              <a:gd name="connsiteX2" fmla="*/ 893579 w 893579"/>
              <a:gd name="connsiteY2" fmla="*/ 253537 h 622795"/>
              <a:gd name="connsiteX3" fmla="*/ 734014 w 893579"/>
              <a:gd name="connsiteY3" fmla="*/ 476508 h 622795"/>
              <a:gd name="connsiteX4" fmla="*/ 340069 w 893579"/>
              <a:gd name="connsiteY4" fmla="*/ 622795 h 622795"/>
              <a:gd name="connsiteX5" fmla="*/ 283029 w 893579"/>
              <a:gd name="connsiteY5" fmla="*/ 361250 h 622795"/>
              <a:gd name="connsiteX6" fmla="*/ 0 w 893579"/>
              <a:gd name="connsiteY6" fmla="*/ 277792 h 622795"/>
              <a:gd name="connsiteX0" fmla="*/ 0 w 893579"/>
              <a:gd name="connsiteY0" fmla="*/ 279290 h 624293"/>
              <a:gd name="connsiteX1" fmla="*/ 777085 w 893579"/>
              <a:gd name="connsiteY1" fmla="*/ 9278 h 624293"/>
              <a:gd name="connsiteX2" fmla="*/ 893579 w 893579"/>
              <a:gd name="connsiteY2" fmla="*/ 255035 h 624293"/>
              <a:gd name="connsiteX3" fmla="*/ 734014 w 893579"/>
              <a:gd name="connsiteY3" fmla="*/ 478006 h 624293"/>
              <a:gd name="connsiteX4" fmla="*/ 340069 w 893579"/>
              <a:gd name="connsiteY4" fmla="*/ 624293 h 624293"/>
              <a:gd name="connsiteX5" fmla="*/ 283029 w 893579"/>
              <a:gd name="connsiteY5" fmla="*/ 362748 h 624293"/>
              <a:gd name="connsiteX6" fmla="*/ 0 w 893579"/>
              <a:gd name="connsiteY6" fmla="*/ 279290 h 624293"/>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1003388"/>
              <a:gd name="connsiteY0" fmla="*/ 379321 h 657202"/>
              <a:gd name="connsiteX1" fmla="*/ 886894 w 1003388"/>
              <a:gd name="connsiteY1" fmla="*/ 42187 h 657202"/>
              <a:gd name="connsiteX2" fmla="*/ 1003388 w 1003388"/>
              <a:gd name="connsiteY2" fmla="*/ 287944 h 657202"/>
              <a:gd name="connsiteX3" fmla="*/ 843823 w 1003388"/>
              <a:gd name="connsiteY3" fmla="*/ 510915 h 657202"/>
              <a:gd name="connsiteX4" fmla="*/ 449878 w 1003388"/>
              <a:gd name="connsiteY4" fmla="*/ 657202 h 657202"/>
              <a:gd name="connsiteX5" fmla="*/ 392838 w 1003388"/>
              <a:gd name="connsiteY5" fmla="*/ 395657 h 657202"/>
              <a:gd name="connsiteX6" fmla="*/ 0 w 1003388"/>
              <a:gd name="connsiteY6" fmla="*/ 379321 h 657202"/>
              <a:gd name="connsiteX0" fmla="*/ 0 w 1003388"/>
              <a:gd name="connsiteY0" fmla="*/ 379321 h 657202"/>
              <a:gd name="connsiteX1" fmla="*/ 886894 w 1003388"/>
              <a:gd name="connsiteY1" fmla="*/ 42187 h 657202"/>
              <a:gd name="connsiteX2" fmla="*/ 1003388 w 1003388"/>
              <a:gd name="connsiteY2" fmla="*/ 287944 h 657202"/>
              <a:gd name="connsiteX3" fmla="*/ 843823 w 1003388"/>
              <a:gd name="connsiteY3" fmla="*/ 510915 h 657202"/>
              <a:gd name="connsiteX4" fmla="*/ 449878 w 1003388"/>
              <a:gd name="connsiteY4" fmla="*/ 657202 h 657202"/>
              <a:gd name="connsiteX5" fmla="*/ 290399 w 1003388"/>
              <a:gd name="connsiteY5" fmla="*/ 416188 h 657202"/>
              <a:gd name="connsiteX6" fmla="*/ 0 w 1003388"/>
              <a:gd name="connsiteY6" fmla="*/ 379321 h 657202"/>
              <a:gd name="connsiteX0" fmla="*/ 0 w 1003388"/>
              <a:gd name="connsiteY0" fmla="*/ 379321 h 673967"/>
              <a:gd name="connsiteX1" fmla="*/ 886894 w 1003388"/>
              <a:gd name="connsiteY1" fmla="*/ 42187 h 673967"/>
              <a:gd name="connsiteX2" fmla="*/ 1003388 w 1003388"/>
              <a:gd name="connsiteY2" fmla="*/ 287944 h 673967"/>
              <a:gd name="connsiteX3" fmla="*/ 843823 w 1003388"/>
              <a:gd name="connsiteY3" fmla="*/ 510915 h 673967"/>
              <a:gd name="connsiteX4" fmla="*/ 370078 w 1003388"/>
              <a:gd name="connsiteY4" fmla="*/ 673967 h 673967"/>
              <a:gd name="connsiteX5" fmla="*/ 290399 w 1003388"/>
              <a:gd name="connsiteY5" fmla="*/ 416188 h 673967"/>
              <a:gd name="connsiteX6" fmla="*/ 0 w 1003388"/>
              <a:gd name="connsiteY6" fmla="*/ 379321 h 673967"/>
              <a:gd name="connsiteX0" fmla="*/ 0 w 1003388"/>
              <a:gd name="connsiteY0" fmla="*/ 420798 h 715444"/>
              <a:gd name="connsiteX1" fmla="*/ 886894 w 1003388"/>
              <a:gd name="connsiteY1" fmla="*/ 83664 h 715444"/>
              <a:gd name="connsiteX2" fmla="*/ 1003388 w 1003388"/>
              <a:gd name="connsiteY2" fmla="*/ 329421 h 715444"/>
              <a:gd name="connsiteX3" fmla="*/ 843823 w 1003388"/>
              <a:gd name="connsiteY3" fmla="*/ 552392 h 715444"/>
              <a:gd name="connsiteX4" fmla="*/ 370078 w 1003388"/>
              <a:gd name="connsiteY4" fmla="*/ 715444 h 715444"/>
              <a:gd name="connsiteX5" fmla="*/ 290399 w 1003388"/>
              <a:gd name="connsiteY5" fmla="*/ 457665 h 715444"/>
              <a:gd name="connsiteX6" fmla="*/ 0 w 1003388"/>
              <a:gd name="connsiteY6" fmla="*/ 420798 h 715444"/>
              <a:gd name="connsiteX0" fmla="*/ 0 w 1003388"/>
              <a:gd name="connsiteY0" fmla="*/ 420798 h 715444"/>
              <a:gd name="connsiteX1" fmla="*/ 886894 w 1003388"/>
              <a:gd name="connsiteY1" fmla="*/ 83664 h 715444"/>
              <a:gd name="connsiteX2" fmla="*/ 1003388 w 1003388"/>
              <a:gd name="connsiteY2" fmla="*/ 329421 h 715444"/>
              <a:gd name="connsiteX3" fmla="*/ 843823 w 1003388"/>
              <a:gd name="connsiteY3" fmla="*/ 552392 h 715444"/>
              <a:gd name="connsiteX4" fmla="*/ 370078 w 1003388"/>
              <a:gd name="connsiteY4" fmla="*/ 715444 h 715444"/>
              <a:gd name="connsiteX5" fmla="*/ 290399 w 1003388"/>
              <a:gd name="connsiteY5" fmla="*/ 457665 h 715444"/>
              <a:gd name="connsiteX6" fmla="*/ 0 w 1003388"/>
              <a:gd name="connsiteY6" fmla="*/ 420798 h 715444"/>
              <a:gd name="connsiteX0" fmla="*/ 0 w 1003388"/>
              <a:gd name="connsiteY0" fmla="*/ 420798 h 715444"/>
              <a:gd name="connsiteX1" fmla="*/ 886894 w 1003388"/>
              <a:gd name="connsiteY1" fmla="*/ 83664 h 715444"/>
              <a:gd name="connsiteX2" fmla="*/ 1003388 w 1003388"/>
              <a:gd name="connsiteY2" fmla="*/ 329421 h 715444"/>
              <a:gd name="connsiteX3" fmla="*/ 843823 w 1003388"/>
              <a:gd name="connsiteY3" fmla="*/ 552392 h 715444"/>
              <a:gd name="connsiteX4" fmla="*/ 370078 w 1003388"/>
              <a:gd name="connsiteY4" fmla="*/ 715444 h 715444"/>
              <a:gd name="connsiteX5" fmla="*/ 290399 w 1003388"/>
              <a:gd name="connsiteY5" fmla="*/ 457665 h 715444"/>
              <a:gd name="connsiteX6" fmla="*/ 0 w 1003388"/>
              <a:gd name="connsiteY6" fmla="*/ 420798 h 715444"/>
              <a:gd name="connsiteX0" fmla="*/ 0 w 1003388"/>
              <a:gd name="connsiteY0" fmla="*/ 392717 h 687363"/>
              <a:gd name="connsiteX1" fmla="*/ 886894 w 1003388"/>
              <a:gd name="connsiteY1" fmla="*/ 55583 h 687363"/>
              <a:gd name="connsiteX2" fmla="*/ 1003388 w 1003388"/>
              <a:gd name="connsiteY2" fmla="*/ 301340 h 687363"/>
              <a:gd name="connsiteX3" fmla="*/ 843823 w 1003388"/>
              <a:gd name="connsiteY3" fmla="*/ 524311 h 687363"/>
              <a:gd name="connsiteX4" fmla="*/ 370078 w 1003388"/>
              <a:gd name="connsiteY4" fmla="*/ 687363 h 687363"/>
              <a:gd name="connsiteX5" fmla="*/ 290399 w 1003388"/>
              <a:gd name="connsiteY5" fmla="*/ 429584 h 687363"/>
              <a:gd name="connsiteX6" fmla="*/ 0 w 1003388"/>
              <a:gd name="connsiteY6" fmla="*/ 392717 h 687363"/>
              <a:gd name="connsiteX0" fmla="*/ 0 w 1003388"/>
              <a:gd name="connsiteY0" fmla="*/ 392252 h 686898"/>
              <a:gd name="connsiteX1" fmla="*/ 886894 w 1003388"/>
              <a:gd name="connsiteY1" fmla="*/ 55118 h 686898"/>
              <a:gd name="connsiteX2" fmla="*/ 1003388 w 1003388"/>
              <a:gd name="connsiteY2" fmla="*/ 300875 h 686898"/>
              <a:gd name="connsiteX3" fmla="*/ 843823 w 1003388"/>
              <a:gd name="connsiteY3" fmla="*/ 523846 h 686898"/>
              <a:gd name="connsiteX4" fmla="*/ 370078 w 1003388"/>
              <a:gd name="connsiteY4" fmla="*/ 686898 h 686898"/>
              <a:gd name="connsiteX5" fmla="*/ 290399 w 1003388"/>
              <a:gd name="connsiteY5" fmla="*/ 429119 h 686898"/>
              <a:gd name="connsiteX6" fmla="*/ 0 w 1003388"/>
              <a:gd name="connsiteY6" fmla="*/ 392252 h 686898"/>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88" h="702754">
                <a:moveTo>
                  <a:pt x="0" y="408108"/>
                </a:moveTo>
                <a:cubicBezTo>
                  <a:pt x="152314" y="175885"/>
                  <a:pt x="579788" y="0"/>
                  <a:pt x="886894" y="70974"/>
                </a:cubicBezTo>
                <a:lnTo>
                  <a:pt x="1003388" y="316731"/>
                </a:lnTo>
                <a:lnTo>
                  <a:pt x="843823" y="539702"/>
                </a:lnTo>
                <a:cubicBezTo>
                  <a:pt x="688621" y="504763"/>
                  <a:pt x="473878" y="571458"/>
                  <a:pt x="370078" y="702754"/>
                </a:cubicBezTo>
                <a:lnTo>
                  <a:pt x="290399" y="444975"/>
                </a:lnTo>
                <a:lnTo>
                  <a:pt x="0" y="4081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Freeform 46"/>
          <p:cNvSpPr/>
          <p:nvPr/>
        </p:nvSpPr>
        <p:spPr>
          <a:xfrm rot="10341217">
            <a:off x="4186381" y="4143695"/>
            <a:ext cx="2809000" cy="2060899"/>
          </a:xfrm>
          <a:custGeom>
            <a:avLst/>
            <a:gdLst>
              <a:gd name="connsiteX0" fmla="*/ 0 w 801914"/>
              <a:gd name="connsiteY0" fmla="*/ 268514 h 602343"/>
              <a:gd name="connsiteX1" fmla="*/ 674914 w 801914"/>
              <a:gd name="connsiteY1" fmla="*/ 0 h 602343"/>
              <a:gd name="connsiteX2" fmla="*/ 801914 w 801914"/>
              <a:gd name="connsiteY2" fmla="*/ 250372 h 602343"/>
              <a:gd name="connsiteX3" fmla="*/ 664029 w 801914"/>
              <a:gd name="connsiteY3" fmla="*/ 475343 h 602343"/>
              <a:gd name="connsiteX4" fmla="*/ 337457 w 801914"/>
              <a:gd name="connsiteY4" fmla="*/ 602343 h 602343"/>
              <a:gd name="connsiteX5" fmla="*/ 283029 w 801914"/>
              <a:gd name="connsiteY5" fmla="*/ 351972 h 602343"/>
              <a:gd name="connsiteX6" fmla="*/ 0 w 801914"/>
              <a:gd name="connsiteY6" fmla="*/ 268514 h 602343"/>
              <a:gd name="connsiteX0" fmla="*/ 0 w 801914"/>
              <a:gd name="connsiteY0" fmla="*/ 268514 h 602343"/>
              <a:gd name="connsiteX1" fmla="*/ 674914 w 801914"/>
              <a:gd name="connsiteY1" fmla="*/ 0 h 602343"/>
              <a:gd name="connsiteX2" fmla="*/ 801914 w 801914"/>
              <a:gd name="connsiteY2" fmla="*/ 250372 h 602343"/>
              <a:gd name="connsiteX3" fmla="*/ 664029 w 801914"/>
              <a:gd name="connsiteY3" fmla="*/ 475343 h 602343"/>
              <a:gd name="connsiteX4" fmla="*/ 337457 w 801914"/>
              <a:gd name="connsiteY4" fmla="*/ 602343 h 602343"/>
              <a:gd name="connsiteX5" fmla="*/ 283029 w 801914"/>
              <a:gd name="connsiteY5" fmla="*/ 351972 h 602343"/>
              <a:gd name="connsiteX6" fmla="*/ 0 w 801914"/>
              <a:gd name="connsiteY6" fmla="*/ 268514 h 602343"/>
              <a:gd name="connsiteX0" fmla="*/ 0 w 801914"/>
              <a:gd name="connsiteY0" fmla="*/ 277792 h 611621"/>
              <a:gd name="connsiteX1" fmla="*/ 674914 w 801914"/>
              <a:gd name="connsiteY1" fmla="*/ 9278 h 611621"/>
              <a:gd name="connsiteX2" fmla="*/ 801914 w 801914"/>
              <a:gd name="connsiteY2" fmla="*/ 259650 h 611621"/>
              <a:gd name="connsiteX3" fmla="*/ 664029 w 801914"/>
              <a:gd name="connsiteY3" fmla="*/ 484621 h 611621"/>
              <a:gd name="connsiteX4" fmla="*/ 337457 w 801914"/>
              <a:gd name="connsiteY4" fmla="*/ 611621 h 611621"/>
              <a:gd name="connsiteX5" fmla="*/ 283029 w 801914"/>
              <a:gd name="connsiteY5" fmla="*/ 361250 h 611621"/>
              <a:gd name="connsiteX6" fmla="*/ 0 w 801914"/>
              <a:gd name="connsiteY6" fmla="*/ 277792 h 611621"/>
              <a:gd name="connsiteX0" fmla="*/ 0 w 801914"/>
              <a:gd name="connsiteY0" fmla="*/ 277792 h 611621"/>
              <a:gd name="connsiteX1" fmla="*/ 674914 w 801914"/>
              <a:gd name="connsiteY1" fmla="*/ 9278 h 611621"/>
              <a:gd name="connsiteX2" fmla="*/ 801914 w 801914"/>
              <a:gd name="connsiteY2" fmla="*/ 259650 h 611621"/>
              <a:gd name="connsiteX3" fmla="*/ 664029 w 801914"/>
              <a:gd name="connsiteY3" fmla="*/ 484621 h 611621"/>
              <a:gd name="connsiteX4" fmla="*/ 337457 w 801914"/>
              <a:gd name="connsiteY4" fmla="*/ 611621 h 611621"/>
              <a:gd name="connsiteX5" fmla="*/ 283029 w 801914"/>
              <a:gd name="connsiteY5" fmla="*/ 361250 h 611621"/>
              <a:gd name="connsiteX6" fmla="*/ 0 w 801914"/>
              <a:gd name="connsiteY6" fmla="*/ 277792 h 611621"/>
              <a:gd name="connsiteX0" fmla="*/ 0 w 801914"/>
              <a:gd name="connsiteY0" fmla="*/ 277792 h 611621"/>
              <a:gd name="connsiteX1" fmla="*/ 674914 w 801914"/>
              <a:gd name="connsiteY1" fmla="*/ 9278 h 611621"/>
              <a:gd name="connsiteX2" fmla="*/ 801914 w 801914"/>
              <a:gd name="connsiteY2" fmla="*/ 259650 h 611621"/>
              <a:gd name="connsiteX3" fmla="*/ 664029 w 801914"/>
              <a:gd name="connsiteY3" fmla="*/ 484621 h 611621"/>
              <a:gd name="connsiteX4" fmla="*/ 337457 w 801914"/>
              <a:gd name="connsiteY4" fmla="*/ 611621 h 611621"/>
              <a:gd name="connsiteX5" fmla="*/ 283029 w 801914"/>
              <a:gd name="connsiteY5" fmla="*/ 361250 h 611621"/>
              <a:gd name="connsiteX6" fmla="*/ 0 w 801914"/>
              <a:gd name="connsiteY6" fmla="*/ 277792 h 611621"/>
              <a:gd name="connsiteX0" fmla="*/ 0 w 801914"/>
              <a:gd name="connsiteY0" fmla="*/ 277792 h 611621"/>
              <a:gd name="connsiteX1" fmla="*/ 674914 w 801914"/>
              <a:gd name="connsiteY1" fmla="*/ 9278 h 611621"/>
              <a:gd name="connsiteX2" fmla="*/ 801914 w 801914"/>
              <a:gd name="connsiteY2" fmla="*/ 259650 h 611621"/>
              <a:gd name="connsiteX3" fmla="*/ 664029 w 801914"/>
              <a:gd name="connsiteY3" fmla="*/ 484621 h 611621"/>
              <a:gd name="connsiteX4" fmla="*/ 337457 w 801914"/>
              <a:gd name="connsiteY4" fmla="*/ 611621 h 611621"/>
              <a:gd name="connsiteX5" fmla="*/ 283029 w 801914"/>
              <a:gd name="connsiteY5" fmla="*/ 361250 h 611621"/>
              <a:gd name="connsiteX6" fmla="*/ 0 w 801914"/>
              <a:gd name="connsiteY6" fmla="*/ 277792 h 611621"/>
              <a:gd name="connsiteX0" fmla="*/ 0 w 801914"/>
              <a:gd name="connsiteY0" fmla="*/ 277792 h 622795"/>
              <a:gd name="connsiteX1" fmla="*/ 674914 w 801914"/>
              <a:gd name="connsiteY1" fmla="*/ 9278 h 622795"/>
              <a:gd name="connsiteX2" fmla="*/ 801914 w 801914"/>
              <a:gd name="connsiteY2" fmla="*/ 259650 h 622795"/>
              <a:gd name="connsiteX3" fmla="*/ 664029 w 801914"/>
              <a:gd name="connsiteY3" fmla="*/ 484621 h 622795"/>
              <a:gd name="connsiteX4" fmla="*/ 340069 w 801914"/>
              <a:gd name="connsiteY4" fmla="*/ 622795 h 622795"/>
              <a:gd name="connsiteX5" fmla="*/ 283029 w 801914"/>
              <a:gd name="connsiteY5" fmla="*/ 361250 h 622795"/>
              <a:gd name="connsiteX6" fmla="*/ 0 w 801914"/>
              <a:gd name="connsiteY6" fmla="*/ 277792 h 622795"/>
              <a:gd name="connsiteX0" fmla="*/ 0 w 893579"/>
              <a:gd name="connsiteY0" fmla="*/ 277792 h 622795"/>
              <a:gd name="connsiteX1" fmla="*/ 674914 w 893579"/>
              <a:gd name="connsiteY1" fmla="*/ 9278 h 622795"/>
              <a:gd name="connsiteX2" fmla="*/ 893579 w 893579"/>
              <a:gd name="connsiteY2" fmla="*/ 253537 h 622795"/>
              <a:gd name="connsiteX3" fmla="*/ 664029 w 893579"/>
              <a:gd name="connsiteY3" fmla="*/ 484621 h 622795"/>
              <a:gd name="connsiteX4" fmla="*/ 340069 w 893579"/>
              <a:gd name="connsiteY4" fmla="*/ 622795 h 622795"/>
              <a:gd name="connsiteX5" fmla="*/ 283029 w 893579"/>
              <a:gd name="connsiteY5" fmla="*/ 361250 h 622795"/>
              <a:gd name="connsiteX6" fmla="*/ 0 w 893579"/>
              <a:gd name="connsiteY6" fmla="*/ 277792 h 622795"/>
              <a:gd name="connsiteX0" fmla="*/ 0 w 893579"/>
              <a:gd name="connsiteY0" fmla="*/ 277792 h 622795"/>
              <a:gd name="connsiteX1" fmla="*/ 674914 w 893579"/>
              <a:gd name="connsiteY1" fmla="*/ 9278 h 622795"/>
              <a:gd name="connsiteX2" fmla="*/ 893579 w 893579"/>
              <a:gd name="connsiteY2" fmla="*/ 253537 h 622795"/>
              <a:gd name="connsiteX3" fmla="*/ 734014 w 893579"/>
              <a:gd name="connsiteY3" fmla="*/ 476508 h 622795"/>
              <a:gd name="connsiteX4" fmla="*/ 340069 w 893579"/>
              <a:gd name="connsiteY4" fmla="*/ 622795 h 622795"/>
              <a:gd name="connsiteX5" fmla="*/ 283029 w 893579"/>
              <a:gd name="connsiteY5" fmla="*/ 361250 h 622795"/>
              <a:gd name="connsiteX6" fmla="*/ 0 w 893579"/>
              <a:gd name="connsiteY6" fmla="*/ 277792 h 622795"/>
              <a:gd name="connsiteX0" fmla="*/ 0 w 893579"/>
              <a:gd name="connsiteY0" fmla="*/ 279290 h 624293"/>
              <a:gd name="connsiteX1" fmla="*/ 777085 w 893579"/>
              <a:gd name="connsiteY1" fmla="*/ 9278 h 624293"/>
              <a:gd name="connsiteX2" fmla="*/ 893579 w 893579"/>
              <a:gd name="connsiteY2" fmla="*/ 255035 h 624293"/>
              <a:gd name="connsiteX3" fmla="*/ 734014 w 893579"/>
              <a:gd name="connsiteY3" fmla="*/ 478006 h 624293"/>
              <a:gd name="connsiteX4" fmla="*/ 340069 w 893579"/>
              <a:gd name="connsiteY4" fmla="*/ 624293 h 624293"/>
              <a:gd name="connsiteX5" fmla="*/ 283029 w 893579"/>
              <a:gd name="connsiteY5" fmla="*/ 362748 h 624293"/>
              <a:gd name="connsiteX6" fmla="*/ 0 w 893579"/>
              <a:gd name="connsiteY6" fmla="*/ 279290 h 624293"/>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1003388"/>
              <a:gd name="connsiteY0" fmla="*/ 379321 h 657202"/>
              <a:gd name="connsiteX1" fmla="*/ 886894 w 1003388"/>
              <a:gd name="connsiteY1" fmla="*/ 42187 h 657202"/>
              <a:gd name="connsiteX2" fmla="*/ 1003388 w 1003388"/>
              <a:gd name="connsiteY2" fmla="*/ 287944 h 657202"/>
              <a:gd name="connsiteX3" fmla="*/ 843823 w 1003388"/>
              <a:gd name="connsiteY3" fmla="*/ 510915 h 657202"/>
              <a:gd name="connsiteX4" fmla="*/ 449878 w 1003388"/>
              <a:gd name="connsiteY4" fmla="*/ 657202 h 657202"/>
              <a:gd name="connsiteX5" fmla="*/ 392838 w 1003388"/>
              <a:gd name="connsiteY5" fmla="*/ 395657 h 657202"/>
              <a:gd name="connsiteX6" fmla="*/ 0 w 1003388"/>
              <a:gd name="connsiteY6" fmla="*/ 379321 h 657202"/>
              <a:gd name="connsiteX0" fmla="*/ 0 w 1003388"/>
              <a:gd name="connsiteY0" fmla="*/ 379321 h 657202"/>
              <a:gd name="connsiteX1" fmla="*/ 886894 w 1003388"/>
              <a:gd name="connsiteY1" fmla="*/ 42187 h 657202"/>
              <a:gd name="connsiteX2" fmla="*/ 1003388 w 1003388"/>
              <a:gd name="connsiteY2" fmla="*/ 287944 h 657202"/>
              <a:gd name="connsiteX3" fmla="*/ 843823 w 1003388"/>
              <a:gd name="connsiteY3" fmla="*/ 510915 h 657202"/>
              <a:gd name="connsiteX4" fmla="*/ 449878 w 1003388"/>
              <a:gd name="connsiteY4" fmla="*/ 657202 h 657202"/>
              <a:gd name="connsiteX5" fmla="*/ 290399 w 1003388"/>
              <a:gd name="connsiteY5" fmla="*/ 416188 h 657202"/>
              <a:gd name="connsiteX6" fmla="*/ 0 w 1003388"/>
              <a:gd name="connsiteY6" fmla="*/ 379321 h 657202"/>
              <a:gd name="connsiteX0" fmla="*/ 0 w 1003388"/>
              <a:gd name="connsiteY0" fmla="*/ 379321 h 673967"/>
              <a:gd name="connsiteX1" fmla="*/ 886894 w 1003388"/>
              <a:gd name="connsiteY1" fmla="*/ 42187 h 673967"/>
              <a:gd name="connsiteX2" fmla="*/ 1003388 w 1003388"/>
              <a:gd name="connsiteY2" fmla="*/ 287944 h 673967"/>
              <a:gd name="connsiteX3" fmla="*/ 843823 w 1003388"/>
              <a:gd name="connsiteY3" fmla="*/ 510915 h 673967"/>
              <a:gd name="connsiteX4" fmla="*/ 370078 w 1003388"/>
              <a:gd name="connsiteY4" fmla="*/ 673967 h 673967"/>
              <a:gd name="connsiteX5" fmla="*/ 290399 w 1003388"/>
              <a:gd name="connsiteY5" fmla="*/ 416188 h 673967"/>
              <a:gd name="connsiteX6" fmla="*/ 0 w 1003388"/>
              <a:gd name="connsiteY6" fmla="*/ 379321 h 673967"/>
              <a:gd name="connsiteX0" fmla="*/ 0 w 1003388"/>
              <a:gd name="connsiteY0" fmla="*/ 420798 h 715444"/>
              <a:gd name="connsiteX1" fmla="*/ 886894 w 1003388"/>
              <a:gd name="connsiteY1" fmla="*/ 83664 h 715444"/>
              <a:gd name="connsiteX2" fmla="*/ 1003388 w 1003388"/>
              <a:gd name="connsiteY2" fmla="*/ 329421 h 715444"/>
              <a:gd name="connsiteX3" fmla="*/ 843823 w 1003388"/>
              <a:gd name="connsiteY3" fmla="*/ 552392 h 715444"/>
              <a:gd name="connsiteX4" fmla="*/ 370078 w 1003388"/>
              <a:gd name="connsiteY4" fmla="*/ 715444 h 715444"/>
              <a:gd name="connsiteX5" fmla="*/ 290399 w 1003388"/>
              <a:gd name="connsiteY5" fmla="*/ 457665 h 715444"/>
              <a:gd name="connsiteX6" fmla="*/ 0 w 1003388"/>
              <a:gd name="connsiteY6" fmla="*/ 420798 h 715444"/>
              <a:gd name="connsiteX0" fmla="*/ 0 w 1003388"/>
              <a:gd name="connsiteY0" fmla="*/ 420798 h 715444"/>
              <a:gd name="connsiteX1" fmla="*/ 886894 w 1003388"/>
              <a:gd name="connsiteY1" fmla="*/ 83664 h 715444"/>
              <a:gd name="connsiteX2" fmla="*/ 1003388 w 1003388"/>
              <a:gd name="connsiteY2" fmla="*/ 329421 h 715444"/>
              <a:gd name="connsiteX3" fmla="*/ 843823 w 1003388"/>
              <a:gd name="connsiteY3" fmla="*/ 552392 h 715444"/>
              <a:gd name="connsiteX4" fmla="*/ 370078 w 1003388"/>
              <a:gd name="connsiteY4" fmla="*/ 715444 h 715444"/>
              <a:gd name="connsiteX5" fmla="*/ 290399 w 1003388"/>
              <a:gd name="connsiteY5" fmla="*/ 457665 h 715444"/>
              <a:gd name="connsiteX6" fmla="*/ 0 w 1003388"/>
              <a:gd name="connsiteY6" fmla="*/ 420798 h 715444"/>
              <a:gd name="connsiteX0" fmla="*/ 0 w 1003388"/>
              <a:gd name="connsiteY0" fmla="*/ 420798 h 715444"/>
              <a:gd name="connsiteX1" fmla="*/ 886894 w 1003388"/>
              <a:gd name="connsiteY1" fmla="*/ 83664 h 715444"/>
              <a:gd name="connsiteX2" fmla="*/ 1003388 w 1003388"/>
              <a:gd name="connsiteY2" fmla="*/ 329421 h 715444"/>
              <a:gd name="connsiteX3" fmla="*/ 843823 w 1003388"/>
              <a:gd name="connsiteY3" fmla="*/ 552392 h 715444"/>
              <a:gd name="connsiteX4" fmla="*/ 370078 w 1003388"/>
              <a:gd name="connsiteY4" fmla="*/ 715444 h 715444"/>
              <a:gd name="connsiteX5" fmla="*/ 290399 w 1003388"/>
              <a:gd name="connsiteY5" fmla="*/ 457665 h 715444"/>
              <a:gd name="connsiteX6" fmla="*/ 0 w 1003388"/>
              <a:gd name="connsiteY6" fmla="*/ 420798 h 715444"/>
              <a:gd name="connsiteX0" fmla="*/ 0 w 1003388"/>
              <a:gd name="connsiteY0" fmla="*/ 392717 h 687363"/>
              <a:gd name="connsiteX1" fmla="*/ 886894 w 1003388"/>
              <a:gd name="connsiteY1" fmla="*/ 55583 h 687363"/>
              <a:gd name="connsiteX2" fmla="*/ 1003388 w 1003388"/>
              <a:gd name="connsiteY2" fmla="*/ 301340 h 687363"/>
              <a:gd name="connsiteX3" fmla="*/ 843823 w 1003388"/>
              <a:gd name="connsiteY3" fmla="*/ 524311 h 687363"/>
              <a:gd name="connsiteX4" fmla="*/ 370078 w 1003388"/>
              <a:gd name="connsiteY4" fmla="*/ 687363 h 687363"/>
              <a:gd name="connsiteX5" fmla="*/ 290399 w 1003388"/>
              <a:gd name="connsiteY5" fmla="*/ 429584 h 687363"/>
              <a:gd name="connsiteX6" fmla="*/ 0 w 1003388"/>
              <a:gd name="connsiteY6" fmla="*/ 392717 h 687363"/>
              <a:gd name="connsiteX0" fmla="*/ 0 w 1003388"/>
              <a:gd name="connsiteY0" fmla="*/ 392252 h 686898"/>
              <a:gd name="connsiteX1" fmla="*/ 886894 w 1003388"/>
              <a:gd name="connsiteY1" fmla="*/ 55118 h 686898"/>
              <a:gd name="connsiteX2" fmla="*/ 1003388 w 1003388"/>
              <a:gd name="connsiteY2" fmla="*/ 300875 h 686898"/>
              <a:gd name="connsiteX3" fmla="*/ 843823 w 1003388"/>
              <a:gd name="connsiteY3" fmla="*/ 523846 h 686898"/>
              <a:gd name="connsiteX4" fmla="*/ 370078 w 1003388"/>
              <a:gd name="connsiteY4" fmla="*/ 686898 h 686898"/>
              <a:gd name="connsiteX5" fmla="*/ 290399 w 1003388"/>
              <a:gd name="connsiteY5" fmla="*/ 429119 h 686898"/>
              <a:gd name="connsiteX6" fmla="*/ 0 w 1003388"/>
              <a:gd name="connsiteY6" fmla="*/ 392252 h 686898"/>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88" h="702754">
                <a:moveTo>
                  <a:pt x="0" y="408108"/>
                </a:moveTo>
                <a:cubicBezTo>
                  <a:pt x="152314" y="175885"/>
                  <a:pt x="579788" y="0"/>
                  <a:pt x="886894" y="70974"/>
                </a:cubicBezTo>
                <a:lnTo>
                  <a:pt x="1003388" y="316731"/>
                </a:lnTo>
                <a:lnTo>
                  <a:pt x="843823" y="539702"/>
                </a:lnTo>
                <a:cubicBezTo>
                  <a:pt x="688621" y="504763"/>
                  <a:pt x="473878" y="571458"/>
                  <a:pt x="370078" y="702754"/>
                </a:cubicBezTo>
                <a:lnTo>
                  <a:pt x="290399" y="444975"/>
                </a:lnTo>
                <a:lnTo>
                  <a:pt x="0" y="4081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Freeform 47"/>
          <p:cNvSpPr/>
          <p:nvPr/>
        </p:nvSpPr>
        <p:spPr>
          <a:xfrm rot="13753535">
            <a:off x="1967783" y="4132315"/>
            <a:ext cx="3015699" cy="2018733"/>
          </a:xfrm>
          <a:custGeom>
            <a:avLst/>
            <a:gdLst>
              <a:gd name="connsiteX0" fmla="*/ 0 w 801914"/>
              <a:gd name="connsiteY0" fmla="*/ 268514 h 602343"/>
              <a:gd name="connsiteX1" fmla="*/ 674914 w 801914"/>
              <a:gd name="connsiteY1" fmla="*/ 0 h 602343"/>
              <a:gd name="connsiteX2" fmla="*/ 801914 w 801914"/>
              <a:gd name="connsiteY2" fmla="*/ 250372 h 602343"/>
              <a:gd name="connsiteX3" fmla="*/ 664029 w 801914"/>
              <a:gd name="connsiteY3" fmla="*/ 475343 h 602343"/>
              <a:gd name="connsiteX4" fmla="*/ 337457 w 801914"/>
              <a:gd name="connsiteY4" fmla="*/ 602343 h 602343"/>
              <a:gd name="connsiteX5" fmla="*/ 283029 w 801914"/>
              <a:gd name="connsiteY5" fmla="*/ 351972 h 602343"/>
              <a:gd name="connsiteX6" fmla="*/ 0 w 801914"/>
              <a:gd name="connsiteY6" fmla="*/ 268514 h 602343"/>
              <a:gd name="connsiteX0" fmla="*/ 0 w 801914"/>
              <a:gd name="connsiteY0" fmla="*/ 268514 h 602343"/>
              <a:gd name="connsiteX1" fmla="*/ 674914 w 801914"/>
              <a:gd name="connsiteY1" fmla="*/ 0 h 602343"/>
              <a:gd name="connsiteX2" fmla="*/ 801914 w 801914"/>
              <a:gd name="connsiteY2" fmla="*/ 250372 h 602343"/>
              <a:gd name="connsiteX3" fmla="*/ 664029 w 801914"/>
              <a:gd name="connsiteY3" fmla="*/ 475343 h 602343"/>
              <a:gd name="connsiteX4" fmla="*/ 337457 w 801914"/>
              <a:gd name="connsiteY4" fmla="*/ 602343 h 602343"/>
              <a:gd name="connsiteX5" fmla="*/ 283029 w 801914"/>
              <a:gd name="connsiteY5" fmla="*/ 351972 h 602343"/>
              <a:gd name="connsiteX6" fmla="*/ 0 w 801914"/>
              <a:gd name="connsiteY6" fmla="*/ 268514 h 602343"/>
              <a:gd name="connsiteX0" fmla="*/ 0 w 801914"/>
              <a:gd name="connsiteY0" fmla="*/ 277792 h 611621"/>
              <a:gd name="connsiteX1" fmla="*/ 674914 w 801914"/>
              <a:gd name="connsiteY1" fmla="*/ 9278 h 611621"/>
              <a:gd name="connsiteX2" fmla="*/ 801914 w 801914"/>
              <a:gd name="connsiteY2" fmla="*/ 259650 h 611621"/>
              <a:gd name="connsiteX3" fmla="*/ 664029 w 801914"/>
              <a:gd name="connsiteY3" fmla="*/ 484621 h 611621"/>
              <a:gd name="connsiteX4" fmla="*/ 337457 w 801914"/>
              <a:gd name="connsiteY4" fmla="*/ 611621 h 611621"/>
              <a:gd name="connsiteX5" fmla="*/ 283029 w 801914"/>
              <a:gd name="connsiteY5" fmla="*/ 361250 h 611621"/>
              <a:gd name="connsiteX6" fmla="*/ 0 w 801914"/>
              <a:gd name="connsiteY6" fmla="*/ 277792 h 611621"/>
              <a:gd name="connsiteX0" fmla="*/ 0 w 801914"/>
              <a:gd name="connsiteY0" fmla="*/ 277792 h 611621"/>
              <a:gd name="connsiteX1" fmla="*/ 674914 w 801914"/>
              <a:gd name="connsiteY1" fmla="*/ 9278 h 611621"/>
              <a:gd name="connsiteX2" fmla="*/ 801914 w 801914"/>
              <a:gd name="connsiteY2" fmla="*/ 259650 h 611621"/>
              <a:gd name="connsiteX3" fmla="*/ 664029 w 801914"/>
              <a:gd name="connsiteY3" fmla="*/ 484621 h 611621"/>
              <a:gd name="connsiteX4" fmla="*/ 337457 w 801914"/>
              <a:gd name="connsiteY4" fmla="*/ 611621 h 611621"/>
              <a:gd name="connsiteX5" fmla="*/ 283029 w 801914"/>
              <a:gd name="connsiteY5" fmla="*/ 361250 h 611621"/>
              <a:gd name="connsiteX6" fmla="*/ 0 w 801914"/>
              <a:gd name="connsiteY6" fmla="*/ 277792 h 611621"/>
              <a:gd name="connsiteX0" fmla="*/ 0 w 801914"/>
              <a:gd name="connsiteY0" fmla="*/ 277792 h 611621"/>
              <a:gd name="connsiteX1" fmla="*/ 674914 w 801914"/>
              <a:gd name="connsiteY1" fmla="*/ 9278 h 611621"/>
              <a:gd name="connsiteX2" fmla="*/ 801914 w 801914"/>
              <a:gd name="connsiteY2" fmla="*/ 259650 h 611621"/>
              <a:gd name="connsiteX3" fmla="*/ 664029 w 801914"/>
              <a:gd name="connsiteY3" fmla="*/ 484621 h 611621"/>
              <a:gd name="connsiteX4" fmla="*/ 337457 w 801914"/>
              <a:gd name="connsiteY4" fmla="*/ 611621 h 611621"/>
              <a:gd name="connsiteX5" fmla="*/ 283029 w 801914"/>
              <a:gd name="connsiteY5" fmla="*/ 361250 h 611621"/>
              <a:gd name="connsiteX6" fmla="*/ 0 w 801914"/>
              <a:gd name="connsiteY6" fmla="*/ 277792 h 611621"/>
              <a:gd name="connsiteX0" fmla="*/ 0 w 801914"/>
              <a:gd name="connsiteY0" fmla="*/ 277792 h 611621"/>
              <a:gd name="connsiteX1" fmla="*/ 674914 w 801914"/>
              <a:gd name="connsiteY1" fmla="*/ 9278 h 611621"/>
              <a:gd name="connsiteX2" fmla="*/ 801914 w 801914"/>
              <a:gd name="connsiteY2" fmla="*/ 259650 h 611621"/>
              <a:gd name="connsiteX3" fmla="*/ 664029 w 801914"/>
              <a:gd name="connsiteY3" fmla="*/ 484621 h 611621"/>
              <a:gd name="connsiteX4" fmla="*/ 337457 w 801914"/>
              <a:gd name="connsiteY4" fmla="*/ 611621 h 611621"/>
              <a:gd name="connsiteX5" fmla="*/ 283029 w 801914"/>
              <a:gd name="connsiteY5" fmla="*/ 361250 h 611621"/>
              <a:gd name="connsiteX6" fmla="*/ 0 w 801914"/>
              <a:gd name="connsiteY6" fmla="*/ 277792 h 611621"/>
              <a:gd name="connsiteX0" fmla="*/ 0 w 801914"/>
              <a:gd name="connsiteY0" fmla="*/ 277792 h 622795"/>
              <a:gd name="connsiteX1" fmla="*/ 674914 w 801914"/>
              <a:gd name="connsiteY1" fmla="*/ 9278 h 622795"/>
              <a:gd name="connsiteX2" fmla="*/ 801914 w 801914"/>
              <a:gd name="connsiteY2" fmla="*/ 259650 h 622795"/>
              <a:gd name="connsiteX3" fmla="*/ 664029 w 801914"/>
              <a:gd name="connsiteY3" fmla="*/ 484621 h 622795"/>
              <a:gd name="connsiteX4" fmla="*/ 340069 w 801914"/>
              <a:gd name="connsiteY4" fmla="*/ 622795 h 622795"/>
              <a:gd name="connsiteX5" fmla="*/ 283029 w 801914"/>
              <a:gd name="connsiteY5" fmla="*/ 361250 h 622795"/>
              <a:gd name="connsiteX6" fmla="*/ 0 w 801914"/>
              <a:gd name="connsiteY6" fmla="*/ 277792 h 622795"/>
              <a:gd name="connsiteX0" fmla="*/ 0 w 893579"/>
              <a:gd name="connsiteY0" fmla="*/ 277792 h 622795"/>
              <a:gd name="connsiteX1" fmla="*/ 674914 w 893579"/>
              <a:gd name="connsiteY1" fmla="*/ 9278 h 622795"/>
              <a:gd name="connsiteX2" fmla="*/ 893579 w 893579"/>
              <a:gd name="connsiteY2" fmla="*/ 253537 h 622795"/>
              <a:gd name="connsiteX3" fmla="*/ 664029 w 893579"/>
              <a:gd name="connsiteY3" fmla="*/ 484621 h 622795"/>
              <a:gd name="connsiteX4" fmla="*/ 340069 w 893579"/>
              <a:gd name="connsiteY4" fmla="*/ 622795 h 622795"/>
              <a:gd name="connsiteX5" fmla="*/ 283029 w 893579"/>
              <a:gd name="connsiteY5" fmla="*/ 361250 h 622795"/>
              <a:gd name="connsiteX6" fmla="*/ 0 w 893579"/>
              <a:gd name="connsiteY6" fmla="*/ 277792 h 622795"/>
              <a:gd name="connsiteX0" fmla="*/ 0 w 893579"/>
              <a:gd name="connsiteY0" fmla="*/ 277792 h 622795"/>
              <a:gd name="connsiteX1" fmla="*/ 674914 w 893579"/>
              <a:gd name="connsiteY1" fmla="*/ 9278 h 622795"/>
              <a:gd name="connsiteX2" fmla="*/ 893579 w 893579"/>
              <a:gd name="connsiteY2" fmla="*/ 253537 h 622795"/>
              <a:gd name="connsiteX3" fmla="*/ 734014 w 893579"/>
              <a:gd name="connsiteY3" fmla="*/ 476508 h 622795"/>
              <a:gd name="connsiteX4" fmla="*/ 340069 w 893579"/>
              <a:gd name="connsiteY4" fmla="*/ 622795 h 622795"/>
              <a:gd name="connsiteX5" fmla="*/ 283029 w 893579"/>
              <a:gd name="connsiteY5" fmla="*/ 361250 h 622795"/>
              <a:gd name="connsiteX6" fmla="*/ 0 w 893579"/>
              <a:gd name="connsiteY6" fmla="*/ 277792 h 622795"/>
              <a:gd name="connsiteX0" fmla="*/ 0 w 893579"/>
              <a:gd name="connsiteY0" fmla="*/ 279290 h 624293"/>
              <a:gd name="connsiteX1" fmla="*/ 777085 w 893579"/>
              <a:gd name="connsiteY1" fmla="*/ 9278 h 624293"/>
              <a:gd name="connsiteX2" fmla="*/ 893579 w 893579"/>
              <a:gd name="connsiteY2" fmla="*/ 255035 h 624293"/>
              <a:gd name="connsiteX3" fmla="*/ 734014 w 893579"/>
              <a:gd name="connsiteY3" fmla="*/ 478006 h 624293"/>
              <a:gd name="connsiteX4" fmla="*/ 340069 w 893579"/>
              <a:gd name="connsiteY4" fmla="*/ 624293 h 624293"/>
              <a:gd name="connsiteX5" fmla="*/ 283029 w 893579"/>
              <a:gd name="connsiteY5" fmla="*/ 362748 h 624293"/>
              <a:gd name="connsiteX6" fmla="*/ 0 w 893579"/>
              <a:gd name="connsiteY6" fmla="*/ 279290 h 624293"/>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1003388"/>
              <a:gd name="connsiteY0" fmla="*/ 379321 h 657202"/>
              <a:gd name="connsiteX1" fmla="*/ 886894 w 1003388"/>
              <a:gd name="connsiteY1" fmla="*/ 42187 h 657202"/>
              <a:gd name="connsiteX2" fmla="*/ 1003388 w 1003388"/>
              <a:gd name="connsiteY2" fmla="*/ 287944 h 657202"/>
              <a:gd name="connsiteX3" fmla="*/ 843823 w 1003388"/>
              <a:gd name="connsiteY3" fmla="*/ 510915 h 657202"/>
              <a:gd name="connsiteX4" fmla="*/ 449878 w 1003388"/>
              <a:gd name="connsiteY4" fmla="*/ 657202 h 657202"/>
              <a:gd name="connsiteX5" fmla="*/ 392838 w 1003388"/>
              <a:gd name="connsiteY5" fmla="*/ 395657 h 657202"/>
              <a:gd name="connsiteX6" fmla="*/ 0 w 1003388"/>
              <a:gd name="connsiteY6" fmla="*/ 379321 h 657202"/>
              <a:gd name="connsiteX0" fmla="*/ 0 w 1003388"/>
              <a:gd name="connsiteY0" fmla="*/ 379321 h 657202"/>
              <a:gd name="connsiteX1" fmla="*/ 886894 w 1003388"/>
              <a:gd name="connsiteY1" fmla="*/ 42187 h 657202"/>
              <a:gd name="connsiteX2" fmla="*/ 1003388 w 1003388"/>
              <a:gd name="connsiteY2" fmla="*/ 287944 h 657202"/>
              <a:gd name="connsiteX3" fmla="*/ 843823 w 1003388"/>
              <a:gd name="connsiteY3" fmla="*/ 510915 h 657202"/>
              <a:gd name="connsiteX4" fmla="*/ 449878 w 1003388"/>
              <a:gd name="connsiteY4" fmla="*/ 657202 h 657202"/>
              <a:gd name="connsiteX5" fmla="*/ 290399 w 1003388"/>
              <a:gd name="connsiteY5" fmla="*/ 416188 h 657202"/>
              <a:gd name="connsiteX6" fmla="*/ 0 w 1003388"/>
              <a:gd name="connsiteY6" fmla="*/ 379321 h 657202"/>
              <a:gd name="connsiteX0" fmla="*/ 0 w 1003388"/>
              <a:gd name="connsiteY0" fmla="*/ 379321 h 673967"/>
              <a:gd name="connsiteX1" fmla="*/ 886894 w 1003388"/>
              <a:gd name="connsiteY1" fmla="*/ 42187 h 673967"/>
              <a:gd name="connsiteX2" fmla="*/ 1003388 w 1003388"/>
              <a:gd name="connsiteY2" fmla="*/ 287944 h 673967"/>
              <a:gd name="connsiteX3" fmla="*/ 843823 w 1003388"/>
              <a:gd name="connsiteY3" fmla="*/ 510915 h 673967"/>
              <a:gd name="connsiteX4" fmla="*/ 370078 w 1003388"/>
              <a:gd name="connsiteY4" fmla="*/ 673967 h 673967"/>
              <a:gd name="connsiteX5" fmla="*/ 290399 w 1003388"/>
              <a:gd name="connsiteY5" fmla="*/ 416188 h 673967"/>
              <a:gd name="connsiteX6" fmla="*/ 0 w 1003388"/>
              <a:gd name="connsiteY6" fmla="*/ 379321 h 673967"/>
              <a:gd name="connsiteX0" fmla="*/ 0 w 1003388"/>
              <a:gd name="connsiteY0" fmla="*/ 420798 h 715444"/>
              <a:gd name="connsiteX1" fmla="*/ 886894 w 1003388"/>
              <a:gd name="connsiteY1" fmla="*/ 83664 h 715444"/>
              <a:gd name="connsiteX2" fmla="*/ 1003388 w 1003388"/>
              <a:gd name="connsiteY2" fmla="*/ 329421 h 715444"/>
              <a:gd name="connsiteX3" fmla="*/ 843823 w 1003388"/>
              <a:gd name="connsiteY3" fmla="*/ 552392 h 715444"/>
              <a:gd name="connsiteX4" fmla="*/ 370078 w 1003388"/>
              <a:gd name="connsiteY4" fmla="*/ 715444 h 715444"/>
              <a:gd name="connsiteX5" fmla="*/ 290399 w 1003388"/>
              <a:gd name="connsiteY5" fmla="*/ 457665 h 715444"/>
              <a:gd name="connsiteX6" fmla="*/ 0 w 1003388"/>
              <a:gd name="connsiteY6" fmla="*/ 420798 h 715444"/>
              <a:gd name="connsiteX0" fmla="*/ 0 w 1003388"/>
              <a:gd name="connsiteY0" fmla="*/ 420798 h 715444"/>
              <a:gd name="connsiteX1" fmla="*/ 886894 w 1003388"/>
              <a:gd name="connsiteY1" fmla="*/ 83664 h 715444"/>
              <a:gd name="connsiteX2" fmla="*/ 1003388 w 1003388"/>
              <a:gd name="connsiteY2" fmla="*/ 329421 h 715444"/>
              <a:gd name="connsiteX3" fmla="*/ 843823 w 1003388"/>
              <a:gd name="connsiteY3" fmla="*/ 552392 h 715444"/>
              <a:gd name="connsiteX4" fmla="*/ 370078 w 1003388"/>
              <a:gd name="connsiteY4" fmla="*/ 715444 h 715444"/>
              <a:gd name="connsiteX5" fmla="*/ 290399 w 1003388"/>
              <a:gd name="connsiteY5" fmla="*/ 457665 h 715444"/>
              <a:gd name="connsiteX6" fmla="*/ 0 w 1003388"/>
              <a:gd name="connsiteY6" fmla="*/ 420798 h 715444"/>
              <a:gd name="connsiteX0" fmla="*/ 0 w 1003388"/>
              <a:gd name="connsiteY0" fmla="*/ 420798 h 715444"/>
              <a:gd name="connsiteX1" fmla="*/ 886894 w 1003388"/>
              <a:gd name="connsiteY1" fmla="*/ 83664 h 715444"/>
              <a:gd name="connsiteX2" fmla="*/ 1003388 w 1003388"/>
              <a:gd name="connsiteY2" fmla="*/ 329421 h 715444"/>
              <a:gd name="connsiteX3" fmla="*/ 843823 w 1003388"/>
              <a:gd name="connsiteY3" fmla="*/ 552392 h 715444"/>
              <a:gd name="connsiteX4" fmla="*/ 370078 w 1003388"/>
              <a:gd name="connsiteY4" fmla="*/ 715444 h 715444"/>
              <a:gd name="connsiteX5" fmla="*/ 290399 w 1003388"/>
              <a:gd name="connsiteY5" fmla="*/ 457665 h 715444"/>
              <a:gd name="connsiteX6" fmla="*/ 0 w 1003388"/>
              <a:gd name="connsiteY6" fmla="*/ 420798 h 715444"/>
              <a:gd name="connsiteX0" fmla="*/ 0 w 1003388"/>
              <a:gd name="connsiteY0" fmla="*/ 392717 h 687363"/>
              <a:gd name="connsiteX1" fmla="*/ 886894 w 1003388"/>
              <a:gd name="connsiteY1" fmla="*/ 55583 h 687363"/>
              <a:gd name="connsiteX2" fmla="*/ 1003388 w 1003388"/>
              <a:gd name="connsiteY2" fmla="*/ 301340 h 687363"/>
              <a:gd name="connsiteX3" fmla="*/ 843823 w 1003388"/>
              <a:gd name="connsiteY3" fmla="*/ 524311 h 687363"/>
              <a:gd name="connsiteX4" fmla="*/ 370078 w 1003388"/>
              <a:gd name="connsiteY4" fmla="*/ 687363 h 687363"/>
              <a:gd name="connsiteX5" fmla="*/ 290399 w 1003388"/>
              <a:gd name="connsiteY5" fmla="*/ 429584 h 687363"/>
              <a:gd name="connsiteX6" fmla="*/ 0 w 1003388"/>
              <a:gd name="connsiteY6" fmla="*/ 392717 h 687363"/>
              <a:gd name="connsiteX0" fmla="*/ 0 w 1003388"/>
              <a:gd name="connsiteY0" fmla="*/ 392252 h 686898"/>
              <a:gd name="connsiteX1" fmla="*/ 886894 w 1003388"/>
              <a:gd name="connsiteY1" fmla="*/ 55118 h 686898"/>
              <a:gd name="connsiteX2" fmla="*/ 1003388 w 1003388"/>
              <a:gd name="connsiteY2" fmla="*/ 300875 h 686898"/>
              <a:gd name="connsiteX3" fmla="*/ 843823 w 1003388"/>
              <a:gd name="connsiteY3" fmla="*/ 523846 h 686898"/>
              <a:gd name="connsiteX4" fmla="*/ 370078 w 1003388"/>
              <a:gd name="connsiteY4" fmla="*/ 686898 h 686898"/>
              <a:gd name="connsiteX5" fmla="*/ 290399 w 1003388"/>
              <a:gd name="connsiteY5" fmla="*/ 429119 h 686898"/>
              <a:gd name="connsiteX6" fmla="*/ 0 w 1003388"/>
              <a:gd name="connsiteY6" fmla="*/ 392252 h 686898"/>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88" h="702754">
                <a:moveTo>
                  <a:pt x="0" y="408108"/>
                </a:moveTo>
                <a:cubicBezTo>
                  <a:pt x="152314" y="175885"/>
                  <a:pt x="579788" y="0"/>
                  <a:pt x="886894" y="70974"/>
                </a:cubicBezTo>
                <a:lnTo>
                  <a:pt x="1003388" y="316731"/>
                </a:lnTo>
                <a:lnTo>
                  <a:pt x="843823" y="539702"/>
                </a:lnTo>
                <a:cubicBezTo>
                  <a:pt x="688621" y="504763"/>
                  <a:pt x="473878" y="571458"/>
                  <a:pt x="370078" y="702754"/>
                </a:cubicBezTo>
                <a:lnTo>
                  <a:pt x="290399" y="444975"/>
                </a:lnTo>
                <a:lnTo>
                  <a:pt x="0" y="40810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Freeform 48"/>
          <p:cNvSpPr/>
          <p:nvPr/>
        </p:nvSpPr>
        <p:spPr>
          <a:xfrm rot="17448745">
            <a:off x="908494" y="2225002"/>
            <a:ext cx="2942538" cy="2024540"/>
          </a:xfrm>
          <a:custGeom>
            <a:avLst/>
            <a:gdLst>
              <a:gd name="connsiteX0" fmla="*/ 0 w 801914"/>
              <a:gd name="connsiteY0" fmla="*/ 268514 h 602343"/>
              <a:gd name="connsiteX1" fmla="*/ 674914 w 801914"/>
              <a:gd name="connsiteY1" fmla="*/ 0 h 602343"/>
              <a:gd name="connsiteX2" fmla="*/ 801914 w 801914"/>
              <a:gd name="connsiteY2" fmla="*/ 250372 h 602343"/>
              <a:gd name="connsiteX3" fmla="*/ 664029 w 801914"/>
              <a:gd name="connsiteY3" fmla="*/ 475343 h 602343"/>
              <a:gd name="connsiteX4" fmla="*/ 337457 w 801914"/>
              <a:gd name="connsiteY4" fmla="*/ 602343 h 602343"/>
              <a:gd name="connsiteX5" fmla="*/ 283029 w 801914"/>
              <a:gd name="connsiteY5" fmla="*/ 351972 h 602343"/>
              <a:gd name="connsiteX6" fmla="*/ 0 w 801914"/>
              <a:gd name="connsiteY6" fmla="*/ 268514 h 602343"/>
              <a:gd name="connsiteX0" fmla="*/ 0 w 801914"/>
              <a:gd name="connsiteY0" fmla="*/ 268514 h 602343"/>
              <a:gd name="connsiteX1" fmla="*/ 674914 w 801914"/>
              <a:gd name="connsiteY1" fmla="*/ 0 h 602343"/>
              <a:gd name="connsiteX2" fmla="*/ 801914 w 801914"/>
              <a:gd name="connsiteY2" fmla="*/ 250372 h 602343"/>
              <a:gd name="connsiteX3" fmla="*/ 664029 w 801914"/>
              <a:gd name="connsiteY3" fmla="*/ 475343 h 602343"/>
              <a:gd name="connsiteX4" fmla="*/ 337457 w 801914"/>
              <a:gd name="connsiteY4" fmla="*/ 602343 h 602343"/>
              <a:gd name="connsiteX5" fmla="*/ 283029 w 801914"/>
              <a:gd name="connsiteY5" fmla="*/ 351972 h 602343"/>
              <a:gd name="connsiteX6" fmla="*/ 0 w 801914"/>
              <a:gd name="connsiteY6" fmla="*/ 268514 h 602343"/>
              <a:gd name="connsiteX0" fmla="*/ 0 w 801914"/>
              <a:gd name="connsiteY0" fmla="*/ 277792 h 611621"/>
              <a:gd name="connsiteX1" fmla="*/ 674914 w 801914"/>
              <a:gd name="connsiteY1" fmla="*/ 9278 h 611621"/>
              <a:gd name="connsiteX2" fmla="*/ 801914 w 801914"/>
              <a:gd name="connsiteY2" fmla="*/ 259650 h 611621"/>
              <a:gd name="connsiteX3" fmla="*/ 664029 w 801914"/>
              <a:gd name="connsiteY3" fmla="*/ 484621 h 611621"/>
              <a:gd name="connsiteX4" fmla="*/ 337457 w 801914"/>
              <a:gd name="connsiteY4" fmla="*/ 611621 h 611621"/>
              <a:gd name="connsiteX5" fmla="*/ 283029 w 801914"/>
              <a:gd name="connsiteY5" fmla="*/ 361250 h 611621"/>
              <a:gd name="connsiteX6" fmla="*/ 0 w 801914"/>
              <a:gd name="connsiteY6" fmla="*/ 277792 h 611621"/>
              <a:gd name="connsiteX0" fmla="*/ 0 w 801914"/>
              <a:gd name="connsiteY0" fmla="*/ 277792 h 611621"/>
              <a:gd name="connsiteX1" fmla="*/ 674914 w 801914"/>
              <a:gd name="connsiteY1" fmla="*/ 9278 h 611621"/>
              <a:gd name="connsiteX2" fmla="*/ 801914 w 801914"/>
              <a:gd name="connsiteY2" fmla="*/ 259650 h 611621"/>
              <a:gd name="connsiteX3" fmla="*/ 664029 w 801914"/>
              <a:gd name="connsiteY3" fmla="*/ 484621 h 611621"/>
              <a:gd name="connsiteX4" fmla="*/ 337457 w 801914"/>
              <a:gd name="connsiteY4" fmla="*/ 611621 h 611621"/>
              <a:gd name="connsiteX5" fmla="*/ 283029 w 801914"/>
              <a:gd name="connsiteY5" fmla="*/ 361250 h 611621"/>
              <a:gd name="connsiteX6" fmla="*/ 0 w 801914"/>
              <a:gd name="connsiteY6" fmla="*/ 277792 h 611621"/>
              <a:gd name="connsiteX0" fmla="*/ 0 w 801914"/>
              <a:gd name="connsiteY0" fmla="*/ 277792 h 611621"/>
              <a:gd name="connsiteX1" fmla="*/ 674914 w 801914"/>
              <a:gd name="connsiteY1" fmla="*/ 9278 h 611621"/>
              <a:gd name="connsiteX2" fmla="*/ 801914 w 801914"/>
              <a:gd name="connsiteY2" fmla="*/ 259650 h 611621"/>
              <a:gd name="connsiteX3" fmla="*/ 664029 w 801914"/>
              <a:gd name="connsiteY3" fmla="*/ 484621 h 611621"/>
              <a:gd name="connsiteX4" fmla="*/ 337457 w 801914"/>
              <a:gd name="connsiteY4" fmla="*/ 611621 h 611621"/>
              <a:gd name="connsiteX5" fmla="*/ 283029 w 801914"/>
              <a:gd name="connsiteY5" fmla="*/ 361250 h 611621"/>
              <a:gd name="connsiteX6" fmla="*/ 0 w 801914"/>
              <a:gd name="connsiteY6" fmla="*/ 277792 h 611621"/>
              <a:gd name="connsiteX0" fmla="*/ 0 w 801914"/>
              <a:gd name="connsiteY0" fmla="*/ 277792 h 611621"/>
              <a:gd name="connsiteX1" fmla="*/ 674914 w 801914"/>
              <a:gd name="connsiteY1" fmla="*/ 9278 h 611621"/>
              <a:gd name="connsiteX2" fmla="*/ 801914 w 801914"/>
              <a:gd name="connsiteY2" fmla="*/ 259650 h 611621"/>
              <a:gd name="connsiteX3" fmla="*/ 664029 w 801914"/>
              <a:gd name="connsiteY3" fmla="*/ 484621 h 611621"/>
              <a:gd name="connsiteX4" fmla="*/ 337457 w 801914"/>
              <a:gd name="connsiteY4" fmla="*/ 611621 h 611621"/>
              <a:gd name="connsiteX5" fmla="*/ 283029 w 801914"/>
              <a:gd name="connsiteY5" fmla="*/ 361250 h 611621"/>
              <a:gd name="connsiteX6" fmla="*/ 0 w 801914"/>
              <a:gd name="connsiteY6" fmla="*/ 277792 h 611621"/>
              <a:gd name="connsiteX0" fmla="*/ 0 w 801914"/>
              <a:gd name="connsiteY0" fmla="*/ 277792 h 622795"/>
              <a:gd name="connsiteX1" fmla="*/ 674914 w 801914"/>
              <a:gd name="connsiteY1" fmla="*/ 9278 h 622795"/>
              <a:gd name="connsiteX2" fmla="*/ 801914 w 801914"/>
              <a:gd name="connsiteY2" fmla="*/ 259650 h 622795"/>
              <a:gd name="connsiteX3" fmla="*/ 664029 w 801914"/>
              <a:gd name="connsiteY3" fmla="*/ 484621 h 622795"/>
              <a:gd name="connsiteX4" fmla="*/ 340069 w 801914"/>
              <a:gd name="connsiteY4" fmla="*/ 622795 h 622795"/>
              <a:gd name="connsiteX5" fmla="*/ 283029 w 801914"/>
              <a:gd name="connsiteY5" fmla="*/ 361250 h 622795"/>
              <a:gd name="connsiteX6" fmla="*/ 0 w 801914"/>
              <a:gd name="connsiteY6" fmla="*/ 277792 h 622795"/>
              <a:gd name="connsiteX0" fmla="*/ 0 w 893579"/>
              <a:gd name="connsiteY0" fmla="*/ 277792 h 622795"/>
              <a:gd name="connsiteX1" fmla="*/ 674914 w 893579"/>
              <a:gd name="connsiteY1" fmla="*/ 9278 h 622795"/>
              <a:gd name="connsiteX2" fmla="*/ 893579 w 893579"/>
              <a:gd name="connsiteY2" fmla="*/ 253537 h 622795"/>
              <a:gd name="connsiteX3" fmla="*/ 664029 w 893579"/>
              <a:gd name="connsiteY3" fmla="*/ 484621 h 622795"/>
              <a:gd name="connsiteX4" fmla="*/ 340069 w 893579"/>
              <a:gd name="connsiteY4" fmla="*/ 622795 h 622795"/>
              <a:gd name="connsiteX5" fmla="*/ 283029 w 893579"/>
              <a:gd name="connsiteY5" fmla="*/ 361250 h 622795"/>
              <a:gd name="connsiteX6" fmla="*/ 0 w 893579"/>
              <a:gd name="connsiteY6" fmla="*/ 277792 h 622795"/>
              <a:gd name="connsiteX0" fmla="*/ 0 w 893579"/>
              <a:gd name="connsiteY0" fmla="*/ 277792 h 622795"/>
              <a:gd name="connsiteX1" fmla="*/ 674914 w 893579"/>
              <a:gd name="connsiteY1" fmla="*/ 9278 h 622795"/>
              <a:gd name="connsiteX2" fmla="*/ 893579 w 893579"/>
              <a:gd name="connsiteY2" fmla="*/ 253537 h 622795"/>
              <a:gd name="connsiteX3" fmla="*/ 734014 w 893579"/>
              <a:gd name="connsiteY3" fmla="*/ 476508 h 622795"/>
              <a:gd name="connsiteX4" fmla="*/ 340069 w 893579"/>
              <a:gd name="connsiteY4" fmla="*/ 622795 h 622795"/>
              <a:gd name="connsiteX5" fmla="*/ 283029 w 893579"/>
              <a:gd name="connsiteY5" fmla="*/ 361250 h 622795"/>
              <a:gd name="connsiteX6" fmla="*/ 0 w 893579"/>
              <a:gd name="connsiteY6" fmla="*/ 277792 h 622795"/>
              <a:gd name="connsiteX0" fmla="*/ 0 w 893579"/>
              <a:gd name="connsiteY0" fmla="*/ 279290 h 624293"/>
              <a:gd name="connsiteX1" fmla="*/ 777085 w 893579"/>
              <a:gd name="connsiteY1" fmla="*/ 9278 h 624293"/>
              <a:gd name="connsiteX2" fmla="*/ 893579 w 893579"/>
              <a:gd name="connsiteY2" fmla="*/ 255035 h 624293"/>
              <a:gd name="connsiteX3" fmla="*/ 734014 w 893579"/>
              <a:gd name="connsiteY3" fmla="*/ 478006 h 624293"/>
              <a:gd name="connsiteX4" fmla="*/ 340069 w 893579"/>
              <a:gd name="connsiteY4" fmla="*/ 624293 h 624293"/>
              <a:gd name="connsiteX5" fmla="*/ 283029 w 893579"/>
              <a:gd name="connsiteY5" fmla="*/ 362748 h 624293"/>
              <a:gd name="connsiteX6" fmla="*/ 0 w 893579"/>
              <a:gd name="connsiteY6" fmla="*/ 279290 h 624293"/>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893579"/>
              <a:gd name="connsiteY0" fmla="*/ 312199 h 657202"/>
              <a:gd name="connsiteX1" fmla="*/ 777085 w 893579"/>
              <a:gd name="connsiteY1" fmla="*/ 42187 h 657202"/>
              <a:gd name="connsiteX2" fmla="*/ 893579 w 893579"/>
              <a:gd name="connsiteY2" fmla="*/ 287944 h 657202"/>
              <a:gd name="connsiteX3" fmla="*/ 734014 w 893579"/>
              <a:gd name="connsiteY3" fmla="*/ 510915 h 657202"/>
              <a:gd name="connsiteX4" fmla="*/ 340069 w 893579"/>
              <a:gd name="connsiteY4" fmla="*/ 657202 h 657202"/>
              <a:gd name="connsiteX5" fmla="*/ 283029 w 893579"/>
              <a:gd name="connsiteY5" fmla="*/ 395657 h 657202"/>
              <a:gd name="connsiteX6" fmla="*/ 0 w 893579"/>
              <a:gd name="connsiteY6" fmla="*/ 312199 h 657202"/>
              <a:gd name="connsiteX0" fmla="*/ 0 w 1003388"/>
              <a:gd name="connsiteY0" fmla="*/ 379321 h 657202"/>
              <a:gd name="connsiteX1" fmla="*/ 886894 w 1003388"/>
              <a:gd name="connsiteY1" fmla="*/ 42187 h 657202"/>
              <a:gd name="connsiteX2" fmla="*/ 1003388 w 1003388"/>
              <a:gd name="connsiteY2" fmla="*/ 287944 h 657202"/>
              <a:gd name="connsiteX3" fmla="*/ 843823 w 1003388"/>
              <a:gd name="connsiteY3" fmla="*/ 510915 h 657202"/>
              <a:gd name="connsiteX4" fmla="*/ 449878 w 1003388"/>
              <a:gd name="connsiteY4" fmla="*/ 657202 h 657202"/>
              <a:gd name="connsiteX5" fmla="*/ 392838 w 1003388"/>
              <a:gd name="connsiteY5" fmla="*/ 395657 h 657202"/>
              <a:gd name="connsiteX6" fmla="*/ 0 w 1003388"/>
              <a:gd name="connsiteY6" fmla="*/ 379321 h 657202"/>
              <a:gd name="connsiteX0" fmla="*/ 0 w 1003388"/>
              <a:gd name="connsiteY0" fmla="*/ 379321 h 657202"/>
              <a:gd name="connsiteX1" fmla="*/ 886894 w 1003388"/>
              <a:gd name="connsiteY1" fmla="*/ 42187 h 657202"/>
              <a:gd name="connsiteX2" fmla="*/ 1003388 w 1003388"/>
              <a:gd name="connsiteY2" fmla="*/ 287944 h 657202"/>
              <a:gd name="connsiteX3" fmla="*/ 843823 w 1003388"/>
              <a:gd name="connsiteY3" fmla="*/ 510915 h 657202"/>
              <a:gd name="connsiteX4" fmla="*/ 449878 w 1003388"/>
              <a:gd name="connsiteY4" fmla="*/ 657202 h 657202"/>
              <a:gd name="connsiteX5" fmla="*/ 290399 w 1003388"/>
              <a:gd name="connsiteY5" fmla="*/ 416188 h 657202"/>
              <a:gd name="connsiteX6" fmla="*/ 0 w 1003388"/>
              <a:gd name="connsiteY6" fmla="*/ 379321 h 657202"/>
              <a:gd name="connsiteX0" fmla="*/ 0 w 1003388"/>
              <a:gd name="connsiteY0" fmla="*/ 379321 h 673967"/>
              <a:gd name="connsiteX1" fmla="*/ 886894 w 1003388"/>
              <a:gd name="connsiteY1" fmla="*/ 42187 h 673967"/>
              <a:gd name="connsiteX2" fmla="*/ 1003388 w 1003388"/>
              <a:gd name="connsiteY2" fmla="*/ 287944 h 673967"/>
              <a:gd name="connsiteX3" fmla="*/ 843823 w 1003388"/>
              <a:gd name="connsiteY3" fmla="*/ 510915 h 673967"/>
              <a:gd name="connsiteX4" fmla="*/ 370078 w 1003388"/>
              <a:gd name="connsiteY4" fmla="*/ 673967 h 673967"/>
              <a:gd name="connsiteX5" fmla="*/ 290399 w 1003388"/>
              <a:gd name="connsiteY5" fmla="*/ 416188 h 673967"/>
              <a:gd name="connsiteX6" fmla="*/ 0 w 1003388"/>
              <a:gd name="connsiteY6" fmla="*/ 379321 h 673967"/>
              <a:gd name="connsiteX0" fmla="*/ 0 w 1003388"/>
              <a:gd name="connsiteY0" fmla="*/ 420798 h 715444"/>
              <a:gd name="connsiteX1" fmla="*/ 886894 w 1003388"/>
              <a:gd name="connsiteY1" fmla="*/ 83664 h 715444"/>
              <a:gd name="connsiteX2" fmla="*/ 1003388 w 1003388"/>
              <a:gd name="connsiteY2" fmla="*/ 329421 h 715444"/>
              <a:gd name="connsiteX3" fmla="*/ 843823 w 1003388"/>
              <a:gd name="connsiteY3" fmla="*/ 552392 h 715444"/>
              <a:gd name="connsiteX4" fmla="*/ 370078 w 1003388"/>
              <a:gd name="connsiteY4" fmla="*/ 715444 h 715444"/>
              <a:gd name="connsiteX5" fmla="*/ 290399 w 1003388"/>
              <a:gd name="connsiteY5" fmla="*/ 457665 h 715444"/>
              <a:gd name="connsiteX6" fmla="*/ 0 w 1003388"/>
              <a:gd name="connsiteY6" fmla="*/ 420798 h 715444"/>
              <a:gd name="connsiteX0" fmla="*/ 0 w 1003388"/>
              <a:gd name="connsiteY0" fmla="*/ 420798 h 715444"/>
              <a:gd name="connsiteX1" fmla="*/ 886894 w 1003388"/>
              <a:gd name="connsiteY1" fmla="*/ 83664 h 715444"/>
              <a:gd name="connsiteX2" fmla="*/ 1003388 w 1003388"/>
              <a:gd name="connsiteY2" fmla="*/ 329421 h 715444"/>
              <a:gd name="connsiteX3" fmla="*/ 843823 w 1003388"/>
              <a:gd name="connsiteY3" fmla="*/ 552392 h 715444"/>
              <a:gd name="connsiteX4" fmla="*/ 370078 w 1003388"/>
              <a:gd name="connsiteY4" fmla="*/ 715444 h 715444"/>
              <a:gd name="connsiteX5" fmla="*/ 290399 w 1003388"/>
              <a:gd name="connsiteY5" fmla="*/ 457665 h 715444"/>
              <a:gd name="connsiteX6" fmla="*/ 0 w 1003388"/>
              <a:gd name="connsiteY6" fmla="*/ 420798 h 715444"/>
              <a:gd name="connsiteX0" fmla="*/ 0 w 1003388"/>
              <a:gd name="connsiteY0" fmla="*/ 420798 h 715444"/>
              <a:gd name="connsiteX1" fmla="*/ 886894 w 1003388"/>
              <a:gd name="connsiteY1" fmla="*/ 83664 h 715444"/>
              <a:gd name="connsiteX2" fmla="*/ 1003388 w 1003388"/>
              <a:gd name="connsiteY2" fmla="*/ 329421 h 715444"/>
              <a:gd name="connsiteX3" fmla="*/ 843823 w 1003388"/>
              <a:gd name="connsiteY3" fmla="*/ 552392 h 715444"/>
              <a:gd name="connsiteX4" fmla="*/ 370078 w 1003388"/>
              <a:gd name="connsiteY4" fmla="*/ 715444 h 715444"/>
              <a:gd name="connsiteX5" fmla="*/ 290399 w 1003388"/>
              <a:gd name="connsiteY5" fmla="*/ 457665 h 715444"/>
              <a:gd name="connsiteX6" fmla="*/ 0 w 1003388"/>
              <a:gd name="connsiteY6" fmla="*/ 420798 h 715444"/>
              <a:gd name="connsiteX0" fmla="*/ 0 w 1003388"/>
              <a:gd name="connsiteY0" fmla="*/ 392717 h 687363"/>
              <a:gd name="connsiteX1" fmla="*/ 886894 w 1003388"/>
              <a:gd name="connsiteY1" fmla="*/ 55583 h 687363"/>
              <a:gd name="connsiteX2" fmla="*/ 1003388 w 1003388"/>
              <a:gd name="connsiteY2" fmla="*/ 301340 h 687363"/>
              <a:gd name="connsiteX3" fmla="*/ 843823 w 1003388"/>
              <a:gd name="connsiteY3" fmla="*/ 524311 h 687363"/>
              <a:gd name="connsiteX4" fmla="*/ 370078 w 1003388"/>
              <a:gd name="connsiteY4" fmla="*/ 687363 h 687363"/>
              <a:gd name="connsiteX5" fmla="*/ 290399 w 1003388"/>
              <a:gd name="connsiteY5" fmla="*/ 429584 h 687363"/>
              <a:gd name="connsiteX6" fmla="*/ 0 w 1003388"/>
              <a:gd name="connsiteY6" fmla="*/ 392717 h 687363"/>
              <a:gd name="connsiteX0" fmla="*/ 0 w 1003388"/>
              <a:gd name="connsiteY0" fmla="*/ 392252 h 686898"/>
              <a:gd name="connsiteX1" fmla="*/ 886894 w 1003388"/>
              <a:gd name="connsiteY1" fmla="*/ 55118 h 686898"/>
              <a:gd name="connsiteX2" fmla="*/ 1003388 w 1003388"/>
              <a:gd name="connsiteY2" fmla="*/ 300875 h 686898"/>
              <a:gd name="connsiteX3" fmla="*/ 843823 w 1003388"/>
              <a:gd name="connsiteY3" fmla="*/ 523846 h 686898"/>
              <a:gd name="connsiteX4" fmla="*/ 370078 w 1003388"/>
              <a:gd name="connsiteY4" fmla="*/ 686898 h 686898"/>
              <a:gd name="connsiteX5" fmla="*/ 290399 w 1003388"/>
              <a:gd name="connsiteY5" fmla="*/ 429119 h 686898"/>
              <a:gd name="connsiteX6" fmla="*/ 0 w 1003388"/>
              <a:gd name="connsiteY6" fmla="*/ 392252 h 686898"/>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 name="connsiteX0" fmla="*/ 0 w 1003388"/>
              <a:gd name="connsiteY0" fmla="*/ 408108 h 702754"/>
              <a:gd name="connsiteX1" fmla="*/ 886894 w 1003388"/>
              <a:gd name="connsiteY1" fmla="*/ 70974 h 702754"/>
              <a:gd name="connsiteX2" fmla="*/ 1003388 w 1003388"/>
              <a:gd name="connsiteY2" fmla="*/ 316731 h 702754"/>
              <a:gd name="connsiteX3" fmla="*/ 843823 w 1003388"/>
              <a:gd name="connsiteY3" fmla="*/ 539702 h 702754"/>
              <a:gd name="connsiteX4" fmla="*/ 370078 w 1003388"/>
              <a:gd name="connsiteY4" fmla="*/ 702754 h 702754"/>
              <a:gd name="connsiteX5" fmla="*/ 290399 w 1003388"/>
              <a:gd name="connsiteY5" fmla="*/ 444975 h 702754"/>
              <a:gd name="connsiteX6" fmla="*/ 0 w 1003388"/>
              <a:gd name="connsiteY6" fmla="*/ 408108 h 70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388" h="702754">
                <a:moveTo>
                  <a:pt x="0" y="408108"/>
                </a:moveTo>
                <a:cubicBezTo>
                  <a:pt x="152314" y="175885"/>
                  <a:pt x="579788" y="0"/>
                  <a:pt x="886894" y="70974"/>
                </a:cubicBezTo>
                <a:lnTo>
                  <a:pt x="1003388" y="316731"/>
                </a:lnTo>
                <a:lnTo>
                  <a:pt x="843823" y="539702"/>
                </a:lnTo>
                <a:cubicBezTo>
                  <a:pt x="688621" y="504763"/>
                  <a:pt x="473878" y="571458"/>
                  <a:pt x="370078" y="702754"/>
                </a:cubicBezTo>
                <a:lnTo>
                  <a:pt x="290399" y="444975"/>
                </a:lnTo>
                <a:lnTo>
                  <a:pt x="0" y="40810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TextBox 49"/>
          <p:cNvSpPr txBox="1"/>
          <p:nvPr/>
        </p:nvSpPr>
        <p:spPr>
          <a:xfrm>
            <a:off x="2811065" y="935476"/>
            <a:ext cx="1704649" cy="923330"/>
          </a:xfrm>
          <a:prstGeom prst="rect">
            <a:avLst/>
          </a:prstGeom>
          <a:noFill/>
        </p:spPr>
        <p:txBody>
          <a:bodyPr wrap="square" rtlCol="0">
            <a:spAutoFit/>
          </a:bodyPr>
          <a:lstStyle/>
          <a:p>
            <a:pPr algn="ctr"/>
            <a:r>
              <a:rPr lang="en-IN" dirty="0" smtClean="0">
                <a:solidFill>
                  <a:schemeClr val="bg1"/>
                </a:solidFill>
              </a:rPr>
              <a:t>Expand Membership to 300K</a:t>
            </a:r>
            <a:endParaRPr lang="en-IN" dirty="0">
              <a:solidFill>
                <a:schemeClr val="bg1"/>
              </a:solidFill>
            </a:endParaRPr>
          </a:p>
        </p:txBody>
      </p:sp>
      <p:sp>
        <p:nvSpPr>
          <p:cNvPr id="51" name="TextBox 50"/>
          <p:cNvSpPr txBox="1"/>
          <p:nvPr/>
        </p:nvSpPr>
        <p:spPr>
          <a:xfrm>
            <a:off x="3966596" y="556859"/>
            <a:ext cx="646778" cy="523220"/>
          </a:xfrm>
          <a:prstGeom prst="rect">
            <a:avLst/>
          </a:prstGeom>
          <a:noFill/>
        </p:spPr>
        <p:txBody>
          <a:bodyPr wrap="square" rtlCol="0">
            <a:spAutoFit/>
          </a:bodyPr>
          <a:lstStyle/>
          <a:p>
            <a:r>
              <a:rPr lang="en-IN" sz="2800" b="1" dirty="0" smtClean="0">
                <a:solidFill>
                  <a:schemeClr val="bg1"/>
                </a:solidFill>
              </a:rPr>
              <a:t>01</a:t>
            </a:r>
            <a:endParaRPr lang="en-IN" sz="2800" b="1" dirty="0">
              <a:solidFill>
                <a:schemeClr val="bg1"/>
              </a:solidFill>
            </a:endParaRPr>
          </a:p>
        </p:txBody>
      </p:sp>
      <p:sp>
        <p:nvSpPr>
          <p:cNvPr id="52" name="TextBox 51"/>
          <p:cNvSpPr txBox="1"/>
          <p:nvPr/>
        </p:nvSpPr>
        <p:spPr>
          <a:xfrm>
            <a:off x="4996383" y="579645"/>
            <a:ext cx="646778" cy="523220"/>
          </a:xfrm>
          <a:prstGeom prst="rect">
            <a:avLst/>
          </a:prstGeom>
          <a:noFill/>
        </p:spPr>
        <p:txBody>
          <a:bodyPr wrap="square" rtlCol="0">
            <a:spAutoFit/>
          </a:bodyPr>
          <a:lstStyle/>
          <a:p>
            <a:r>
              <a:rPr lang="en-IN" sz="2800" b="1" dirty="0" smtClean="0">
                <a:solidFill>
                  <a:schemeClr val="bg1"/>
                </a:solidFill>
              </a:rPr>
              <a:t>02</a:t>
            </a:r>
            <a:endParaRPr lang="en-IN" sz="2800" b="1" dirty="0">
              <a:solidFill>
                <a:schemeClr val="bg1"/>
              </a:solidFill>
            </a:endParaRPr>
          </a:p>
        </p:txBody>
      </p:sp>
      <p:sp>
        <p:nvSpPr>
          <p:cNvPr id="53" name="TextBox 52"/>
          <p:cNvSpPr txBox="1"/>
          <p:nvPr/>
        </p:nvSpPr>
        <p:spPr>
          <a:xfrm>
            <a:off x="4876221" y="926555"/>
            <a:ext cx="1987033" cy="1200329"/>
          </a:xfrm>
          <a:prstGeom prst="rect">
            <a:avLst/>
          </a:prstGeom>
          <a:noFill/>
        </p:spPr>
        <p:txBody>
          <a:bodyPr wrap="square" rtlCol="0">
            <a:spAutoFit/>
          </a:bodyPr>
          <a:lstStyle/>
          <a:p>
            <a:pPr algn="ctr"/>
            <a:r>
              <a:rPr lang="en-IN" dirty="0" smtClean="0">
                <a:solidFill>
                  <a:schemeClr val="bg1"/>
                </a:solidFill>
              </a:rPr>
              <a:t>Improve Communications and public awareness</a:t>
            </a:r>
            <a:endParaRPr lang="en-IN" dirty="0">
              <a:solidFill>
                <a:schemeClr val="bg1"/>
              </a:solidFill>
            </a:endParaRPr>
          </a:p>
        </p:txBody>
      </p:sp>
      <p:sp>
        <p:nvSpPr>
          <p:cNvPr id="54" name="TextBox 53"/>
          <p:cNvSpPr txBox="1"/>
          <p:nvPr/>
        </p:nvSpPr>
        <p:spPr>
          <a:xfrm>
            <a:off x="6789649" y="2372097"/>
            <a:ext cx="646778" cy="523220"/>
          </a:xfrm>
          <a:prstGeom prst="rect">
            <a:avLst/>
          </a:prstGeom>
          <a:noFill/>
        </p:spPr>
        <p:txBody>
          <a:bodyPr wrap="square" rtlCol="0">
            <a:spAutoFit/>
          </a:bodyPr>
          <a:lstStyle/>
          <a:p>
            <a:r>
              <a:rPr lang="en-IN" sz="2800" b="1" dirty="0" smtClean="0">
                <a:solidFill>
                  <a:schemeClr val="bg1"/>
                </a:solidFill>
              </a:rPr>
              <a:t>03</a:t>
            </a:r>
            <a:endParaRPr lang="en-IN" sz="2800" b="1" dirty="0">
              <a:solidFill>
                <a:schemeClr val="bg1"/>
              </a:solidFill>
            </a:endParaRPr>
          </a:p>
        </p:txBody>
      </p:sp>
      <p:sp>
        <p:nvSpPr>
          <p:cNvPr id="55" name="TextBox 54"/>
          <p:cNvSpPr txBox="1"/>
          <p:nvPr/>
        </p:nvSpPr>
        <p:spPr>
          <a:xfrm>
            <a:off x="5981324" y="2995529"/>
            <a:ext cx="1382812" cy="1477328"/>
          </a:xfrm>
          <a:prstGeom prst="rect">
            <a:avLst/>
          </a:prstGeom>
          <a:noFill/>
        </p:spPr>
        <p:txBody>
          <a:bodyPr wrap="square" rtlCol="0">
            <a:spAutoFit/>
          </a:bodyPr>
          <a:lstStyle/>
          <a:p>
            <a:pPr algn="ctr"/>
            <a:r>
              <a:rPr lang="en-IN" dirty="0" smtClean="0">
                <a:solidFill>
                  <a:schemeClr val="bg1"/>
                </a:solidFill>
              </a:rPr>
              <a:t>Foster a welcoming culture across the Legion</a:t>
            </a:r>
            <a:endParaRPr lang="en-IN" dirty="0">
              <a:solidFill>
                <a:schemeClr val="bg1"/>
              </a:solidFill>
            </a:endParaRPr>
          </a:p>
        </p:txBody>
      </p:sp>
      <p:sp>
        <p:nvSpPr>
          <p:cNvPr id="56" name="TextBox 55"/>
          <p:cNvSpPr txBox="1"/>
          <p:nvPr/>
        </p:nvSpPr>
        <p:spPr>
          <a:xfrm>
            <a:off x="6083094" y="4840594"/>
            <a:ext cx="646778" cy="523220"/>
          </a:xfrm>
          <a:prstGeom prst="rect">
            <a:avLst/>
          </a:prstGeom>
          <a:noFill/>
        </p:spPr>
        <p:txBody>
          <a:bodyPr wrap="square" rtlCol="0">
            <a:spAutoFit/>
          </a:bodyPr>
          <a:lstStyle/>
          <a:p>
            <a:r>
              <a:rPr lang="en-IN" sz="2800" b="1" dirty="0" smtClean="0">
                <a:solidFill>
                  <a:schemeClr val="bg1"/>
                </a:solidFill>
              </a:rPr>
              <a:t>04</a:t>
            </a:r>
            <a:endParaRPr lang="en-IN" sz="2800" b="1" dirty="0">
              <a:solidFill>
                <a:schemeClr val="bg1"/>
              </a:solidFill>
            </a:endParaRPr>
          </a:p>
        </p:txBody>
      </p:sp>
      <p:sp>
        <p:nvSpPr>
          <p:cNvPr id="57" name="TextBox 56"/>
          <p:cNvSpPr txBox="1"/>
          <p:nvPr/>
        </p:nvSpPr>
        <p:spPr>
          <a:xfrm>
            <a:off x="4602247" y="4879837"/>
            <a:ext cx="1544035" cy="923330"/>
          </a:xfrm>
          <a:prstGeom prst="rect">
            <a:avLst/>
          </a:prstGeom>
          <a:noFill/>
        </p:spPr>
        <p:txBody>
          <a:bodyPr wrap="square" rtlCol="0">
            <a:spAutoFit/>
          </a:bodyPr>
          <a:lstStyle/>
          <a:p>
            <a:pPr algn="ctr"/>
            <a:r>
              <a:rPr lang="en-IN" dirty="0" smtClean="0">
                <a:solidFill>
                  <a:schemeClr val="bg1"/>
                </a:solidFill>
              </a:rPr>
              <a:t>Increase recognition and value</a:t>
            </a:r>
            <a:endParaRPr lang="en-IN" dirty="0">
              <a:solidFill>
                <a:schemeClr val="bg1"/>
              </a:solidFill>
            </a:endParaRPr>
          </a:p>
        </p:txBody>
      </p:sp>
      <p:sp>
        <p:nvSpPr>
          <p:cNvPr id="58" name="TextBox 57"/>
          <p:cNvSpPr txBox="1"/>
          <p:nvPr/>
        </p:nvSpPr>
        <p:spPr>
          <a:xfrm>
            <a:off x="3661058" y="5547247"/>
            <a:ext cx="646778" cy="523220"/>
          </a:xfrm>
          <a:prstGeom prst="rect">
            <a:avLst/>
          </a:prstGeom>
          <a:noFill/>
        </p:spPr>
        <p:txBody>
          <a:bodyPr wrap="square" rtlCol="0">
            <a:spAutoFit/>
          </a:bodyPr>
          <a:lstStyle/>
          <a:p>
            <a:r>
              <a:rPr lang="en-IN" sz="2800" b="1" dirty="0" smtClean="0">
                <a:solidFill>
                  <a:schemeClr val="bg1"/>
                </a:solidFill>
              </a:rPr>
              <a:t>05</a:t>
            </a:r>
            <a:endParaRPr lang="en-IN" sz="2800" b="1" dirty="0">
              <a:solidFill>
                <a:schemeClr val="bg1"/>
              </a:solidFill>
            </a:endParaRPr>
          </a:p>
        </p:txBody>
      </p:sp>
      <p:sp>
        <p:nvSpPr>
          <p:cNvPr id="59" name="TextBox 58"/>
          <p:cNvSpPr txBox="1"/>
          <p:nvPr/>
        </p:nvSpPr>
        <p:spPr>
          <a:xfrm>
            <a:off x="2519931" y="4673428"/>
            <a:ext cx="1607335" cy="646331"/>
          </a:xfrm>
          <a:prstGeom prst="rect">
            <a:avLst/>
          </a:prstGeom>
          <a:noFill/>
        </p:spPr>
        <p:txBody>
          <a:bodyPr wrap="square" rtlCol="0">
            <a:spAutoFit/>
          </a:bodyPr>
          <a:lstStyle/>
          <a:p>
            <a:pPr algn="ctr"/>
            <a:r>
              <a:rPr lang="en-IN" dirty="0" smtClean="0">
                <a:solidFill>
                  <a:schemeClr val="bg1"/>
                </a:solidFill>
              </a:rPr>
              <a:t>Modernize infrastructure</a:t>
            </a:r>
            <a:endParaRPr lang="en-IN" dirty="0">
              <a:solidFill>
                <a:schemeClr val="bg1"/>
              </a:solidFill>
            </a:endParaRPr>
          </a:p>
        </p:txBody>
      </p:sp>
      <p:sp>
        <p:nvSpPr>
          <p:cNvPr id="60" name="TextBox 59"/>
          <p:cNvSpPr txBox="1"/>
          <p:nvPr/>
        </p:nvSpPr>
        <p:spPr>
          <a:xfrm>
            <a:off x="1743335" y="3670218"/>
            <a:ext cx="646778" cy="523220"/>
          </a:xfrm>
          <a:prstGeom prst="rect">
            <a:avLst/>
          </a:prstGeom>
          <a:noFill/>
        </p:spPr>
        <p:txBody>
          <a:bodyPr wrap="square" rtlCol="0">
            <a:spAutoFit/>
          </a:bodyPr>
          <a:lstStyle/>
          <a:p>
            <a:r>
              <a:rPr lang="en-IN" sz="2800" b="1" dirty="0" smtClean="0">
                <a:solidFill>
                  <a:schemeClr val="bg1"/>
                </a:solidFill>
              </a:rPr>
              <a:t>06</a:t>
            </a:r>
            <a:endParaRPr lang="en-IN" sz="2800" b="1" dirty="0">
              <a:solidFill>
                <a:schemeClr val="bg1"/>
              </a:solidFill>
            </a:endParaRPr>
          </a:p>
        </p:txBody>
      </p:sp>
      <p:sp>
        <p:nvSpPr>
          <p:cNvPr id="61" name="TextBox 60"/>
          <p:cNvSpPr txBox="1"/>
          <p:nvPr/>
        </p:nvSpPr>
        <p:spPr>
          <a:xfrm>
            <a:off x="1618691" y="2110487"/>
            <a:ext cx="1542844" cy="1569660"/>
          </a:xfrm>
          <a:prstGeom prst="rect">
            <a:avLst/>
          </a:prstGeom>
          <a:noFill/>
        </p:spPr>
        <p:txBody>
          <a:bodyPr wrap="square" rtlCol="0">
            <a:spAutoFit/>
          </a:bodyPr>
          <a:lstStyle/>
          <a:p>
            <a:pPr algn="ctr"/>
            <a:r>
              <a:rPr lang="en-US" sz="1600" dirty="0">
                <a:solidFill>
                  <a:schemeClr val="bg1"/>
                </a:solidFill>
              </a:rPr>
              <a:t>Improve governance effectiveness and performance measurement</a:t>
            </a:r>
            <a:endParaRPr lang="en-IN" sz="1600" dirty="0">
              <a:solidFill>
                <a:schemeClr val="bg1"/>
              </a:solidFill>
            </a:endParaRPr>
          </a:p>
        </p:txBody>
      </p:sp>
      <p:sp>
        <p:nvSpPr>
          <p:cNvPr id="62" name="TextBox 61"/>
          <p:cNvSpPr txBox="1"/>
          <p:nvPr/>
        </p:nvSpPr>
        <p:spPr>
          <a:xfrm>
            <a:off x="3345815" y="2679050"/>
            <a:ext cx="2481951" cy="1323439"/>
          </a:xfrm>
          <a:prstGeom prst="rect">
            <a:avLst/>
          </a:prstGeom>
          <a:noFill/>
        </p:spPr>
        <p:txBody>
          <a:bodyPr wrap="square" rtlCol="0">
            <a:spAutoFit/>
          </a:bodyPr>
          <a:lstStyle/>
          <a:p>
            <a:pPr algn="ctr"/>
            <a:r>
              <a:rPr lang="en-IN" sz="4000" b="1" dirty="0" smtClean="0">
                <a:latin typeface="Sense Medium" panose="020B0606040000000000" pitchFamily="34" charset="0"/>
              </a:rPr>
              <a:t>Strategic</a:t>
            </a:r>
          </a:p>
          <a:p>
            <a:pPr algn="ctr"/>
            <a:r>
              <a:rPr lang="en-IN" sz="4000" b="1" dirty="0" smtClean="0">
                <a:latin typeface="Sense Medium" panose="020B0606040000000000" pitchFamily="34" charset="0"/>
              </a:rPr>
              <a:t>Plan</a:t>
            </a:r>
            <a:endParaRPr lang="en-IN" sz="4000" b="1" dirty="0">
              <a:latin typeface="Sense Medium" panose="020B0606040000000000" pitchFamily="34" charset="0"/>
            </a:endParaRPr>
          </a:p>
        </p:txBody>
      </p:sp>
    </p:spTree>
    <p:extLst>
      <p:ext uri="{BB962C8B-B14F-4D97-AF65-F5344CB8AC3E}">
        <p14:creationId xmlns:p14="http://schemas.microsoft.com/office/powerpoint/2010/main" val="3384024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b="1" dirty="0">
                <a:latin typeface="Sense Medium" panose="020B0606040000000000" pitchFamily="34" charset="0"/>
              </a:rPr>
              <a:t>Strategic</a:t>
            </a:r>
            <a:r>
              <a:rPr lang="en-US" dirty="0" smtClean="0"/>
              <a:t> </a:t>
            </a:r>
            <a:r>
              <a:rPr lang="en-US" sz="4400" b="1" dirty="0">
                <a:latin typeface="Sense Medium" panose="020B0606040000000000" pitchFamily="34" charset="0"/>
              </a:rPr>
              <a:t>Objective #1:</a:t>
            </a:r>
            <a:r>
              <a:rPr lang="en-US" dirty="0" smtClean="0"/>
              <a:t/>
            </a:r>
            <a:br>
              <a:rPr lang="en-US" dirty="0" smtClean="0"/>
            </a:br>
            <a:r>
              <a:rPr lang="en-US" sz="4400" b="1" dirty="0">
                <a:latin typeface="Sense Medium" panose="020B0606040000000000" pitchFamily="34" charset="0"/>
              </a:rPr>
              <a:t>Expand</a:t>
            </a:r>
            <a:r>
              <a:rPr lang="en-US" dirty="0" smtClean="0"/>
              <a:t> </a:t>
            </a:r>
            <a:r>
              <a:rPr lang="en-US" sz="4400" b="1" dirty="0">
                <a:latin typeface="Sense Medium" panose="020B0606040000000000" pitchFamily="34" charset="0"/>
              </a:rPr>
              <a:t>Membership</a:t>
            </a:r>
            <a:r>
              <a:rPr lang="en-US" dirty="0" smtClean="0"/>
              <a:t> </a:t>
            </a:r>
            <a:r>
              <a:rPr lang="en-US" sz="4400" b="1" dirty="0">
                <a:latin typeface="Sense Medium" panose="020B0606040000000000" pitchFamily="34" charset="0"/>
              </a:rPr>
              <a:t>to</a:t>
            </a:r>
            <a:r>
              <a:rPr lang="en-US" dirty="0" smtClean="0"/>
              <a:t> </a:t>
            </a:r>
            <a:r>
              <a:rPr lang="en-US" sz="4400" b="1" dirty="0">
                <a:latin typeface="Sense Medium" panose="020B0606040000000000" pitchFamily="34" charset="0"/>
              </a:rPr>
              <a:t>300K</a:t>
            </a:r>
          </a:p>
        </p:txBody>
      </p:sp>
      <p:sp>
        <p:nvSpPr>
          <p:cNvPr id="3" name="Subtitle 2"/>
          <p:cNvSpPr>
            <a:spLocks noGrp="1"/>
          </p:cNvSpPr>
          <p:nvPr>
            <p:ph type="subTitle" idx="1"/>
          </p:nvPr>
        </p:nvSpPr>
        <p:spPr>
          <a:xfrm>
            <a:off x="519574" y="2067988"/>
            <a:ext cx="7872072" cy="3478732"/>
          </a:xfrm>
        </p:spPr>
        <p:txBody>
          <a:bodyPr>
            <a:noAutofit/>
          </a:bodyPr>
          <a:lstStyle/>
          <a:p>
            <a:r>
              <a:rPr lang="en-US" dirty="0" smtClean="0"/>
              <a:t>Together we will continue modernizing our membership processes and develop comprehensive and inclusive recruitment, retention and renewal plans to grow and retain 300,000 members, including many younger Canadians, by the Legion’s 100</a:t>
            </a:r>
            <a:r>
              <a:rPr lang="en-US" baseline="30000" dirty="0" smtClean="0"/>
              <a:t>th</a:t>
            </a:r>
            <a:r>
              <a:rPr lang="en-US" dirty="0" smtClean="0"/>
              <a:t> anniversary in 2026.</a:t>
            </a:r>
          </a:p>
          <a:p>
            <a:pPr algn="just"/>
            <a:endParaRPr lang="en-US" dirty="0"/>
          </a:p>
        </p:txBody>
      </p:sp>
    </p:spTree>
    <p:extLst>
      <p:ext uri="{BB962C8B-B14F-4D97-AF65-F5344CB8AC3E}">
        <p14:creationId xmlns:p14="http://schemas.microsoft.com/office/powerpoint/2010/main" val="4220107384"/>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9460" y="597963"/>
            <a:ext cx="8442024" cy="1786422"/>
          </a:xfrm>
        </p:spPr>
        <p:txBody>
          <a:bodyPr>
            <a:normAutofit fontScale="90000"/>
          </a:bodyPr>
          <a:lstStyle/>
          <a:p>
            <a:r>
              <a:rPr lang="en-US" dirty="0" smtClean="0"/>
              <a:t>Strategic Objective #2:</a:t>
            </a:r>
            <a:r>
              <a:rPr lang="en-US" dirty="0"/>
              <a:t/>
            </a:r>
            <a:br>
              <a:rPr lang="en-US" dirty="0"/>
            </a:br>
            <a:r>
              <a:rPr lang="en-US" dirty="0" smtClean="0"/>
              <a:t>Improve communications and public awareness</a:t>
            </a:r>
            <a:endParaRPr lang="en-US" dirty="0"/>
          </a:p>
        </p:txBody>
      </p:sp>
      <p:sp>
        <p:nvSpPr>
          <p:cNvPr id="3" name="Subtitle 2"/>
          <p:cNvSpPr>
            <a:spLocks noGrp="1"/>
          </p:cNvSpPr>
          <p:nvPr>
            <p:ph type="subTitle" idx="1"/>
          </p:nvPr>
        </p:nvSpPr>
        <p:spPr>
          <a:xfrm>
            <a:off x="507999" y="2549768"/>
            <a:ext cx="8149864" cy="2198077"/>
          </a:xfrm>
        </p:spPr>
        <p:txBody>
          <a:bodyPr>
            <a:noAutofit/>
          </a:bodyPr>
          <a:lstStyle/>
          <a:p>
            <a:r>
              <a:rPr lang="en-US" dirty="0" smtClean="0"/>
              <a:t>Together we will improve internal and external marketing and communications plans to enhance member and public awareness and understanding of the Legion. We will also create opportunities for new partnerships, such as </a:t>
            </a:r>
            <a:r>
              <a:rPr lang="en-US" dirty="0"/>
              <a:t>T</a:t>
            </a:r>
            <a:r>
              <a:rPr lang="en-US" dirty="0" smtClean="0"/>
              <a:t>he Legion </a:t>
            </a:r>
            <a:r>
              <a:rPr lang="en-US" dirty="0"/>
              <a:t>N</a:t>
            </a:r>
            <a:r>
              <a:rPr lang="en-US" dirty="0" smtClean="0"/>
              <a:t>ational </a:t>
            </a:r>
            <a:r>
              <a:rPr lang="en-US" dirty="0"/>
              <a:t>F</a:t>
            </a:r>
            <a:r>
              <a:rPr lang="en-US" dirty="0" smtClean="0"/>
              <a:t>oundation.</a:t>
            </a:r>
          </a:p>
          <a:p>
            <a:pPr algn="just"/>
            <a:endParaRPr lang="en-US" dirty="0"/>
          </a:p>
        </p:txBody>
      </p:sp>
    </p:spTree>
    <p:extLst>
      <p:ext uri="{BB962C8B-B14F-4D97-AF65-F5344CB8AC3E}">
        <p14:creationId xmlns:p14="http://schemas.microsoft.com/office/powerpoint/2010/main" val="2308912532"/>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Strategic Objective #3:</a:t>
            </a:r>
            <a:r>
              <a:rPr lang="en-US" dirty="0"/>
              <a:t/>
            </a:r>
            <a:br>
              <a:rPr lang="en-US" dirty="0"/>
            </a:br>
            <a:r>
              <a:rPr lang="en-US" dirty="0" smtClean="0"/>
              <a:t>Foster a welcoming culture across the Legion</a:t>
            </a:r>
            <a:endParaRPr lang="en-US" dirty="0"/>
          </a:p>
        </p:txBody>
      </p:sp>
      <p:sp>
        <p:nvSpPr>
          <p:cNvPr id="3" name="Subtitle 2"/>
          <p:cNvSpPr>
            <a:spLocks noGrp="1"/>
          </p:cNvSpPr>
          <p:nvPr>
            <p:ph type="subTitle" idx="1"/>
          </p:nvPr>
        </p:nvSpPr>
        <p:spPr>
          <a:xfrm>
            <a:off x="507999" y="2650603"/>
            <a:ext cx="8242462" cy="2650602"/>
          </a:xfrm>
        </p:spPr>
        <p:txBody>
          <a:bodyPr>
            <a:normAutofit/>
          </a:bodyPr>
          <a:lstStyle/>
          <a:p>
            <a:r>
              <a:rPr lang="en-US" dirty="0" smtClean="0"/>
              <a:t>Together we will implement the branch hospitality program based on Legion core values. We will ensure a welcoming environment for members, their families and visitors at all Legion branches.</a:t>
            </a:r>
            <a:endParaRPr lang="en-US" dirty="0"/>
          </a:p>
        </p:txBody>
      </p:sp>
    </p:spTree>
    <p:extLst>
      <p:ext uri="{BB962C8B-B14F-4D97-AF65-F5344CB8AC3E}">
        <p14:creationId xmlns:p14="http://schemas.microsoft.com/office/powerpoint/2010/main" val="280277337"/>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2013 RCL Overvi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1579</TotalTime>
  <Words>916</Words>
  <Application>Microsoft Office PowerPoint</Application>
  <PresentationFormat>On-screen Show (4:3)</PresentationFormat>
  <Paragraphs>89</Paragraphs>
  <Slides>13</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Georgia</vt:lpstr>
      <vt:lpstr>Sense ExtraBold</vt:lpstr>
      <vt:lpstr>Sense Medium</vt:lpstr>
      <vt:lpstr>2013 RCL Overview</vt:lpstr>
      <vt:lpstr>GOING FORWARD COMMITTEE  REPORT TO CONVENTION</vt:lpstr>
      <vt:lpstr>Gender</vt:lpstr>
      <vt:lpstr>Gender by Province</vt:lpstr>
      <vt:lpstr>Current Members Age</vt:lpstr>
      <vt:lpstr>Projections</vt:lpstr>
      <vt:lpstr>PowerPoint Presentation</vt:lpstr>
      <vt:lpstr>Strategic Objective #1: Expand Membership to 300K</vt:lpstr>
      <vt:lpstr>Strategic Objective #2: Improve communications and public awareness</vt:lpstr>
      <vt:lpstr>Strategic Objective #3: Foster a welcoming culture across the Legion</vt:lpstr>
      <vt:lpstr>Strategic Objective #4: Increase recognition and value</vt:lpstr>
      <vt:lpstr>Strategic Objective #5: Modernize infrastructure</vt:lpstr>
      <vt:lpstr>Strategic Objective #6: Improve governance effectiveness and performance measurement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 Membership Demographics</dc:title>
  <dc:creator>Karen Harris</dc:creator>
  <cp:lastModifiedBy>Leah O'Neill</cp:lastModifiedBy>
  <cp:revision>41</cp:revision>
  <cp:lastPrinted>2018-07-24T17:23:16Z</cp:lastPrinted>
  <dcterms:created xsi:type="dcterms:W3CDTF">2018-06-19T16:30:54Z</dcterms:created>
  <dcterms:modified xsi:type="dcterms:W3CDTF">2018-09-12T15:50:34Z</dcterms:modified>
</cp:coreProperties>
</file>